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8" r:id="rId3"/>
    <p:sldId id="325" r:id="rId4"/>
    <p:sldId id="305" r:id="rId5"/>
    <p:sldId id="319" r:id="rId6"/>
    <p:sldId id="328" r:id="rId7"/>
    <p:sldId id="326" r:id="rId8"/>
    <p:sldId id="313" r:id="rId9"/>
    <p:sldId id="288" r:id="rId10"/>
    <p:sldId id="287" r:id="rId11"/>
    <p:sldId id="324" r:id="rId12"/>
    <p:sldId id="327" r:id="rId13"/>
    <p:sldId id="321" r:id="rId14"/>
    <p:sldId id="318" r:id="rId15"/>
    <p:sldId id="323" r:id="rId16"/>
    <p:sldId id="322" r:id="rId17"/>
    <p:sldId id="317" r:id="rId18"/>
    <p:sldId id="30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PpoT0VghbStrmOS2PCcz4g==" hashData="RAiZ0J7BqeK515hFF/o6LeNZkKlEoPWhtNtPPUPvpdGOuSzrHR7Cj3k6pw+iHnpa5XY5iN3uqS5t+NzrNTZz1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217" autoAdjust="0"/>
  </p:normalViewPr>
  <p:slideViewPr>
    <p:cSldViewPr snapToGrid="0">
      <p:cViewPr varScale="1">
        <p:scale>
          <a:sx n="60" d="100"/>
          <a:sy n="60" d="100"/>
        </p:scale>
        <p:origin x="9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62D95B-15D2-47F9-87E7-3209F891115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155A471-24D8-423C-B48B-5E72F1039BB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Think about your own thoughts and feelings over the past few days and make a note of them.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355745-7C05-4DDF-81A7-B296F7EAAE1A}" type="parTrans" cxnId="{2532A735-8FE2-42C3-A92B-7FF3F38970A5}">
      <dgm:prSet/>
      <dgm:spPr/>
      <dgm:t>
        <a:bodyPr/>
        <a:lstStyle/>
        <a:p>
          <a:endParaRPr lang="en-US"/>
        </a:p>
      </dgm:t>
    </dgm:pt>
    <dgm:pt modelId="{1B807E44-CAA8-4837-B276-BE6906190C9C}" type="sibTrans" cxnId="{2532A735-8FE2-42C3-A92B-7FF3F38970A5}">
      <dgm:prSet/>
      <dgm:spPr/>
      <dgm:t>
        <a:bodyPr/>
        <a:lstStyle/>
        <a:p>
          <a:endParaRPr lang="en-US"/>
        </a:p>
      </dgm:t>
    </dgm:pt>
    <dgm:pt modelId="{A8A37840-C20C-4DCC-82A0-7C494364273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Who do you talk to about your feelings?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78E9F1E-93F6-4109-A7B0-2B2B7DA96E2F}" type="parTrans" cxnId="{B0EA9D99-045A-4C4E-92EA-87D6DC578D97}">
      <dgm:prSet/>
      <dgm:spPr/>
      <dgm:t>
        <a:bodyPr/>
        <a:lstStyle/>
        <a:p>
          <a:endParaRPr lang="en-US"/>
        </a:p>
      </dgm:t>
    </dgm:pt>
    <dgm:pt modelId="{20179128-2110-4C44-8AA6-D91E9B8F8A43}" type="sibTrans" cxnId="{B0EA9D99-045A-4C4E-92EA-87D6DC578D97}">
      <dgm:prSet/>
      <dgm:spPr/>
      <dgm:t>
        <a:bodyPr/>
        <a:lstStyle/>
        <a:p>
          <a:endParaRPr lang="en-US"/>
        </a:p>
      </dgm:t>
    </dgm:pt>
    <dgm:pt modelId="{9BCA69CA-90E9-42A8-975F-F44E29FBF02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What does the person say and do that helps?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B3777FE-409E-47E1-A0A6-333F27C0301E}" type="parTrans" cxnId="{361440AC-2EE9-45E4-86E4-1AB707EEC12B}">
      <dgm:prSet/>
      <dgm:spPr/>
      <dgm:t>
        <a:bodyPr/>
        <a:lstStyle/>
        <a:p>
          <a:endParaRPr lang="en-US"/>
        </a:p>
      </dgm:t>
    </dgm:pt>
    <dgm:pt modelId="{58263BE5-19E7-4758-B730-AD75AB3B762E}" type="sibTrans" cxnId="{361440AC-2EE9-45E4-86E4-1AB707EEC12B}">
      <dgm:prSet/>
      <dgm:spPr/>
      <dgm:t>
        <a:bodyPr/>
        <a:lstStyle/>
        <a:p>
          <a:endParaRPr lang="en-US"/>
        </a:p>
      </dgm:t>
    </dgm:pt>
    <dgm:pt modelId="{21F1E0B8-631C-4E48-A8A4-B053B606574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The skills you reflected upon are all needed in our interactions with children and young people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80F1A8B-9528-4FEE-916D-0C85AA0F43D7}" type="parTrans" cxnId="{B9F8382E-8AFA-4151-9415-65DDE7036E40}">
      <dgm:prSet/>
      <dgm:spPr/>
      <dgm:t>
        <a:bodyPr/>
        <a:lstStyle/>
        <a:p>
          <a:endParaRPr lang="en-US"/>
        </a:p>
      </dgm:t>
    </dgm:pt>
    <dgm:pt modelId="{FD483CB3-02E0-4E52-A3E0-0AB09B5978D7}" type="sibTrans" cxnId="{B9F8382E-8AFA-4151-9415-65DDE7036E40}">
      <dgm:prSet/>
      <dgm:spPr/>
      <dgm:t>
        <a:bodyPr/>
        <a:lstStyle/>
        <a:p>
          <a:endParaRPr lang="en-US"/>
        </a:p>
      </dgm:t>
    </dgm:pt>
    <dgm:pt modelId="{E7E6345D-6ADB-404D-86DA-AFC3C967C11E}" type="pres">
      <dgm:prSet presAssocID="{E162D95B-15D2-47F9-87E7-3209F8911158}" presName="root" presStyleCnt="0">
        <dgm:presLayoutVars>
          <dgm:dir/>
          <dgm:resizeHandles val="exact"/>
        </dgm:presLayoutVars>
      </dgm:prSet>
      <dgm:spPr/>
    </dgm:pt>
    <dgm:pt modelId="{0686834F-5768-42F1-A4C3-547CC5F61A11}" type="pres">
      <dgm:prSet presAssocID="{E155A471-24D8-423C-B48B-5E72F1039BBB}" presName="compNode" presStyleCnt="0"/>
      <dgm:spPr/>
    </dgm:pt>
    <dgm:pt modelId="{50DC2C61-530E-41BF-BC87-1A604F795902}" type="pres">
      <dgm:prSet presAssocID="{E155A471-24D8-423C-B48B-5E72F1039BBB}" presName="bgRect" presStyleLbl="bgShp" presStyleIdx="0" presStyleCnt="4"/>
      <dgm:spPr/>
    </dgm:pt>
    <dgm:pt modelId="{F47BA06E-FDAB-456E-AF63-0630BF468B70}" type="pres">
      <dgm:prSet presAssocID="{E155A471-24D8-423C-B48B-5E72F1039BB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14B14208-8978-49FA-BE74-61B101EEB050}" type="pres">
      <dgm:prSet presAssocID="{E155A471-24D8-423C-B48B-5E72F1039BBB}" presName="spaceRect" presStyleCnt="0"/>
      <dgm:spPr/>
    </dgm:pt>
    <dgm:pt modelId="{65097CD1-7504-4E46-917C-B35F1FF838D5}" type="pres">
      <dgm:prSet presAssocID="{E155A471-24D8-423C-B48B-5E72F1039BBB}" presName="parTx" presStyleLbl="revTx" presStyleIdx="0" presStyleCnt="4">
        <dgm:presLayoutVars>
          <dgm:chMax val="0"/>
          <dgm:chPref val="0"/>
        </dgm:presLayoutVars>
      </dgm:prSet>
      <dgm:spPr/>
    </dgm:pt>
    <dgm:pt modelId="{C8712730-7976-40E7-A3EF-886CFAF97659}" type="pres">
      <dgm:prSet presAssocID="{1B807E44-CAA8-4837-B276-BE6906190C9C}" presName="sibTrans" presStyleCnt="0"/>
      <dgm:spPr/>
    </dgm:pt>
    <dgm:pt modelId="{C758CE53-9398-46A6-B197-097262DE88C4}" type="pres">
      <dgm:prSet presAssocID="{A8A37840-C20C-4DCC-82A0-7C494364273D}" presName="compNode" presStyleCnt="0"/>
      <dgm:spPr/>
    </dgm:pt>
    <dgm:pt modelId="{8A66878C-A756-466F-8C28-598AA45DB81A}" type="pres">
      <dgm:prSet presAssocID="{A8A37840-C20C-4DCC-82A0-7C494364273D}" presName="bgRect" presStyleLbl="bgShp" presStyleIdx="1" presStyleCnt="4"/>
      <dgm:spPr/>
    </dgm:pt>
    <dgm:pt modelId="{37932530-829F-41BF-9997-7D44906C5185}" type="pres">
      <dgm:prSet presAssocID="{A8A37840-C20C-4DCC-82A0-7C494364273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13427033-F126-491F-AA4A-3D0C60B9722A}" type="pres">
      <dgm:prSet presAssocID="{A8A37840-C20C-4DCC-82A0-7C494364273D}" presName="spaceRect" presStyleCnt="0"/>
      <dgm:spPr/>
    </dgm:pt>
    <dgm:pt modelId="{4F3A3527-14E1-45A6-8BCB-3373E2661FAC}" type="pres">
      <dgm:prSet presAssocID="{A8A37840-C20C-4DCC-82A0-7C494364273D}" presName="parTx" presStyleLbl="revTx" presStyleIdx="1" presStyleCnt="4">
        <dgm:presLayoutVars>
          <dgm:chMax val="0"/>
          <dgm:chPref val="0"/>
        </dgm:presLayoutVars>
      </dgm:prSet>
      <dgm:spPr/>
    </dgm:pt>
    <dgm:pt modelId="{5AC3A5CF-63AE-4966-B617-CA6AA1381C85}" type="pres">
      <dgm:prSet presAssocID="{20179128-2110-4C44-8AA6-D91E9B8F8A43}" presName="sibTrans" presStyleCnt="0"/>
      <dgm:spPr/>
    </dgm:pt>
    <dgm:pt modelId="{5D644614-03EA-46E7-9408-E47616EBF3F9}" type="pres">
      <dgm:prSet presAssocID="{9BCA69CA-90E9-42A8-975F-F44E29FBF02C}" presName="compNode" presStyleCnt="0"/>
      <dgm:spPr/>
    </dgm:pt>
    <dgm:pt modelId="{0AAC77AC-4450-4B61-8674-0CF5DB757E1F}" type="pres">
      <dgm:prSet presAssocID="{9BCA69CA-90E9-42A8-975F-F44E29FBF02C}" presName="bgRect" presStyleLbl="bgShp" presStyleIdx="2" presStyleCnt="4"/>
      <dgm:spPr/>
    </dgm:pt>
    <dgm:pt modelId="{2532E5AE-3DD2-4AF5-9EA7-50B6CDBFE3F6}" type="pres">
      <dgm:prSet presAssocID="{9BCA69CA-90E9-42A8-975F-F44E29FBF02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CCC96D9D-A4BB-40C8-87E5-3F80A8A74F79}" type="pres">
      <dgm:prSet presAssocID="{9BCA69CA-90E9-42A8-975F-F44E29FBF02C}" presName="spaceRect" presStyleCnt="0"/>
      <dgm:spPr/>
    </dgm:pt>
    <dgm:pt modelId="{A7818D2A-E5E2-4587-94F6-8ECF29AA7CD2}" type="pres">
      <dgm:prSet presAssocID="{9BCA69CA-90E9-42A8-975F-F44E29FBF02C}" presName="parTx" presStyleLbl="revTx" presStyleIdx="2" presStyleCnt="4">
        <dgm:presLayoutVars>
          <dgm:chMax val="0"/>
          <dgm:chPref val="0"/>
        </dgm:presLayoutVars>
      </dgm:prSet>
      <dgm:spPr/>
    </dgm:pt>
    <dgm:pt modelId="{DE0E1F64-9E91-4B47-83E7-F79501B0558B}" type="pres">
      <dgm:prSet presAssocID="{58263BE5-19E7-4758-B730-AD75AB3B762E}" presName="sibTrans" presStyleCnt="0"/>
      <dgm:spPr/>
    </dgm:pt>
    <dgm:pt modelId="{50372C73-EDEC-4502-A55E-013C1F19F8A9}" type="pres">
      <dgm:prSet presAssocID="{21F1E0B8-631C-4E48-A8A4-B053B606574F}" presName="compNode" presStyleCnt="0"/>
      <dgm:spPr/>
    </dgm:pt>
    <dgm:pt modelId="{692BE617-7C06-4821-8F93-A9EE74F51E51}" type="pres">
      <dgm:prSet presAssocID="{21F1E0B8-631C-4E48-A8A4-B053B606574F}" presName="bgRect" presStyleLbl="bgShp" presStyleIdx="3" presStyleCnt="4"/>
      <dgm:spPr/>
    </dgm:pt>
    <dgm:pt modelId="{9A3940C3-4002-447D-B508-E7FBBB3A1133}" type="pres">
      <dgm:prSet presAssocID="{21F1E0B8-631C-4E48-A8A4-B053B606574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05E55AB4-15DC-445F-8016-A444B87143D0}" type="pres">
      <dgm:prSet presAssocID="{21F1E0B8-631C-4E48-A8A4-B053B606574F}" presName="spaceRect" presStyleCnt="0"/>
      <dgm:spPr/>
    </dgm:pt>
    <dgm:pt modelId="{E6CBAC71-E4C9-4691-AF44-E086148116DD}" type="pres">
      <dgm:prSet presAssocID="{21F1E0B8-631C-4E48-A8A4-B053B606574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85E2A22-D3DE-4739-90F2-1C9EFB224E41}" type="presOf" srcId="{E155A471-24D8-423C-B48B-5E72F1039BBB}" destId="{65097CD1-7504-4E46-917C-B35F1FF838D5}" srcOrd="0" destOrd="0" presId="urn:microsoft.com/office/officeart/2018/2/layout/IconVerticalSolidList"/>
    <dgm:cxn modelId="{B9F8382E-8AFA-4151-9415-65DDE7036E40}" srcId="{E162D95B-15D2-47F9-87E7-3209F8911158}" destId="{21F1E0B8-631C-4E48-A8A4-B053B606574F}" srcOrd="3" destOrd="0" parTransId="{380F1A8B-9528-4FEE-916D-0C85AA0F43D7}" sibTransId="{FD483CB3-02E0-4E52-A3E0-0AB09B5978D7}"/>
    <dgm:cxn modelId="{2532A735-8FE2-42C3-A92B-7FF3F38970A5}" srcId="{E162D95B-15D2-47F9-87E7-3209F8911158}" destId="{E155A471-24D8-423C-B48B-5E72F1039BBB}" srcOrd="0" destOrd="0" parTransId="{30355745-7C05-4DDF-81A7-B296F7EAAE1A}" sibTransId="{1B807E44-CAA8-4837-B276-BE6906190C9C}"/>
    <dgm:cxn modelId="{3D41027F-9FB4-4FCC-B6D5-47D94741BB4C}" type="presOf" srcId="{9BCA69CA-90E9-42A8-975F-F44E29FBF02C}" destId="{A7818D2A-E5E2-4587-94F6-8ECF29AA7CD2}" srcOrd="0" destOrd="0" presId="urn:microsoft.com/office/officeart/2018/2/layout/IconVerticalSolidList"/>
    <dgm:cxn modelId="{B0EA9D99-045A-4C4E-92EA-87D6DC578D97}" srcId="{E162D95B-15D2-47F9-87E7-3209F8911158}" destId="{A8A37840-C20C-4DCC-82A0-7C494364273D}" srcOrd="1" destOrd="0" parTransId="{678E9F1E-93F6-4109-A7B0-2B2B7DA96E2F}" sibTransId="{20179128-2110-4C44-8AA6-D91E9B8F8A43}"/>
    <dgm:cxn modelId="{361440AC-2EE9-45E4-86E4-1AB707EEC12B}" srcId="{E162D95B-15D2-47F9-87E7-3209F8911158}" destId="{9BCA69CA-90E9-42A8-975F-F44E29FBF02C}" srcOrd="2" destOrd="0" parTransId="{5B3777FE-409E-47E1-A0A6-333F27C0301E}" sibTransId="{58263BE5-19E7-4758-B730-AD75AB3B762E}"/>
    <dgm:cxn modelId="{7F3691B9-A240-41E4-931B-95F91816F602}" type="presOf" srcId="{E162D95B-15D2-47F9-87E7-3209F8911158}" destId="{E7E6345D-6ADB-404D-86DA-AFC3C967C11E}" srcOrd="0" destOrd="0" presId="urn:microsoft.com/office/officeart/2018/2/layout/IconVerticalSolidList"/>
    <dgm:cxn modelId="{2A7DBAE7-7B36-4160-96F7-87614EFDCE91}" type="presOf" srcId="{21F1E0B8-631C-4E48-A8A4-B053B606574F}" destId="{E6CBAC71-E4C9-4691-AF44-E086148116DD}" srcOrd="0" destOrd="0" presId="urn:microsoft.com/office/officeart/2018/2/layout/IconVerticalSolidList"/>
    <dgm:cxn modelId="{CECCABEB-6BFE-4FA9-8E18-721311B8F62C}" type="presOf" srcId="{A8A37840-C20C-4DCC-82A0-7C494364273D}" destId="{4F3A3527-14E1-45A6-8BCB-3373E2661FAC}" srcOrd="0" destOrd="0" presId="urn:microsoft.com/office/officeart/2018/2/layout/IconVerticalSolidList"/>
    <dgm:cxn modelId="{D6033748-CB98-4718-BA7D-56827D142D29}" type="presParOf" srcId="{E7E6345D-6ADB-404D-86DA-AFC3C967C11E}" destId="{0686834F-5768-42F1-A4C3-547CC5F61A11}" srcOrd="0" destOrd="0" presId="urn:microsoft.com/office/officeart/2018/2/layout/IconVerticalSolidList"/>
    <dgm:cxn modelId="{62D73BE8-6C68-4CF5-8F98-E293788BAA29}" type="presParOf" srcId="{0686834F-5768-42F1-A4C3-547CC5F61A11}" destId="{50DC2C61-530E-41BF-BC87-1A604F795902}" srcOrd="0" destOrd="0" presId="urn:microsoft.com/office/officeart/2018/2/layout/IconVerticalSolidList"/>
    <dgm:cxn modelId="{173A0617-CCA3-4BB3-892B-F799ECAB3D0B}" type="presParOf" srcId="{0686834F-5768-42F1-A4C3-547CC5F61A11}" destId="{F47BA06E-FDAB-456E-AF63-0630BF468B70}" srcOrd="1" destOrd="0" presId="urn:microsoft.com/office/officeart/2018/2/layout/IconVerticalSolidList"/>
    <dgm:cxn modelId="{C67D03ED-5B3E-4EF2-933B-1DC84040FEFA}" type="presParOf" srcId="{0686834F-5768-42F1-A4C3-547CC5F61A11}" destId="{14B14208-8978-49FA-BE74-61B101EEB050}" srcOrd="2" destOrd="0" presId="urn:microsoft.com/office/officeart/2018/2/layout/IconVerticalSolidList"/>
    <dgm:cxn modelId="{FC8337D3-AA73-4CC1-8BA4-2872D1BC27FE}" type="presParOf" srcId="{0686834F-5768-42F1-A4C3-547CC5F61A11}" destId="{65097CD1-7504-4E46-917C-B35F1FF838D5}" srcOrd="3" destOrd="0" presId="urn:microsoft.com/office/officeart/2018/2/layout/IconVerticalSolidList"/>
    <dgm:cxn modelId="{867C29F0-FF5B-446A-8BD6-0AB98B538842}" type="presParOf" srcId="{E7E6345D-6ADB-404D-86DA-AFC3C967C11E}" destId="{C8712730-7976-40E7-A3EF-886CFAF97659}" srcOrd="1" destOrd="0" presId="urn:microsoft.com/office/officeart/2018/2/layout/IconVerticalSolidList"/>
    <dgm:cxn modelId="{24AE8F80-3418-4C03-9B25-86151128D658}" type="presParOf" srcId="{E7E6345D-6ADB-404D-86DA-AFC3C967C11E}" destId="{C758CE53-9398-46A6-B197-097262DE88C4}" srcOrd="2" destOrd="0" presId="urn:microsoft.com/office/officeart/2018/2/layout/IconVerticalSolidList"/>
    <dgm:cxn modelId="{EEA0ACF2-567B-4424-85A3-8C7E016AFEAC}" type="presParOf" srcId="{C758CE53-9398-46A6-B197-097262DE88C4}" destId="{8A66878C-A756-466F-8C28-598AA45DB81A}" srcOrd="0" destOrd="0" presId="urn:microsoft.com/office/officeart/2018/2/layout/IconVerticalSolidList"/>
    <dgm:cxn modelId="{EEFEC6AE-4A35-407B-AED9-83FF0E58745B}" type="presParOf" srcId="{C758CE53-9398-46A6-B197-097262DE88C4}" destId="{37932530-829F-41BF-9997-7D44906C5185}" srcOrd="1" destOrd="0" presId="urn:microsoft.com/office/officeart/2018/2/layout/IconVerticalSolidList"/>
    <dgm:cxn modelId="{BA0DD855-AFB3-4BA9-8DE1-A352DF25CC7B}" type="presParOf" srcId="{C758CE53-9398-46A6-B197-097262DE88C4}" destId="{13427033-F126-491F-AA4A-3D0C60B9722A}" srcOrd="2" destOrd="0" presId="urn:microsoft.com/office/officeart/2018/2/layout/IconVerticalSolidList"/>
    <dgm:cxn modelId="{A378C73D-41AA-4332-98C8-F8797E77F04F}" type="presParOf" srcId="{C758CE53-9398-46A6-B197-097262DE88C4}" destId="{4F3A3527-14E1-45A6-8BCB-3373E2661FAC}" srcOrd="3" destOrd="0" presId="urn:microsoft.com/office/officeart/2018/2/layout/IconVerticalSolidList"/>
    <dgm:cxn modelId="{31438D6F-7DCA-4366-9225-9AD94533966C}" type="presParOf" srcId="{E7E6345D-6ADB-404D-86DA-AFC3C967C11E}" destId="{5AC3A5CF-63AE-4966-B617-CA6AA1381C85}" srcOrd="3" destOrd="0" presId="urn:microsoft.com/office/officeart/2018/2/layout/IconVerticalSolidList"/>
    <dgm:cxn modelId="{7DCEAF3E-94C5-4CCA-B422-8896130657F9}" type="presParOf" srcId="{E7E6345D-6ADB-404D-86DA-AFC3C967C11E}" destId="{5D644614-03EA-46E7-9408-E47616EBF3F9}" srcOrd="4" destOrd="0" presId="urn:microsoft.com/office/officeart/2018/2/layout/IconVerticalSolidList"/>
    <dgm:cxn modelId="{4F716F98-8F67-49AB-9767-BA636C35D54C}" type="presParOf" srcId="{5D644614-03EA-46E7-9408-E47616EBF3F9}" destId="{0AAC77AC-4450-4B61-8674-0CF5DB757E1F}" srcOrd="0" destOrd="0" presId="urn:microsoft.com/office/officeart/2018/2/layout/IconVerticalSolidList"/>
    <dgm:cxn modelId="{BF16A1F4-849A-4AC6-A6D7-6740FA948F76}" type="presParOf" srcId="{5D644614-03EA-46E7-9408-E47616EBF3F9}" destId="{2532E5AE-3DD2-4AF5-9EA7-50B6CDBFE3F6}" srcOrd="1" destOrd="0" presId="urn:microsoft.com/office/officeart/2018/2/layout/IconVerticalSolidList"/>
    <dgm:cxn modelId="{73D9D393-FBD5-40F2-BD38-F8AFC5ACDAA5}" type="presParOf" srcId="{5D644614-03EA-46E7-9408-E47616EBF3F9}" destId="{CCC96D9D-A4BB-40C8-87E5-3F80A8A74F79}" srcOrd="2" destOrd="0" presId="urn:microsoft.com/office/officeart/2018/2/layout/IconVerticalSolidList"/>
    <dgm:cxn modelId="{A525271B-062A-4044-B24F-F288FDF286AE}" type="presParOf" srcId="{5D644614-03EA-46E7-9408-E47616EBF3F9}" destId="{A7818D2A-E5E2-4587-94F6-8ECF29AA7CD2}" srcOrd="3" destOrd="0" presId="urn:microsoft.com/office/officeart/2018/2/layout/IconVerticalSolidList"/>
    <dgm:cxn modelId="{60AE8479-916F-414B-83F6-6AA272DB7E4E}" type="presParOf" srcId="{E7E6345D-6ADB-404D-86DA-AFC3C967C11E}" destId="{DE0E1F64-9E91-4B47-83E7-F79501B0558B}" srcOrd="5" destOrd="0" presId="urn:microsoft.com/office/officeart/2018/2/layout/IconVerticalSolidList"/>
    <dgm:cxn modelId="{85141F78-5A13-4EFE-B6C1-AD2026159C4F}" type="presParOf" srcId="{E7E6345D-6ADB-404D-86DA-AFC3C967C11E}" destId="{50372C73-EDEC-4502-A55E-013C1F19F8A9}" srcOrd="6" destOrd="0" presId="urn:microsoft.com/office/officeart/2018/2/layout/IconVerticalSolidList"/>
    <dgm:cxn modelId="{08A2E15D-53DE-45FD-AB59-E58D89610C68}" type="presParOf" srcId="{50372C73-EDEC-4502-A55E-013C1F19F8A9}" destId="{692BE617-7C06-4821-8F93-A9EE74F51E51}" srcOrd="0" destOrd="0" presId="urn:microsoft.com/office/officeart/2018/2/layout/IconVerticalSolidList"/>
    <dgm:cxn modelId="{278C99A9-667E-4E3F-9E7D-41C8C2018930}" type="presParOf" srcId="{50372C73-EDEC-4502-A55E-013C1F19F8A9}" destId="{9A3940C3-4002-447D-B508-E7FBBB3A1133}" srcOrd="1" destOrd="0" presId="urn:microsoft.com/office/officeart/2018/2/layout/IconVerticalSolidList"/>
    <dgm:cxn modelId="{D8D24AFA-1F8B-4F29-8971-DF437C8E76AE}" type="presParOf" srcId="{50372C73-EDEC-4502-A55E-013C1F19F8A9}" destId="{05E55AB4-15DC-445F-8016-A444B87143D0}" srcOrd="2" destOrd="0" presId="urn:microsoft.com/office/officeart/2018/2/layout/IconVerticalSolidList"/>
    <dgm:cxn modelId="{8749E453-FC1E-4959-B802-70847E9044AE}" type="presParOf" srcId="{50372C73-EDEC-4502-A55E-013C1F19F8A9}" destId="{E6CBAC71-E4C9-4691-AF44-E086148116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C2C61-530E-41BF-BC87-1A604F795902}">
      <dsp:nvSpPr>
        <dsp:cNvPr id="0" name=""/>
        <dsp:cNvSpPr/>
      </dsp:nvSpPr>
      <dsp:spPr>
        <a:xfrm>
          <a:off x="0" y="2522"/>
          <a:ext cx="6828105" cy="127839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BA06E-FDAB-456E-AF63-0630BF468B70}">
      <dsp:nvSpPr>
        <dsp:cNvPr id="0" name=""/>
        <dsp:cNvSpPr/>
      </dsp:nvSpPr>
      <dsp:spPr>
        <a:xfrm>
          <a:off x="386715" y="290161"/>
          <a:ext cx="703118" cy="7031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97CD1-7504-4E46-917C-B35F1FF838D5}">
      <dsp:nvSpPr>
        <dsp:cNvPr id="0" name=""/>
        <dsp:cNvSpPr/>
      </dsp:nvSpPr>
      <dsp:spPr>
        <a:xfrm>
          <a:off x="1476549" y="2522"/>
          <a:ext cx="5351555" cy="127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297" tIns="135297" rIns="135297" bIns="13529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Calibri" panose="020F0502020204030204" pitchFamily="34" charset="0"/>
              <a:cs typeface="Calibri" panose="020F0502020204030204" pitchFamily="34" charset="0"/>
            </a:rPr>
            <a:t>Think about your own thoughts and feelings over the past few days and make a note of them.</a:t>
          </a:r>
          <a:endParaRPr lang="en-US" sz="2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76549" y="2522"/>
        <a:ext cx="5351555" cy="1278398"/>
      </dsp:txXfrm>
    </dsp:sp>
    <dsp:sp modelId="{8A66878C-A756-466F-8C28-598AA45DB81A}">
      <dsp:nvSpPr>
        <dsp:cNvPr id="0" name=""/>
        <dsp:cNvSpPr/>
      </dsp:nvSpPr>
      <dsp:spPr>
        <a:xfrm>
          <a:off x="0" y="1600520"/>
          <a:ext cx="6828105" cy="127839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32530-829F-41BF-9997-7D44906C5185}">
      <dsp:nvSpPr>
        <dsp:cNvPr id="0" name=""/>
        <dsp:cNvSpPr/>
      </dsp:nvSpPr>
      <dsp:spPr>
        <a:xfrm>
          <a:off x="386715" y="1888159"/>
          <a:ext cx="703118" cy="7031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3A3527-14E1-45A6-8BCB-3373E2661FAC}">
      <dsp:nvSpPr>
        <dsp:cNvPr id="0" name=""/>
        <dsp:cNvSpPr/>
      </dsp:nvSpPr>
      <dsp:spPr>
        <a:xfrm>
          <a:off x="1476549" y="1600520"/>
          <a:ext cx="5351555" cy="127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297" tIns="135297" rIns="135297" bIns="13529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Calibri" panose="020F0502020204030204" pitchFamily="34" charset="0"/>
              <a:cs typeface="Calibri" panose="020F0502020204030204" pitchFamily="34" charset="0"/>
            </a:rPr>
            <a:t>Who do you talk to about your feelings?</a:t>
          </a:r>
          <a:endParaRPr lang="en-US" sz="2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76549" y="1600520"/>
        <a:ext cx="5351555" cy="1278398"/>
      </dsp:txXfrm>
    </dsp:sp>
    <dsp:sp modelId="{0AAC77AC-4450-4B61-8674-0CF5DB757E1F}">
      <dsp:nvSpPr>
        <dsp:cNvPr id="0" name=""/>
        <dsp:cNvSpPr/>
      </dsp:nvSpPr>
      <dsp:spPr>
        <a:xfrm>
          <a:off x="0" y="3198517"/>
          <a:ext cx="6828105" cy="127839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2E5AE-3DD2-4AF5-9EA7-50B6CDBFE3F6}">
      <dsp:nvSpPr>
        <dsp:cNvPr id="0" name=""/>
        <dsp:cNvSpPr/>
      </dsp:nvSpPr>
      <dsp:spPr>
        <a:xfrm>
          <a:off x="386715" y="3486157"/>
          <a:ext cx="703118" cy="7031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18D2A-E5E2-4587-94F6-8ECF29AA7CD2}">
      <dsp:nvSpPr>
        <dsp:cNvPr id="0" name=""/>
        <dsp:cNvSpPr/>
      </dsp:nvSpPr>
      <dsp:spPr>
        <a:xfrm>
          <a:off x="1476549" y="3198517"/>
          <a:ext cx="5351555" cy="127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297" tIns="135297" rIns="135297" bIns="13529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Calibri" panose="020F0502020204030204" pitchFamily="34" charset="0"/>
              <a:cs typeface="Calibri" panose="020F0502020204030204" pitchFamily="34" charset="0"/>
            </a:rPr>
            <a:t>What does the person say and do that helps?</a:t>
          </a:r>
          <a:endParaRPr lang="en-US" sz="2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76549" y="3198517"/>
        <a:ext cx="5351555" cy="1278398"/>
      </dsp:txXfrm>
    </dsp:sp>
    <dsp:sp modelId="{692BE617-7C06-4821-8F93-A9EE74F51E51}">
      <dsp:nvSpPr>
        <dsp:cNvPr id="0" name=""/>
        <dsp:cNvSpPr/>
      </dsp:nvSpPr>
      <dsp:spPr>
        <a:xfrm>
          <a:off x="0" y="4796515"/>
          <a:ext cx="6828105" cy="127839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940C3-4002-447D-B508-E7FBBB3A1133}">
      <dsp:nvSpPr>
        <dsp:cNvPr id="0" name=""/>
        <dsp:cNvSpPr/>
      </dsp:nvSpPr>
      <dsp:spPr>
        <a:xfrm>
          <a:off x="386715" y="5084155"/>
          <a:ext cx="703118" cy="7031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CBAC71-E4C9-4691-AF44-E086148116DD}">
      <dsp:nvSpPr>
        <dsp:cNvPr id="0" name=""/>
        <dsp:cNvSpPr/>
      </dsp:nvSpPr>
      <dsp:spPr>
        <a:xfrm>
          <a:off x="1476549" y="4796515"/>
          <a:ext cx="5351555" cy="127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297" tIns="135297" rIns="135297" bIns="13529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Calibri" panose="020F0502020204030204" pitchFamily="34" charset="0"/>
              <a:cs typeface="Calibri" panose="020F0502020204030204" pitchFamily="34" charset="0"/>
            </a:rPr>
            <a:t>The skills you reflected upon are all needed in our interactions with children and young people</a:t>
          </a:r>
          <a:endParaRPr lang="en-US" sz="2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76549" y="4796515"/>
        <a:ext cx="5351555" cy="1278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71D13-CE5B-4664-911C-BCB67BF658AD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E70A3-5711-4D24-B7A7-967521AE3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236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F378-3D24-4ED5-AB3A-9836BD053CC6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52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E70A3-5711-4D24-B7A7-967521AE33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545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6546" indent="-2909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917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29484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050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60617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26184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91751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57317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/>
              <a:t>WHEPS-ELSA-Trainees' handbook-Day2-An introduction to active listenting and communication skills/3397648</a:t>
            </a:r>
          </a:p>
        </p:txBody>
      </p:sp>
      <p:sp>
        <p:nvSpPr>
          <p:cNvPr id="645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6546" indent="-2909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917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29484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050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60617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26184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91751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57317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D90D19-5957-4FA7-BEBB-A831B7941D20}" type="slidenum">
              <a:rPr lang="en-GB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GB" altLang="en-US"/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88213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6546" indent="-2909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917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29484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050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60617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26184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91751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57317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/>
              <a:t>WHEPS-ELSA-Trainees' handbook-Day2-An introduction to active listenting and communication skills/3397648</a:t>
            </a:r>
          </a:p>
        </p:txBody>
      </p:sp>
      <p:sp>
        <p:nvSpPr>
          <p:cNvPr id="624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6546" indent="-2909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917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29484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050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60617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26184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91751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57317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5B42BDE-2DBB-4A72-B5CD-0C860EDD4E2F}" type="slidenum">
              <a:rPr lang="en-GB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GB" altLang="en-US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dirty="0"/>
              <a:t>Jo</a:t>
            </a:r>
            <a:r>
              <a:rPr lang="en-GB" altLang="en-US" baseline="0" dirty="0"/>
              <a:t> 1</a:t>
            </a:r>
            <a:endParaRPr lang="en-GB" altLang="en-US" dirty="0"/>
          </a:p>
          <a:p>
            <a:pPr eaLnBrk="1" hangingPunct="1"/>
            <a:r>
              <a:rPr lang="en-GB" altLang="en-US" dirty="0"/>
              <a:t>You</a:t>
            </a:r>
            <a:r>
              <a:rPr lang="en-GB" altLang="en-US" baseline="0" dirty="0"/>
              <a:t> c</a:t>
            </a:r>
            <a:r>
              <a:rPr lang="en-GB" altLang="en-US" dirty="0"/>
              <a:t>an draw out the importance of ‘emotional literacy’ – which applies to children and adults alike. 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Jo 1 min</a:t>
            </a:r>
          </a:p>
          <a:p>
            <a:pPr eaLnBrk="1" hangingPunct="1"/>
            <a:r>
              <a:rPr lang="en-GB" altLang="en-US" dirty="0"/>
              <a:t>Our knowledge of ourselves, the understanding and expression of our feelings and their regulation are a key component within self esteem which links with self-empowerment 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F378-3D24-4ED5-AB3A-9836BD053CC6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0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E3AC5F8-BCD1-4BEC-8F9F-8643FBF74A8A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B043985-C005-4A70-8711-B8172AF54A6B}" type="slidenum">
              <a:rPr lang="en-GB" smtClean="0"/>
              <a:t>‹#›</a:t>
            </a:fld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35721566"/>
      </p:ext>
    </p:extLst>
  </p:cSld>
  <p:clrMapOvr>
    <a:masterClrMapping/>
  </p:clrMapOvr>
  <p:transition spd="slow" advTm="111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C5F8-BCD1-4BEC-8F9F-8643FBF74A8A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3985-C005-4A70-8711-B8172AF54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907633"/>
      </p:ext>
    </p:extLst>
  </p:cSld>
  <p:clrMapOvr>
    <a:masterClrMapping/>
  </p:clrMapOvr>
  <p:transition spd="slow" advTm="111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C5F8-BCD1-4BEC-8F9F-8643FBF74A8A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3985-C005-4A70-8711-B8172AF54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46299"/>
      </p:ext>
    </p:extLst>
  </p:cSld>
  <p:clrMapOvr>
    <a:masterClrMapping/>
  </p:clrMapOvr>
  <p:transition spd="slow" advTm="111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C5F8-BCD1-4BEC-8F9F-8643FBF74A8A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3985-C005-4A70-8711-B8172AF54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515697"/>
      </p:ext>
    </p:extLst>
  </p:cSld>
  <p:clrMapOvr>
    <a:masterClrMapping/>
  </p:clrMapOvr>
  <p:transition spd="slow" advTm="111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3AC5F8-BCD1-4BEC-8F9F-8643FBF74A8A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043985-C005-4A70-8711-B8172AF54A6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95400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11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C5F8-BCD1-4BEC-8F9F-8643FBF74A8A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3985-C005-4A70-8711-B8172AF54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667698"/>
      </p:ext>
    </p:extLst>
  </p:cSld>
  <p:clrMapOvr>
    <a:masterClrMapping/>
  </p:clrMapOvr>
  <p:transition spd="slow" advTm="111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C5F8-BCD1-4BEC-8F9F-8643FBF74A8A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3985-C005-4A70-8711-B8172AF54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883973"/>
      </p:ext>
    </p:extLst>
  </p:cSld>
  <p:clrMapOvr>
    <a:masterClrMapping/>
  </p:clrMapOvr>
  <p:transition spd="slow" advTm="111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C5F8-BCD1-4BEC-8F9F-8643FBF74A8A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3985-C005-4A70-8711-B8172AF54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156722"/>
      </p:ext>
    </p:extLst>
  </p:cSld>
  <p:clrMapOvr>
    <a:masterClrMapping/>
  </p:clrMapOvr>
  <p:transition spd="slow" advTm="111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C5F8-BCD1-4BEC-8F9F-8643FBF74A8A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3985-C005-4A70-8711-B8172AF54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091884"/>
      </p:ext>
    </p:extLst>
  </p:cSld>
  <p:clrMapOvr>
    <a:masterClrMapping/>
  </p:clrMapOvr>
  <p:transition spd="slow" advTm="111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3AC5F8-BCD1-4BEC-8F9F-8643FBF74A8A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043985-C005-4A70-8711-B8172AF54A6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8876259"/>
      </p:ext>
    </p:extLst>
  </p:cSld>
  <p:clrMapOvr>
    <a:masterClrMapping/>
  </p:clrMapOvr>
  <p:transition spd="slow" advTm="111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3AC5F8-BCD1-4BEC-8F9F-8643FBF74A8A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043985-C005-4A70-8711-B8172AF54A6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6978202"/>
      </p:ext>
    </p:extLst>
  </p:cSld>
  <p:clrMapOvr>
    <a:masterClrMapping/>
  </p:clrMapOvr>
  <p:transition spd="slow" advTm="111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E3AC5F8-BCD1-4BEC-8F9F-8643FBF74A8A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B043985-C005-4A70-8711-B8172AF54A6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458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1100">
    <p:wipe/>
  </p:transition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s.org.uk/sites/www.bps.org.uk/files/Policy/Policy%20-%20Files/Talking%20to%20children%20about%20coronavirus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nicef.org/coronavirus/how-teachers-can-talk-children-about-coronavirus-disease-covid-1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3.png"/><Relationship Id="rId5" Type="http://schemas.openxmlformats.org/officeDocument/2006/relationships/diagramData" Target="../diagrams/data1.xml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2B4A13-0632-456F-A66A-2D0CDB9D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568A552-34C4-41D2-A36B-9E86EC569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8BE655E-142C-41C9-895E-54D55EDDA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D7AC4-229A-4E15-B176-FDDD065B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057" y="1780041"/>
            <a:ext cx="9557886" cy="2073390"/>
          </a:xfrm>
        </p:spPr>
        <p:txBody>
          <a:bodyPr anchor="b">
            <a:normAutofit/>
          </a:bodyPr>
          <a:lstStyle/>
          <a:p>
            <a:r>
              <a:rPr lang="en-GB" sz="6000" b="1" dirty="0">
                <a:latin typeface="Calibri" panose="020F0502020204030204" pitchFamily="34" charset="0"/>
                <a:cs typeface="Calibri" panose="020F0502020204030204" pitchFamily="34" charset="0"/>
              </a:rPr>
              <a:t>Being An Emotionally Available Adult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AD60DF-0AD4-4C21-A117-80804C2AE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66" y="3962274"/>
            <a:ext cx="10674117" cy="71522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Talking with children and teenagers in ways that help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8CC593-9FF4-46EF-81AE-2D26922F1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D42C7180-A612-4C2D-9212-58290F7F4F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34" y="415167"/>
            <a:ext cx="1568418" cy="1470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875152-2B9F-4C87-A257-7B7985F57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01" y="5143948"/>
            <a:ext cx="2804205" cy="97537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BB568C2-85B4-46B9-9343-8E26921B8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59040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18139" y="342282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Receiving and reflecting feelings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318140" y="1485282"/>
            <a:ext cx="10626812" cy="51568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 </a:t>
            </a: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Think, feel and imagine what it must feel like for the individual: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- </a:t>
            </a:r>
            <a:r>
              <a:rPr lang="en-GB" alt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 wonder if…I imagine…I’ve noticed…”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 </a:t>
            </a: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Gently enquire to find out more: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-  </a:t>
            </a:r>
            <a:r>
              <a:rPr lang="en-GB" alt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“Can you tell me a bit more about that?”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right words and tone to reassure and convey empathy: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- </a:t>
            </a:r>
            <a:r>
              <a:rPr lang="en-GB" alt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“Of course you feel…you are very brave…thank you for sharing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…we are all looking after each other”</a:t>
            </a:r>
          </a:p>
          <a:p>
            <a:pPr marL="0" indent="0">
              <a:lnSpc>
                <a:spcPct val="90000"/>
              </a:lnSpc>
              <a:buNone/>
            </a:pPr>
            <a:endParaRPr lang="en-GB" altLang="en-US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(Adapted from Sunderland, M, 2015, Conversations that Matter, Chapter 3)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en-US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EB9AC8-180A-4F82-BB58-EE7E9DB93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369" y="2018991"/>
            <a:ext cx="2850331" cy="21349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5CC714-04FB-4166-AA54-A46B116CE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15173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E3ACB8-B6CF-4A81-B43C-36632DF8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64" y="685800"/>
            <a:ext cx="7705164" cy="1485900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Skills practice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6"/>
            <a:ext cx="304441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81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4C138-5BD4-42C5-949E-B2CEA8EEC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863" y="2180121"/>
            <a:ext cx="8547249" cy="4516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Think about words that you would use to respond to the following: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“I’m worried about my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nannan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 she has health needs”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“I preferred being at home”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“I’m scared that I’m going to get ill”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“I’m sad that there will never be a cure”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“I’m not bothered, I just want to be with my mates”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Remember, it’s okay to say, </a:t>
            </a: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“I don’t know”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and reflect back the key message that, </a:t>
            </a: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“We are all looking after each other.”.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0AA71-5450-4B44-8733-336E86FE9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137" y="161373"/>
            <a:ext cx="2466975" cy="1857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E25CE-7893-4819-B7CA-655460BD6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979" y="935516"/>
            <a:ext cx="1236372" cy="123637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DD70E43-E7B0-4498-9A96-4C2CEFF53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49793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245FC1-669A-4558-8341-5A7148C77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2D3FC59-9FB9-48FC-8D66-9ACDB840E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7D0D12F-DDEA-45FE-91AE-E35A03B65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85326CE-E8C0-4DD9-B97D-BFB0DFF3F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23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F7720-3334-4D50-A488-5C1F8AD3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1036770"/>
            <a:ext cx="3355942" cy="360300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b="1" cap="all" dirty="0">
                <a:latin typeface="Calibri" panose="020F0502020204030204" pitchFamily="34" charset="0"/>
                <a:cs typeface="Calibri" panose="020F0502020204030204" pitchFamily="34" charset="0"/>
              </a:rPr>
              <a:t>Being AN EMOTIONALY AVAILABLE ADULT</a:t>
            </a:r>
            <a:br>
              <a:rPr lang="en-US" b="1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1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cap="all" dirty="0">
                <a:latin typeface="Calibri" panose="020F0502020204030204" pitchFamily="34" charset="0"/>
                <a:cs typeface="Calibri" panose="020F0502020204030204" pitchFamily="34" charset="0"/>
              </a:rPr>
              <a:t> EXAMPLES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5ECBBE91-3592-462A-8700-B36554E6A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646AE209-CD2C-4804-A22E-978C38614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C20283-BFB9-4DFE-B8E4-B4529CFBD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9023" y="1944014"/>
            <a:ext cx="5659222" cy="31691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D20122-4A54-483B-97C4-BF7B467D7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0E8C95-5E26-4269-91B1-59E362619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6345" y="4892675"/>
            <a:ext cx="1051624" cy="105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69446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7C588-8B75-4E1F-AD96-113A3CBF2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2" y="397042"/>
            <a:ext cx="10784957" cy="1485900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Ways to create time to talk with children and young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36F8F-0F30-4A21-9B7E-CD0FCF386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2" y="1776548"/>
            <a:ext cx="6963594" cy="5081452"/>
          </a:xfrm>
        </p:spPr>
        <p:txBody>
          <a:bodyPr>
            <a:normAutofit lnSpcReduction="10000"/>
          </a:bodyPr>
          <a:lstStyle/>
          <a:p>
            <a:endParaRPr lang="en-GB" sz="1400" dirty="0"/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Morning arrival - warm welcome, informally connect with each person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Emotional ‘check in’ - provide emotional templates and charts so that children and young people can indicate how they are feeling at that time (but bear in mind that feelings are ever-changing)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Circle time - balance of activities, serious and lighter games</a:t>
            </a:r>
          </a:p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PSHE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sessions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One-to-one mentoring - safe spaces and adults who are available (drop-in and fixed times)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Home time - provide reassurance and positive messages to the class group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Open communication with families </a:t>
            </a:r>
          </a:p>
          <a:p>
            <a:endParaRPr lang="en-GB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8E257-3472-4878-BBD8-C07B636E3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678" y="2179675"/>
            <a:ext cx="3720070" cy="372007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D7528E-EC11-4497-9EA3-536232235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42539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8F1D9E15-24C9-4D3B-96A0-95BB465B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385C2-F2F0-4CAD-B48F-A4A0E9EF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459316"/>
            <a:ext cx="5793475" cy="1485900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Using creative arts to express feelings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34D5F-EDA7-4E4C-B395-1FB3F52A2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art and craft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story books 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video clips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puppets 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music 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drama 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dance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B3C82AAA-6CDE-45E7-B8C8-E1809E5D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19807-AEAC-433D-9587-3087F65CA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580" y="2840068"/>
            <a:ext cx="2815666" cy="28156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3607A7-4F50-429B-B368-834B0B507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390" y="2781629"/>
            <a:ext cx="3959159" cy="296937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D88C7-CFE7-40D0-8114-1E227545FF0F}"/>
              </a:ext>
            </a:extLst>
          </p:cNvPr>
          <p:cNvSpPr txBox="1"/>
          <p:nvPr/>
        </p:nvSpPr>
        <p:spPr>
          <a:xfrm>
            <a:off x="8065364" y="437473"/>
            <a:ext cx="3656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creative skills can you draw upon in your school or setting to help children and young people express their feelings?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BFBC71-6A8A-45BD-AA3E-EA082CF0E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62842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E0CFA15-21C5-4022-8020-D6A39CFF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DF64E-3C1E-4F48-A2C5-DC80BE5B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467833"/>
            <a:ext cx="6126420" cy="1703867"/>
          </a:xfrm>
        </p:spPr>
        <p:txBody>
          <a:bodyPr>
            <a:no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Emotional support helps to ‘contain’ emotions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EE617-098D-4628-A521-6FCA8E985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5999"/>
            <a:ext cx="5793475" cy="4444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Emotional Containment: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Adults being able to understand the child’s emotions and soothe and comfort so the child is no longer overwhelmed</a:t>
            </a: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It’s a bit like providing a container for milk; without a container, the milk spills everywhere. When it’s contained, it’s the same milk, but it’s contained and not overwhelming</a:t>
            </a:r>
          </a:p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CB55BE-84F2-4AAC-8C90-DE4191B55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1068F-F96D-443C-8B90-91DC6147A9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48" r="11814" b="-3"/>
          <a:stretch/>
        </p:blipFill>
        <p:spPr>
          <a:xfrm>
            <a:off x="7612260" y="10"/>
            <a:ext cx="4579739" cy="3428990"/>
          </a:xfrm>
          <a:prstGeom prst="rect">
            <a:avLst/>
          </a:prstGeom>
        </p:spPr>
      </p:pic>
      <p:pic>
        <p:nvPicPr>
          <p:cNvPr id="6" name="Picture 5" descr="A cup of water&#10;&#10;Description automatically generated">
            <a:extLst>
              <a:ext uri="{FF2B5EF4-FFF2-40B4-BE49-F238E27FC236}">
                <a16:creationId xmlns:a16="http://schemas.microsoft.com/office/drawing/2014/main" id="{AC55B0D5-F9EF-40E7-82FB-1CD439231A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 r="-2" b="25408"/>
          <a:stretch/>
        </p:blipFill>
        <p:spPr>
          <a:xfrm>
            <a:off x="7612260" y="3438457"/>
            <a:ext cx="4579739" cy="3429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7B6D9E-CFA1-42DE-BDE4-EE0138829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10811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732BE2F-3075-4F8E-8DF9-99E431D2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8EE3C6AE-B8BA-4BA8-80C9-7C93B6432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BF56E55A-4750-49DF-8B95-E9FF50851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A7926-1C5A-4CC8-BAF6-9CB49B444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946" y="4509758"/>
            <a:ext cx="6667283" cy="12364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Final reflection </a:t>
            </a:r>
            <a:r>
              <a:rPr lang="en-US" sz="2800" cap="all" dirty="0">
                <a:latin typeface="Calibri" panose="020F0502020204030204" pitchFamily="34" charset="0"/>
                <a:cs typeface="Calibri" panose="020F0502020204030204" pitchFamily="34" charset="0"/>
              </a:rPr>
              <a:t>- CONTAINMENT</a:t>
            </a:r>
            <a:br>
              <a:rPr lang="en-US" sz="28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cap="all" dirty="0">
                <a:latin typeface="Calibri" panose="020F0502020204030204" pitchFamily="34" charset="0"/>
                <a:cs typeface="Calibri" panose="020F0502020204030204" pitchFamily="34" charset="0"/>
              </a:rPr>
              <a:t>Quiz: Which of the bowls pictured do you Feel Is THE MOST VALUABLE?</a:t>
            </a:r>
          </a:p>
        </p:txBody>
      </p:sp>
      <p:pic>
        <p:nvPicPr>
          <p:cNvPr id="10" name="Picture 9" descr="A picture containing table, cup, sitting, banana&#10;&#10;Description automatically generated">
            <a:extLst>
              <a:ext uri="{FF2B5EF4-FFF2-40B4-BE49-F238E27FC236}">
                <a16:creationId xmlns:a16="http://schemas.microsoft.com/office/drawing/2014/main" id="{91ADF537-2EF2-4094-8C0D-74F1273573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r="9867"/>
          <a:stretch/>
        </p:blipFill>
        <p:spPr>
          <a:xfrm>
            <a:off x="7" y="10"/>
            <a:ext cx="3953173" cy="3603159"/>
          </a:xfrm>
          <a:prstGeom prst="rect">
            <a:avLst/>
          </a:prstGeom>
        </p:spPr>
      </p:pic>
      <p:pic>
        <p:nvPicPr>
          <p:cNvPr id="8" name="Content Placeholder 7" descr="A picture containing cup&#10;&#10;Description automatically generated">
            <a:extLst>
              <a:ext uri="{FF2B5EF4-FFF2-40B4-BE49-F238E27FC236}">
                <a16:creationId xmlns:a16="http://schemas.microsoft.com/office/drawing/2014/main" id="{2D40CEA1-A3B6-4B02-8465-06F580DF6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r="1240"/>
          <a:stretch/>
        </p:blipFill>
        <p:spPr>
          <a:xfrm>
            <a:off x="2" y="3752849"/>
            <a:ext cx="3953173" cy="3105151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46C5244-D093-4A7D-A584-16112DCD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272533" y="3928371"/>
            <a:ext cx="1717050" cy="1372910"/>
          </a:xfrm>
          <a:custGeom>
            <a:avLst/>
            <a:gdLst>
              <a:gd name="connsiteX0" fmla="*/ 2022607 w 2308583"/>
              <a:gd name="connsiteY0" fmla="*/ 0 h 1845884"/>
              <a:gd name="connsiteX1" fmla="*/ 2308583 w 2308583"/>
              <a:gd name="connsiteY1" fmla="*/ 0 h 1845884"/>
              <a:gd name="connsiteX2" fmla="*/ 2308583 w 2308583"/>
              <a:gd name="connsiteY2" fmla="*/ 1845884 h 1845884"/>
              <a:gd name="connsiteX3" fmla="*/ 462 w 2308583"/>
              <a:gd name="connsiteY3" fmla="*/ 1845884 h 1845884"/>
              <a:gd name="connsiteX4" fmla="*/ 0 w 2308583"/>
              <a:gd name="connsiteY4" fmla="*/ 1574025 h 1845884"/>
              <a:gd name="connsiteX5" fmla="*/ 2022607 w 2308583"/>
              <a:gd name="connsiteY5" fmla="*/ 1574957 h 184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845884">
                <a:moveTo>
                  <a:pt x="2022607" y="0"/>
                </a:moveTo>
                <a:lnTo>
                  <a:pt x="2308583" y="0"/>
                </a:lnTo>
                <a:lnTo>
                  <a:pt x="2308583" y="1845884"/>
                </a:lnTo>
                <a:lnTo>
                  <a:pt x="462" y="1845884"/>
                </a:lnTo>
                <a:cubicBezTo>
                  <a:pt x="-462" y="1752054"/>
                  <a:pt x="923" y="1667855"/>
                  <a:pt x="0" y="1574025"/>
                </a:cubicBezTo>
                <a:lnTo>
                  <a:pt x="2022607" y="1574957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143443B-89B2-40A6-9815-5707140DC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80235" y="5080476"/>
            <a:ext cx="1717050" cy="1372910"/>
          </a:xfrm>
          <a:custGeom>
            <a:avLst/>
            <a:gdLst>
              <a:gd name="connsiteX0" fmla="*/ 2022607 w 2308583"/>
              <a:gd name="connsiteY0" fmla="*/ 0 h 1845884"/>
              <a:gd name="connsiteX1" fmla="*/ 2308583 w 2308583"/>
              <a:gd name="connsiteY1" fmla="*/ 0 h 1845884"/>
              <a:gd name="connsiteX2" fmla="*/ 2308583 w 2308583"/>
              <a:gd name="connsiteY2" fmla="*/ 1845884 h 1845884"/>
              <a:gd name="connsiteX3" fmla="*/ 462 w 2308583"/>
              <a:gd name="connsiteY3" fmla="*/ 1845884 h 1845884"/>
              <a:gd name="connsiteX4" fmla="*/ 0 w 2308583"/>
              <a:gd name="connsiteY4" fmla="*/ 1574025 h 1845884"/>
              <a:gd name="connsiteX5" fmla="*/ 2022607 w 2308583"/>
              <a:gd name="connsiteY5" fmla="*/ 1574957 h 184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845884">
                <a:moveTo>
                  <a:pt x="2022607" y="0"/>
                </a:moveTo>
                <a:lnTo>
                  <a:pt x="2308583" y="0"/>
                </a:lnTo>
                <a:lnTo>
                  <a:pt x="2308583" y="1845884"/>
                </a:lnTo>
                <a:lnTo>
                  <a:pt x="462" y="1845884"/>
                </a:lnTo>
                <a:cubicBezTo>
                  <a:pt x="-462" y="1752054"/>
                  <a:pt x="923" y="1667855"/>
                  <a:pt x="0" y="1574025"/>
                </a:cubicBezTo>
                <a:lnTo>
                  <a:pt x="2022607" y="1574957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0D1E09-E980-45DA-9F7A-06A500C85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783" y="80558"/>
            <a:ext cx="3212333" cy="2868155"/>
          </a:xfrm>
          <a:prstGeom prst="rect">
            <a:avLst/>
          </a:prstGeom>
        </p:spPr>
      </p:pic>
      <p:pic>
        <p:nvPicPr>
          <p:cNvPr id="4" name="Picture 3" descr="A close up of a bowl&#10;&#10;Description automatically generated">
            <a:extLst>
              <a:ext uri="{FF2B5EF4-FFF2-40B4-BE49-F238E27FC236}">
                <a16:creationId xmlns:a16="http://schemas.microsoft.com/office/drawing/2014/main" id="{9B5B2344-1557-40C2-A83F-0CE00F683D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15" y="80558"/>
            <a:ext cx="3867387" cy="289680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BBC8F9-FA0B-4C20-A024-CA557C92D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8912C8-24AB-4660-BEC9-8627719D29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587" y="3292993"/>
            <a:ext cx="1175286" cy="117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89085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9AC2-7BBF-4E15-A0C4-45EE9304B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67" y="685800"/>
            <a:ext cx="3656419" cy="1485900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Kintsugi art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4829B7-47EE-4685-ADC0-DE464C22A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table, cup, sitting, banana&#10;&#10;Description automatically generated">
            <a:extLst>
              <a:ext uri="{FF2B5EF4-FFF2-40B4-BE49-F238E27FC236}">
                <a16:creationId xmlns:a16="http://schemas.microsoft.com/office/drawing/2014/main" id="{2C49D12C-8E96-482F-B9FA-3DE907C6F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61" y="828225"/>
            <a:ext cx="6517065" cy="48815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B6749-C744-4FC3-B910-206D7C98B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67" y="1428750"/>
            <a:ext cx="3656419" cy="4315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 bowl pictured is from the Japanese art form, ‘Kintsugi’. It has history and has been damaged and broken; it has been repaired with gold and this makes it more beautiful.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Together we can support and ‘contain’ each other when we are ‘broken’ and be the ‘gold’ that helps us to stay strong.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7C92E8-FBFB-4328-886F-B68076728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03497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83670"/>
            <a:ext cx="9601200" cy="1485900"/>
          </a:xfrm>
        </p:spPr>
        <p:txBody>
          <a:bodyPr/>
          <a:lstStyle/>
          <a:p>
            <a:r>
              <a:rPr lang="en-GB" b="1" dirty="0">
                <a:latin typeface="Calibri" panose="020F0502020204030204" pitchFamily="34" charset="0"/>
              </a:rPr>
              <a:t>Further Reading and Resources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26781"/>
            <a:ext cx="9601200" cy="515679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British Psychological Society, ‘Talking to Children about Coronavirus’; 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https://www.bps.org.uk/sites/www.bps.org.uk/files/Policy/Policy%20-%20Files/Talking%20to%20children%20about%20coronavirus.pdf</a:t>
            </a:r>
            <a:endParaRPr lang="en-GB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UNICEF, ‘How teachers can talk to children about coronavirus’; </a:t>
            </a:r>
            <a:r>
              <a:rPr lang="en-GB" sz="2400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https://www.unicef.org/coronavirus/how-teachers-can-talk-children-about-coronavirus-disease-covid-19</a:t>
            </a:r>
            <a:endParaRPr lang="en-GB" sz="2400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Margot Sunderland (2015). </a:t>
            </a: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Conversations that Matter, talking with children and teenagers in ways that help,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Worth Publishing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Adele Faber and Elaine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Mazlish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(2012). </a:t>
            </a: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How to Talk so Kids Will Listen and Listen so Kids Will Talk,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Piccadilly Press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 Art of Brilliance - check out their podcasts on positive psychology</a:t>
            </a:r>
          </a:p>
          <a:p>
            <a:pPr marL="6858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pPr marL="6858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125912"/>
      </p:ext>
    </p:extLst>
  </p:cSld>
  <p:clrMapOvr>
    <a:masterClrMapping/>
  </p:clrMapOvr>
  <p:transition spd="slow" advTm="111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62C35EA-DD6B-4002-9BBA-E2D26D7EE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9C176-EB6D-4450-867F-A5A96DDAE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330735"/>
            <a:ext cx="6322422" cy="631136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sz="5700" b="1" dirty="0"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</a:p>
          <a:p>
            <a:pPr marL="0" indent="0">
              <a:buNone/>
            </a:pPr>
            <a:endParaRPr lang="en-GB" sz="4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3100" b="1" dirty="0">
                <a:latin typeface="Calibri" panose="020F0502020204030204" pitchFamily="34" charset="0"/>
                <a:cs typeface="Calibri" panose="020F0502020204030204" pitchFamily="34" charset="0"/>
              </a:rPr>
              <a:t>Helping you and staff to:</a:t>
            </a:r>
          </a:p>
          <a:p>
            <a:r>
              <a:rPr lang="en-GB" sz="3100" dirty="0">
                <a:latin typeface="Calibri" panose="020F0502020204030204" pitchFamily="34" charset="0"/>
                <a:cs typeface="Calibri" panose="020F0502020204030204" pitchFamily="34" charset="0"/>
              </a:rPr>
              <a:t>Support children and young people to talk about feelings</a:t>
            </a:r>
          </a:p>
          <a:p>
            <a:r>
              <a:rPr lang="en-GB" sz="3100" dirty="0">
                <a:latin typeface="Calibri" panose="020F0502020204030204" pitchFamily="34" charset="0"/>
                <a:cs typeface="Calibri" panose="020F0502020204030204" pitchFamily="34" charset="0"/>
              </a:rPr>
              <a:t>Understand how to listen empathetically </a:t>
            </a:r>
          </a:p>
          <a:p>
            <a:r>
              <a:rPr lang="en-GB" sz="3100" dirty="0">
                <a:latin typeface="Calibri" panose="020F0502020204030204" pitchFamily="34" charset="0"/>
                <a:cs typeface="Calibri" panose="020F0502020204030204" pitchFamily="34" charset="0"/>
              </a:rPr>
              <a:t>Reflect on ways to respond to questions</a:t>
            </a:r>
          </a:p>
          <a:p>
            <a:r>
              <a:rPr lang="en-GB" sz="3100" dirty="0">
                <a:latin typeface="Calibri" panose="020F0502020204030204" pitchFamily="34" charset="0"/>
                <a:cs typeface="Calibri" panose="020F0502020204030204" pitchFamily="34" charset="0"/>
              </a:rPr>
              <a:t>Develop scripts and key messages to create a supportive environment</a:t>
            </a:r>
          </a:p>
          <a:p>
            <a:pPr marL="0" indent="0">
              <a:buNone/>
            </a:pPr>
            <a:endParaRPr lang="en-GB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3100" dirty="0">
                <a:latin typeface="Calibri" panose="020F0502020204030204" pitchFamily="34" charset="0"/>
                <a:cs typeface="Calibri" panose="020F0502020204030204" pitchFamily="34" charset="0"/>
              </a:rPr>
              <a:t>Remember that you are already skilled at relating to and communicating with children and young people.</a:t>
            </a:r>
          </a:p>
          <a:p>
            <a:pPr marL="0" indent="0">
              <a:buNone/>
            </a:pPr>
            <a:r>
              <a:rPr lang="en-GB" sz="3100" dirty="0">
                <a:latin typeface="Calibri" panose="020F0502020204030204" pitchFamily="34" charset="0"/>
                <a:cs typeface="Calibri" panose="020F0502020204030204" pitchFamily="34" charset="0"/>
              </a:rPr>
              <a:t>This e-module is an opportunity to build confidence and further develop your skills.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3D7A4D-0B68-47B2-A27E-7CBA16304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C76BBC-C273-42D8-943E-4EC9C5F79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340" y="2306767"/>
            <a:ext cx="3299579" cy="22437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51EF68-65E9-4800-8490-9DD59D1F0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7790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>
            <a:extLst>
              <a:ext uri="{FF2B5EF4-FFF2-40B4-BE49-F238E27FC236}">
                <a16:creationId xmlns:a16="http://schemas.microsoft.com/office/drawing/2014/main" id="{E9A5EAB0-933C-488C-8238-E1067B801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2" name="Freeform 6">
              <a:extLst>
                <a:ext uri="{FF2B5EF4-FFF2-40B4-BE49-F238E27FC236}">
                  <a16:creationId xmlns:a16="http://schemas.microsoft.com/office/drawing/2014/main" id="{A5A0C805-1220-495F-8712-5ADD05B51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3" name="Freeform 6">
              <a:extLst>
                <a:ext uri="{FF2B5EF4-FFF2-40B4-BE49-F238E27FC236}">
                  <a16:creationId xmlns:a16="http://schemas.microsoft.com/office/drawing/2014/main" id="{13FBC146-A710-491F-BF5F-8F8CD60A5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9A1300CC-92F4-44B8-A6FE-2C2417A0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4DD7B-CFB9-4A13-BA03-16963C0B8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5103065"/>
            <a:ext cx="10839702" cy="12841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 dirty="0"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147" name="Freeform 6">
            <a:extLst>
              <a:ext uri="{FF2B5EF4-FFF2-40B4-BE49-F238E27FC236}">
                <a16:creationId xmlns:a16="http://schemas.microsoft.com/office/drawing/2014/main" id="{67C807FD-4C70-4B37-BDAA-73CA8D9BB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046527" y="-133294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26" name="Picture 2" descr="New Picture">
            <a:extLst>
              <a:ext uri="{FF2B5EF4-FFF2-40B4-BE49-F238E27FC236}">
                <a16:creationId xmlns:a16="http://schemas.microsoft.com/office/drawing/2014/main" id="{27E2DEC8-DDC1-4954-BC50-337292F176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432" y="1050748"/>
            <a:ext cx="2822673" cy="424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49" name="Freeform 6">
            <a:extLst>
              <a:ext uri="{FF2B5EF4-FFF2-40B4-BE49-F238E27FC236}">
                <a16:creationId xmlns:a16="http://schemas.microsoft.com/office/drawing/2014/main" id="{3372E004-B6DF-4666-BAE0-3D16C0471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7838485" y="614084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Picture 4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12AA0F51-914D-479D-A2E7-340FF6125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7" y="990814"/>
            <a:ext cx="3544048" cy="26580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E20AD8-D8E2-40B2-9BB0-8A50A53E5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10986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2C35EA-DD6B-4002-9BBA-E2D26D7EE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743" y="400050"/>
            <a:ext cx="5958837" cy="1485900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</a:rPr>
              <a:t>Being the Emotionally Available Adult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743" y="1885950"/>
            <a:ext cx="5958837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</a:rPr>
              <a:t>Having just one emotionally available adult before the age of 18 can make a huge difference to a child’s wellbeing.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</a:rPr>
              <a:t>When we talk with children and young people about their feelings: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People learn to reflect on their feelings rather than ‘behave’ them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People can develop their emotional vocabulary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People learn to ‘open up’ and accept comfort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People feel safe and know that others care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sz="1900" dirty="0"/>
          </a:p>
          <a:p>
            <a:pPr marL="68580" indent="0">
              <a:buNone/>
            </a:pPr>
            <a:endParaRPr lang="en-GB" sz="19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D7A4D-0B68-47B2-A27E-7CBA16304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C98CF4-C6B4-4D5D-B104-FA74B0BB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292" y="2037806"/>
            <a:ext cx="3785676" cy="251141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20DE5C-4696-408C-82D0-AB83D63AA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75322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5ED9-2162-4F21-B9D5-C06B20CF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660" y="1029377"/>
            <a:ext cx="3246337" cy="5606142"/>
          </a:xfrm>
        </p:spPr>
        <p:txBody>
          <a:bodyPr>
            <a:normAutofit/>
          </a:bodyPr>
          <a:lstStyle/>
          <a:p>
            <a:pPr algn="ctr"/>
            <a:br>
              <a:rPr lang="en-GB" dirty="0"/>
            </a:b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How am I feeling?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32AF67-9361-4696-893D-E91665A60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80FEF-2559-4C7C-B5A4-76F12312C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44" y="3605349"/>
            <a:ext cx="3229253" cy="1687285"/>
          </a:xfrm>
          <a:prstGeom prst="rect">
            <a:avLst/>
          </a:prstGeom>
        </p:spPr>
      </p:pic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C53726CB-73B4-488D-BD57-7A868CD21B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1601977"/>
              </p:ext>
            </p:extLst>
          </p:nvPr>
        </p:nvGraphicFramePr>
        <p:xfrm>
          <a:off x="4741595" y="631372"/>
          <a:ext cx="6828105" cy="607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3E10A5B-B90C-41BF-B445-C217574CE2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0389" y="582126"/>
            <a:ext cx="983240" cy="98324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DDCD986-2711-412A-9744-62CCCA2BD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39118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8CD0A-185C-4B4B-B41F-C0FFA8DF5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67" y="841372"/>
            <a:ext cx="3853238" cy="1330327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Mirror neurons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4829B7-47EE-4685-ADC0-DE464C22A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0E9A4-AC62-4B24-9FA8-1CE8AD39A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01" y="841373"/>
            <a:ext cx="6517065" cy="48552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B9351-0A22-4139-B5DC-4890EB368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5972" y="1836057"/>
            <a:ext cx="3656419" cy="4602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We are social beings and we copy the emotions of others. 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When people smile, we smile. When people panic, we panic.</a:t>
            </a:r>
          </a:p>
          <a:p>
            <a:pPr marL="0" indent="0">
              <a:buNone/>
            </a:pP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Whenever possible, promote being a calm and positive role model.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2AB9AD-FE3F-4B07-AD05-3E84D385D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87004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F4EF8-34EA-49EF-A8EA-ADF99CDB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206" y="685800"/>
            <a:ext cx="4676953" cy="1485900"/>
          </a:xfrm>
        </p:spPr>
        <p:txBody>
          <a:bodyPr>
            <a:no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All emotions are normal and natural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1022E-0A29-4645-9366-403EDE035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206" y="2344858"/>
            <a:ext cx="4495788" cy="429724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Children and young people will come into schools and settings with a range of feelings: excited, scared, happy, sad…</a:t>
            </a:r>
          </a:p>
          <a:p>
            <a:pPr marL="0" lv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Most children and young people won’t need specialist support, but they will benefit from an ‘emotionally available’ adult who takes time to listen, helps to name feelings and to reassure.</a:t>
            </a:r>
          </a:p>
          <a:p>
            <a:pPr marL="0" lv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83967-0E95-4B8E-B1EB-7D7D2DF068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252" b="1"/>
          <a:stretch/>
        </p:blipFill>
        <p:spPr>
          <a:xfrm>
            <a:off x="6102096" y="4212707"/>
            <a:ext cx="3044952" cy="2645294"/>
          </a:xfrm>
          <a:prstGeom prst="rect">
            <a:avLst/>
          </a:prstGeom>
        </p:spPr>
      </p:pic>
      <p:pic>
        <p:nvPicPr>
          <p:cNvPr id="7" name="Picture 6" descr="A close up of a girl&#10;&#10;Description automatically generated">
            <a:extLst>
              <a:ext uri="{FF2B5EF4-FFF2-40B4-BE49-F238E27FC236}">
                <a16:creationId xmlns:a16="http://schemas.microsoft.com/office/drawing/2014/main" id="{FF7DA18E-DFE6-48E5-A6AB-A3B4BE728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r="3122" b="-2"/>
          <a:stretch/>
        </p:blipFill>
        <p:spPr>
          <a:xfrm>
            <a:off x="9147049" y="4203287"/>
            <a:ext cx="3044952" cy="2654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B334B-CEEF-454A-8720-1DB5D9F02F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167" r="8167"/>
          <a:stretch/>
        </p:blipFill>
        <p:spPr>
          <a:xfrm>
            <a:off x="6102096" y="10"/>
            <a:ext cx="6089904" cy="421269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0F47C5-F6B6-4924-BA36-B360C3000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14381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D12AC-293A-4BA1-9530-26A2F90EE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64" y="400050"/>
            <a:ext cx="7705164" cy="1485900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Key themes and scripts to use with children and young people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6"/>
            <a:ext cx="304441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81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3C70C-44EE-4D02-932F-8F8B6EC12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864" y="2049780"/>
            <a:ext cx="8301267" cy="49911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All Feelings are Normal and Natural</a:t>
            </a: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‘It’s okay to have the feelings you are having; these are normal and natural’; </a:t>
            </a: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‘Different people have different feelings, at different intensities, at different times and this is okay’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Hope and Resilience</a:t>
            </a: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‘We are all being brave’; ‘We are following the rules to help others’; </a:t>
            </a: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‘ …by doing this we are saving lives’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Sense of Safety and Belonging</a:t>
            </a: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‘It is important to be kind to each other’; ‘We are looking after each other’; </a:t>
            </a: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‘Adults at school are here to help and talk to you about any worries you may have’</a:t>
            </a:r>
          </a:p>
          <a:p>
            <a:pPr>
              <a:buFontTx/>
              <a:buChar char="-"/>
            </a:pPr>
            <a:endParaRPr lang="en-GB" sz="1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C9F1D4-7E91-476A-BC9E-CBF8DCC2C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7927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24744" y="348915"/>
            <a:ext cx="10544956" cy="14859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Supporting children and young people to reflect on feelings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A1AB9-143B-4063-99C2-AB176E6CD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744" y="2009048"/>
            <a:ext cx="5071256" cy="283990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42528" y="1959428"/>
            <a:ext cx="5127172" cy="5427254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Putting words to feelings helps to calm and soothe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Reassure all feelings are normal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    -  </a:t>
            </a: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“No wonder you … of course you…”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Be curious and show empathy about hurt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    -  </a:t>
            </a: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“I’m so sorry…”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Try using a soothing, rhythmic voice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1F27C-9939-4C50-AEED-AF5E6FD7BD60}"/>
              </a:ext>
            </a:extLst>
          </p:cNvPr>
          <p:cNvSpPr txBox="1"/>
          <p:nvPr/>
        </p:nvSpPr>
        <p:spPr>
          <a:xfrm>
            <a:off x="1024744" y="5289597"/>
            <a:ext cx="507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Affect Labelling: naming emotions to calm and regulate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05321B-7373-4980-B5E1-EE3A6521C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07777"/>
      </p:ext>
    </p:extLst>
  </p:cSld>
  <p:clrMapOvr>
    <a:masterClrMapping/>
  </p:clrMapOvr>
  <p:transition spd="slow" advTm="1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1245</Words>
  <Application>Microsoft Office PowerPoint</Application>
  <PresentationFormat>Widescreen</PresentationFormat>
  <Paragraphs>124</Paragraphs>
  <Slides>18</Slides>
  <Notes>5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Comic Sans MS</vt:lpstr>
      <vt:lpstr>Courier New</vt:lpstr>
      <vt:lpstr>Franklin Gothic Book</vt:lpstr>
      <vt:lpstr>Times New Roman</vt:lpstr>
      <vt:lpstr>Wingdings</vt:lpstr>
      <vt:lpstr>Crop</vt:lpstr>
      <vt:lpstr>Being An Emotionally Available Adult</vt:lpstr>
      <vt:lpstr>PowerPoint Presentation</vt:lpstr>
      <vt:lpstr>Introduction</vt:lpstr>
      <vt:lpstr>Being the Emotionally Available Adult</vt:lpstr>
      <vt:lpstr> How am I feeling?</vt:lpstr>
      <vt:lpstr>Mirror neurons</vt:lpstr>
      <vt:lpstr>All emotions are normal and natural</vt:lpstr>
      <vt:lpstr>Key themes and scripts to use with children and young people</vt:lpstr>
      <vt:lpstr>Supporting children and young people to reflect on feelings</vt:lpstr>
      <vt:lpstr>Receiving and reflecting feelings</vt:lpstr>
      <vt:lpstr>Skills practice</vt:lpstr>
      <vt:lpstr>Being AN EMOTIONALY AVAILABLE ADULT   EXAMPLES</vt:lpstr>
      <vt:lpstr>Ways to create time to talk with children and young people</vt:lpstr>
      <vt:lpstr>Using creative arts to express feelings</vt:lpstr>
      <vt:lpstr>Emotional support helps to ‘contain’ emotions</vt:lpstr>
      <vt:lpstr>Final reflection - CONTAINMENT Quiz: Which of the bowls pictured do you Feel Is THE MOST VALUABLE?</vt:lpstr>
      <vt:lpstr>Kintsugi art</vt:lpstr>
      <vt:lpstr>Further Reading and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Being An Emotionally Available Adult</dc:title>
  <dc:creator>Askew, Joanne</dc:creator>
  <cp:lastModifiedBy>Morris, Lisa</cp:lastModifiedBy>
  <cp:revision>16</cp:revision>
  <dcterms:created xsi:type="dcterms:W3CDTF">2020-05-13T08:27:16Z</dcterms:created>
  <dcterms:modified xsi:type="dcterms:W3CDTF">2020-05-17T19:55:53Z</dcterms:modified>
</cp:coreProperties>
</file>