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4"/>
  </p:notesMasterIdLst>
  <p:sldIdLst>
    <p:sldId id="256" r:id="rId3"/>
    <p:sldId id="326" r:id="rId4"/>
    <p:sldId id="337" r:id="rId5"/>
    <p:sldId id="328" r:id="rId6"/>
    <p:sldId id="329" r:id="rId7"/>
    <p:sldId id="330" r:id="rId8"/>
    <p:sldId id="345" r:id="rId9"/>
    <p:sldId id="331" r:id="rId10"/>
    <p:sldId id="336" r:id="rId11"/>
    <p:sldId id="342" r:id="rId12"/>
    <p:sldId id="333" r:id="rId13"/>
    <p:sldId id="339" r:id="rId14"/>
    <p:sldId id="346" r:id="rId15"/>
    <p:sldId id="347" r:id="rId16"/>
    <p:sldId id="348" r:id="rId17"/>
    <p:sldId id="334" r:id="rId18"/>
    <p:sldId id="338" r:id="rId19"/>
    <p:sldId id="340" r:id="rId20"/>
    <p:sldId id="332" r:id="rId21"/>
    <p:sldId id="344" r:id="rId22"/>
    <p:sldId id="34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 Lisa" initials="ML" lastIdx="1" clrIdx="0">
    <p:extLst>
      <p:ext uri="{19B8F6BF-5375-455C-9EA6-DF929625EA0E}">
        <p15:presenceInfo xmlns:p15="http://schemas.microsoft.com/office/powerpoint/2012/main" userId="S::lisa.morris@rotherham.gov.uk::bc1bde21-9142-4563-96ca-d80c6e580711" providerId="AD"/>
      </p:ext>
    </p:extLst>
  </p:cmAuthor>
  <p:cmAuthor id="2" name="Vicky Helliwell" initials="VH" lastIdx="1" clrIdx="1">
    <p:extLst>
      <p:ext uri="{19B8F6BF-5375-455C-9EA6-DF929625EA0E}">
        <p15:presenceInfo xmlns:p15="http://schemas.microsoft.com/office/powerpoint/2012/main" userId="S::Vicky.Helliwell@rotherham.gov.uk::7bf53f66-0c84-4e5b-9df9-f3718ccd26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5" autoAdjust="0"/>
    <p:restoredTop sz="86986" autoAdjust="0"/>
  </p:normalViewPr>
  <p:slideViewPr>
    <p:cSldViewPr snapToGrid="0">
      <p:cViewPr varScale="1">
        <p:scale>
          <a:sx n="63" d="100"/>
          <a:sy n="63" d="100"/>
        </p:scale>
        <p:origin x="660" y="44"/>
      </p:cViewPr>
      <p:guideLst/>
    </p:cSldViewPr>
  </p:slideViewPr>
  <p:outlineViewPr>
    <p:cViewPr>
      <p:scale>
        <a:sx n="33" d="100"/>
        <a:sy n="33" d="100"/>
      </p:scale>
      <p:origin x="0" y="-7808"/>
    </p:cViewPr>
  </p:outlineViewPr>
  <p:notesTextViewPr>
    <p:cViewPr>
      <p:scale>
        <a:sx n="200" d="100"/>
        <a:sy n="200" d="100"/>
      </p:scale>
      <p:origin x="0" y="0"/>
    </p:cViewPr>
  </p:notesTextViewPr>
  <p:sorterViewPr>
    <p:cViewPr>
      <p:scale>
        <a:sx n="100" d="100"/>
        <a:sy n="100" d="100"/>
      </p:scale>
      <p:origin x="0" y="-41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30T23:21:49.886"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7-07T13:28:15.144"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2B61E-654F-4F53-A18F-8DA0757C72E5}" type="doc">
      <dgm:prSet loTypeId="urn:microsoft.com/office/officeart/2005/8/layout/pyramid1" loCatId="pyramid" qsTypeId="urn:microsoft.com/office/officeart/2005/8/quickstyle/simple1" qsCatId="simple" csTypeId="urn:microsoft.com/office/officeart/2005/8/colors/colorful5" csCatId="colorful" phldr="1"/>
      <dgm:spPr/>
    </dgm:pt>
    <dgm:pt modelId="{168A09E7-4853-4751-AF40-42D622A65DAB}">
      <dgm:prSet phldrT="[Text]"/>
      <dgm:spPr>
        <a:solidFill>
          <a:srgbClr val="00B050"/>
        </a:solidFill>
      </dgm:spPr>
      <dgm:t>
        <a:bodyPr/>
        <a:lstStyle/>
        <a:p>
          <a:r>
            <a:rPr lang="en-GB" dirty="0">
              <a:latin typeface="Calibri" panose="020F0502020204030204" pitchFamily="34" charset="0"/>
              <a:cs typeface="Calibri" panose="020F0502020204030204" pitchFamily="34" charset="0"/>
            </a:rPr>
            <a:t>YP</a:t>
          </a:r>
        </a:p>
      </dgm:t>
    </dgm:pt>
    <dgm:pt modelId="{03A8A120-A603-48F6-BB9C-9E1705C5AEB7}" type="parTrans" cxnId="{0CBBC1E0-9991-467C-A1E8-AEA9732D3209}">
      <dgm:prSet/>
      <dgm:spPr/>
      <dgm:t>
        <a:bodyPr/>
        <a:lstStyle/>
        <a:p>
          <a:endParaRPr lang="en-GB"/>
        </a:p>
      </dgm:t>
    </dgm:pt>
    <dgm:pt modelId="{C6A5F7C0-81DA-4ABC-8E75-3E677362E2B5}" type="sibTrans" cxnId="{0CBBC1E0-9991-467C-A1E8-AEA9732D3209}">
      <dgm:prSet/>
      <dgm:spPr/>
      <dgm:t>
        <a:bodyPr/>
        <a:lstStyle/>
        <a:p>
          <a:endParaRPr lang="en-GB"/>
        </a:p>
      </dgm:t>
    </dgm:pt>
    <dgm:pt modelId="{DBE72A80-B2F7-4089-B439-AF9008F572E8}">
      <dgm:prSet phldrT="[Text]"/>
      <dgm:spPr>
        <a:solidFill>
          <a:srgbClr val="FFFF00"/>
        </a:solidFill>
      </dgm:spPr>
      <dgm:t>
        <a:bodyPr/>
        <a:lstStyle/>
        <a:p>
          <a:r>
            <a:rPr lang="en-GB" dirty="0">
              <a:latin typeface="Calibri" panose="020F0502020204030204" pitchFamily="34" charset="0"/>
              <a:cs typeface="Calibri" panose="020F0502020204030204" pitchFamily="34" charset="0"/>
            </a:rPr>
            <a:t>STAFF</a:t>
          </a:r>
        </a:p>
      </dgm:t>
    </dgm:pt>
    <dgm:pt modelId="{B74E3AC8-31B8-4DC1-BA55-09355A85F491}" type="parTrans" cxnId="{25BFB0E5-0D8B-42AF-8DF9-3802F1511DD7}">
      <dgm:prSet/>
      <dgm:spPr/>
      <dgm:t>
        <a:bodyPr/>
        <a:lstStyle/>
        <a:p>
          <a:endParaRPr lang="en-GB"/>
        </a:p>
      </dgm:t>
    </dgm:pt>
    <dgm:pt modelId="{F727EBC9-6E87-401B-A02F-6506F98A6B28}" type="sibTrans" cxnId="{25BFB0E5-0D8B-42AF-8DF9-3802F1511DD7}">
      <dgm:prSet/>
      <dgm:spPr/>
      <dgm:t>
        <a:bodyPr/>
        <a:lstStyle/>
        <a:p>
          <a:endParaRPr lang="en-GB"/>
        </a:p>
      </dgm:t>
    </dgm:pt>
    <dgm:pt modelId="{8970DB13-7739-4B9A-85E8-927332493349}">
      <dgm:prSet phldrT="[Text]"/>
      <dgm:spPr>
        <a:solidFill>
          <a:srgbClr val="7030A0"/>
        </a:solidFill>
      </dgm:spPr>
      <dgm:t>
        <a:bodyPr/>
        <a:lstStyle/>
        <a:p>
          <a:r>
            <a:rPr lang="en-GB" dirty="0">
              <a:latin typeface="Calibri" panose="020F0502020204030204" pitchFamily="34" charset="0"/>
              <a:cs typeface="Calibri" panose="020F0502020204030204" pitchFamily="34" charset="0"/>
            </a:rPr>
            <a:t>WHOLE SCHOOL</a:t>
          </a:r>
        </a:p>
      </dgm:t>
    </dgm:pt>
    <dgm:pt modelId="{BB1953B2-69AD-40C9-A34C-CDB484F2596D}" type="parTrans" cxnId="{90E69C13-E47C-493B-A1BB-876CC0F6AFCE}">
      <dgm:prSet/>
      <dgm:spPr/>
      <dgm:t>
        <a:bodyPr/>
        <a:lstStyle/>
        <a:p>
          <a:endParaRPr lang="en-GB"/>
        </a:p>
      </dgm:t>
    </dgm:pt>
    <dgm:pt modelId="{643FE299-37C1-438D-8BE2-DB25867D80A3}" type="sibTrans" cxnId="{90E69C13-E47C-493B-A1BB-876CC0F6AFCE}">
      <dgm:prSet/>
      <dgm:spPr/>
      <dgm:t>
        <a:bodyPr/>
        <a:lstStyle/>
        <a:p>
          <a:endParaRPr lang="en-GB"/>
        </a:p>
      </dgm:t>
    </dgm:pt>
    <dgm:pt modelId="{51451339-68B2-4E90-80F3-9BDA373A9719}" type="pres">
      <dgm:prSet presAssocID="{CC02B61E-654F-4F53-A18F-8DA0757C72E5}" presName="Name0" presStyleCnt="0">
        <dgm:presLayoutVars>
          <dgm:dir/>
          <dgm:animLvl val="lvl"/>
          <dgm:resizeHandles val="exact"/>
        </dgm:presLayoutVars>
      </dgm:prSet>
      <dgm:spPr/>
    </dgm:pt>
    <dgm:pt modelId="{99602BA5-38C8-44A5-8C7B-7BCC1F7CC3FF}" type="pres">
      <dgm:prSet presAssocID="{168A09E7-4853-4751-AF40-42D622A65DAB}" presName="Name8" presStyleCnt="0"/>
      <dgm:spPr/>
    </dgm:pt>
    <dgm:pt modelId="{75C8E685-671E-4965-8C57-FEAE17BF83B2}" type="pres">
      <dgm:prSet presAssocID="{168A09E7-4853-4751-AF40-42D622A65DAB}" presName="level" presStyleLbl="node1" presStyleIdx="0" presStyleCnt="3">
        <dgm:presLayoutVars>
          <dgm:chMax val="1"/>
          <dgm:bulletEnabled val="1"/>
        </dgm:presLayoutVars>
      </dgm:prSet>
      <dgm:spPr/>
    </dgm:pt>
    <dgm:pt modelId="{9EA425AD-B521-4EC5-950A-26004E9802C9}" type="pres">
      <dgm:prSet presAssocID="{168A09E7-4853-4751-AF40-42D622A65DAB}" presName="levelTx" presStyleLbl="revTx" presStyleIdx="0" presStyleCnt="0">
        <dgm:presLayoutVars>
          <dgm:chMax val="1"/>
          <dgm:bulletEnabled val="1"/>
        </dgm:presLayoutVars>
      </dgm:prSet>
      <dgm:spPr/>
    </dgm:pt>
    <dgm:pt modelId="{6F676BDE-C651-4798-91DD-FA49B0743480}" type="pres">
      <dgm:prSet presAssocID="{DBE72A80-B2F7-4089-B439-AF9008F572E8}" presName="Name8" presStyleCnt="0"/>
      <dgm:spPr/>
    </dgm:pt>
    <dgm:pt modelId="{C5C8CB3B-F388-4102-9309-74B2BD4CFD30}" type="pres">
      <dgm:prSet presAssocID="{DBE72A80-B2F7-4089-B439-AF9008F572E8}" presName="level" presStyleLbl="node1" presStyleIdx="1" presStyleCnt="3">
        <dgm:presLayoutVars>
          <dgm:chMax val="1"/>
          <dgm:bulletEnabled val="1"/>
        </dgm:presLayoutVars>
      </dgm:prSet>
      <dgm:spPr/>
    </dgm:pt>
    <dgm:pt modelId="{F0AB477B-97F3-4C0E-8ADA-D621C8A1E351}" type="pres">
      <dgm:prSet presAssocID="{DBE72A80-B2F7-4089-B439-AF9008F572E8}" presName="levelTx" presStyleLbl="revTx" presStyleIdx="0" presStyleCnt="0">
        <dgm:presLayoutVars>
          <dgm:chMax val="1"/>
          <dgm:bulletEnabled val="1"/>
        </dgm:presLayoutVars>
      </dgm:prSet>
      <dgm:spPr/>
    </dgm:pt>
    <dgm:pt modelId="{10F97914-8173-4F29-A309-78D7628467C3}" type="pres">
      <dgm:prSet presAssocID="{8970DB13-7739-4B9A-85E8-927332493349}" presName="Name8" presStyleCnt="0"/>
      <dgm:spPr/>
    </dgm:pt>
    <dgm:pt modelId="{AF5E300D-4275-4D0A-BB47-A69F60309CD8}" type="pres">
      <dgm:prSet presAssocID="{8970DB13-7739-4B9A-85E8-927332493349}" presName="level" presStyleLbl="node1" presStyleIdx="2" presStyleCnt="3" custLinFactNeighborY="-1613">
        <dgm:presLayoutVars>
          <dgm:chMax val="1"/>
          <dgm:bulletEnabled val="1"/>
        </dgm:presLayoutVars>
      </dgm:prSet>
      <dgm:spPr/>
    </dgm:pt>
    <dgm:pt modelId="{C21B3BD6-0A4F-45B7-9EFA-50576A80033A}" type="pres">
      <dgm:prSet presAssocID="{8970DB13-7739-4B9A-85E8-927332493349}" presName="levelTx" presStyleLbl="revTx" presStyleIdx="0" presStyleCnt="0">
        <dgm:presLayoutVars>
          <dgm:chMax val="1"/>
          <dgm:bulletEnabled val="1"/>
        </dgm:presLayoutVars>
      </dgm:prSet>
      <dgm:spPr/>
    </dgm:pt>
  </dgm:ptLst>
  <dgm:cxnLst>
    <dgm:cxn modelId="{C2024A00-F84F-4B76-B8AC-769AA427BB7F}" type="presOf" srcId="{168A09E7-4853-4751-AF40-42D622A65DAB}" destId="{9EA425AD-B521-4EC5-950A-26004E9802C9}" srcOrd="1" destOrd="0" presId="urn:microsoft.com/office/officeart/2005/8/layout/pyramid1"/>
    <dgm:cxn modelId="{C1A93408-3F73-4063-B022-7D6D1E0A6284}" type="presOf" srcId="{DBE72A80-B2F7-4089-B439-AF9008F572E8}" destId="{C5C8CB3B-F388-4102-9309-74B2BD4CFD30}" srcOrd="0" destOrd="0" presId="urn:microsoft.com/office/officeart/2005/8/layout/pyramid1"/>
    <dgm:cxn modelId="{90E69C13-E47C-493B-A1BB-876CC0F6AFCE}" srcId="{CC02B61E-654F-4F53-A18F-8DA0757C72E5}" destId="{8970DB13-7739-4B9A-85E8-927332493349}" srcOrd="2" destOrd="0" parTransId="{BB1953B2-69AD-40C9-A34C-CDB484F2596D}" sibTransId="{643FE299-37C1-438D-8BE2-DB25867D80A3}"/>
    <dgm:cxn modelId="{A2B0055E-55AD-4532-A666-51A091556C22}" type="presOf" srcId="{CC02B61E-654F-4F53-A18F-8DA0757C72E5}" destId="{51451339-68B2-4E90-80F3-9BDA373A9719}" srcOrd="0" destOrd="0" presId="urn:microsoft.com/office/officeart/2005/8/layout/pyramid1"/>
    <dgm:cxn modelId="{3CF5AB4F-10C4-4192-B335-71BAD03AA905}" type="presOf" srcId="{8970DB13-7739-4B9A-85E8-927332493349}" destId="{C21B3BD6-0A4F-45B7-9EFA-50576A80033A}" srcOrd="1" destOrd="0" presId="urn:microsoft.com/office/officeart/2005/8/layout/pyramid1"/>
    <dgm:cxn modelId="{2AC3F477-9270-4F59-A52F-F54DAACC92EE}" type="presOf" srcId="{8970DB13-7739-4B9A-85E8-927332493349}" destId="{AF5E300D-4275-4D0A-BB47-A69F60309CD8}" srcOrd="0" destOrd="0" presId="urn:microsoft.com/office/officeart/2005/8/layout/pyramid1"/>
    <dgm:cxn modelId="{954704DF-D66E-47A6-8A26-527FE897EACA}" type="presOf" srcId="{168A09E7-4853-4751-AF40-42D622A65DAB}" destId="{75C8E685-671E-4965-8C57-FEAE17BF83B2}" srcOrd="0" destOrd="0" presId="urn:microsoft.com/office/officeart/2005/8/layout/pyramid1"/>
    <dgm:cxn modelId="{0CBBC1E0-9991-467C-A1E8-AEA9732D3209}" srcId="{CC02B61E-654F-4F53-A18F-8DA0757C72E5}" destId="{168A09E7-4853-4751-AF40-42D622A65DAB}" srcOrd="0" destOrd="0" parTransId="{03A8A120-A603-48F6-BB9C-9E1705C5AEB7}" sibTransId="{C6A5F7C0-81DA-4ABC-8E75-3E677362E2B5}"/>
    <dgm:cxn modelId="{BE77B5E2-431C-445E-A2AA-313DA65D10FC}" type="presOf" srcId="{DBE72A80-B2F7-4089-B439-AF9008F572E8}" destId="{F0AB477B-97F3-4C0E-8ADA-D621C8A1E351}" srcOrd="1" destOrd="0" presId="urn:microsoft.com/office/officeart/2005/8/layout/pyramid1"/>
    <dgm:cxn modelId="{25BFB0E5-0D8B-42AF-8DF9-3802F1511DD7}" srcId="{CC02B61E-654F-4F53-A18F-8DA0757C72E5}" destId="{DBE72A80-B2F7-4089-B439-AF9008F572E8}" srcOrd="1" destOrd="0" parTransId="{B74E3AC8-31B8-4DC1-BA55-09355A85F491}" sibTransId="{F727EBC9-6E87-401B-A02F-6506F98A6B28}"/>
    <dgm:cxn modelId="{E894D704-514B-49E1-9A3A-A8B519DA9F45}" type="presParOf" srcId="{51451339-68B2-4E90-80F3-9BDA373A9719}" destId="{99602BA5-38C8-44A5-8C7B-7BCC1F7CC3FF}" srcOrd="0" destOrd="0" presId="urn:microsoft.com/office/officeart/2005/8/layout/pyramid1"/>
    <dgm:cxn modelId="{82D975E5-2AFF-42CF-ABB4-51949E61CEAE}" type="presParOf" srcId="{99602BA5-38C8-44A5-8C7B-7BCC1F7CC3FF}" destId="{75C8E685-671E-4965-8C57-FEAE17BF83B2}" srcOrd="0" destOrd="0" presId="urn:microsoft.com/office/officeart/2005/8/layout/pyramid1"/>
    <dgm:cxn modelId="{0C9E9B42-40F1-420A-88EF-05E003128439}" type="presParOf" srcId="{99602BA5-38C8-44A5-8C7B-7BCC1F7CC3FF}" destId="{9EA425AD-B521-4EC5-950A-26004E9802C9}" srcOrd="1" destOrd="0" presId="urn:microsoft.com/office/officeart/2005/8/layout/pyramid1"/>
    <dgm:cxn modelId="{0E7D9FFE-1151-4B7A-9722-5A117D305E41}" type="presParOf" srcId="{51451339-68B2-4E90-80F3-9BDA373A9719}" destId="{6F676BDE-C651-4798-91DD-FA49B0743480}" srcOrd="1" destOrd="0" presId="urn:microsoft.com/office/officeart/2005/8/layout/pyramid1"/>
    <dgm:cxn modelId="{361C7A33-066D-4B0C-BF0D-FB1C24620F8A}" type="presParOf" srcId="{6F676BDE-C651-4798-91DD-FA49B0743480}" destId="{C5C8CB3B-F388-4102-9309-74B2BD4CFD30}" srcOrd="0" destOrd="0" presId="urn:microsoft.com/office/officeart/2005/8/layout/pyramid1"/>
    <dgm:cxn modelId="{3CFC69C1-2E0B-460E-8095-F0A7F885F764}" type="presParOf" srcId="{6F676BDE-C651-4798-91DD-FA49B0743480}" destId="{F0AB477B-97F3-4C0E-8ADA-D621C8A1E351}" srcOrd="1" destOrd="0" presId="urn:microsoft.com/office/officeart/2005/8/layout/pyramid1"/>
    <dgm:cxn modelId="{44562B68-F6DE-4E85-9F78-5FC3AD1F167D}" type="presParOf" srcId="{51451339-68B2-4E90-80F3-9BDA373A9719}" destId="{10F97914-8173-4F29-A309-78D7628467C3}" srcOrd="2" destOrd="0" presId="urn:microsoft.com/office/officeart/2005/8/layout/pyramid1"/>
    <dgm:cxn modelId="{CEAF0E5E-82BA-4144-B84B-0320D2E7A3A1}" type="presParOf" srcId="{10F97914-8173-4F29-A309-78D7628467C3}" destId="{AF5E300D-4275-4D0A-BB47-A69F60309CD8}" srcOrd="0" destOrd="0" presId="urn:microsoft.com/office/officeart/2005/8/layout/pyramid1"/>
    <dgm:cxn modelId="{CBF19EB9-6C4F-434F-A085-3849E2F6C1FD}" type="presParOf" srcId="{10F97914-8173-4F29-A309-78D7628467C3}" destId="{C21B3BD6-0A4F-45B7-9EFA-50576A80033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E685-671E-4965-8C57-FEAE17BF83B2}">
      <dsp:nvSpPr>
        <dsp:cNvPr id="0" name=""/>
        <dsp:cNvSpPr/>
      </dsp:nvSpPr>
      <dsp:spPr>
        <a:xfrm>
          <a:off x="3062248" y="0"/>
          <a:ext cx="3062248" cy="1760034"/>
        </a:xfrm>
        <a:prstGeom prst="trapezoid">
          <a:avLst>
            <a:gd name="adj" fmla="val 86994"/>
          </a:avLst>
        </a:prstGeom>
        <a:solidFill>
          <a:srgbClr val="00B050"/>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latin typeface="Calibri" panose="020F0502020204030204" pitchFamily="34" charset="0"/>
              <a:cs typeface="Calibri" panose="020F0502020204030204" pitchFamily="34" charset="0"/>
            </a:rPr>
            <a:t>YP</a:t>
          </a:r>
        </a:p>
      </dsp:txBody>
      <dsp:txXfrm>
        <a:off x="3062248" y="0"/>
        <a:ext cx="3062248" cy="1760034"/>
      </dsp:txXfrm>
    </dsp:sp>
    <dsp:sp modelId="{C5C8CB3B-F388-4102-9309-74B2BD4CFD30}">
      <dsp:nvSpPr>
        <dsp:cNvPr id="0" name=""/>
        <dsp:cNvSpPr/>
      </dsp:nvSpPr>
      <dsp:spPr>
        <a:xfrm>
          <a:off x="1531124" y="1760034"/>
          <a:ext cx="6124497" cy="1760034"/>
        </a:xfrm>
        <a:prstGeom prst="trapezoid">
          <a:avLst>
            <a:gd name="adj" fmla="val 86994"/>
          </a:avLst>
        </a:prstGeom>
        <a:solidFill>
          <a:srgbClr val="FFFF00"/>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latin typeface="Calibri" panose="020F0502020204030204" pitchFamily="34" charset="0"/>
              <a:cs typeface="Calibri" panose="020F0502020204030204" pitchFamily="34" charset="0"/>
            </a:rPr>
            <a:t>STAFF</a:t>
          </a:r>
        </a:p>
      </dsp:txBody>
      <dsp:txXfrm>
        <a:off x="2602911" y="1760034"/>
        <a:ext cx="3980923" cy="1760034"/>
      </dsp:txXfrm>
    </dsp:sp>
    <dsp:sp modelId="{AF5E300D-4275-4D0A-BB47-A69F60309CD8}">
      <dsp:nvSpPr>
        <dsp:cNvPr id="0" name=""/>
        <dsp:cNvSpPr/>
      </dsp:nvSpPr>
      <dsp:spPr>
        <a:xfrm>
          <a:off x="0" y="3491679"/>
          <a:ext cx="9186746" cy="1760034"/>
        </a:xfrm>
        <a:prstGeom prst="trapezoid">
          <a:avLst>
            <a:gd name="adj" fmla="val 86994"/>
          </a:avLst>
        </a:prstGeom>
        <a:solidFill>
          <a:srgbClr val="7030A0"/>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latin typeface="Calibri" panose="020F0502020204030204" pitchFamily="34" charset="0"/>
              <a:cs typeface="Calibri" panose="020F0502020204030204" pitchFamily="34" charset="0"/>
            </a:rPr>
            <a:t>WHOLE SCHOOL</a:t>
          </a:r>
        </a:p>
      </dsp:txBody>
      <dsp:txXfrm>
        <a:off x="1607680" y="3491679"/>
        <a:ext cx="5971384" cy="17600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71D13-CE5B-4664-911C-BCB67BF658AD}" type="datetimeFigureOut">
              <a:rPr lang="en-GB" smtClean="0"/>
              <a:t>25/08/2020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E70A3-5711-4D24-B7A7-967521AE3327}" type="slidenum">
              <a:rPr lang="en-GB" smtClean="0"/>
              <a:t>‹#›</a:t>
            </a:fld>
            <a:endParaRPr lang="en-GB"/>
          </a:p>
        </p:txBody>
      </p:sp>
    </p:spTree>
    <p:extLst>
      <p:ext uri="{BB962C8B-B14F-4D97-AF65-F5344CB8AC3E}">
        <p14:creationId xmlns:p14="http://schemas.microsoft.com/office/powerpoint/2010/main" val="387123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a:t>
            </a:fld>
            <a:endParaRPr lang="en-GB"/>
          </a:p>
        </p:txBody>
      </p:sp>
    </p:spTree>
    <p:extLst>
      <p:ext uri="{BB962C8B-B14F-4D97-AF65-F5344CB8AC3E}">
        <p14:creationId xmlns:p14="http://schemas.microsoft.com/office/powerpoint/2010/main" val="427949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14</a:t>
            </a:fld>
            <a:endParaRPr lang="en-GB"/>
          </a:p>
        </p:txBody>
      </p:sp>
    </p:spTree>
    <p:extLst>
      <p:ext uri="{BB962C8B-B14F-4D97-AF65-F5344CB8AC3E}">
        <p14:creationId xmlns:p14="http://schemas.microsoft.com/office/powerpoint/2010/main" val="48291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C8E70A3-5711-4D24-B7A7-967521AE3327}" type="slidenum">
              <a:rPr lang="en-GB" smtClean="0"/>
              <a:t>15</a:t>
            </a:fld>
            <a:endParaRPr lang="en-GB"/>
          </a:p>
        </p:txBody>
      </p:sp>
    </p:spTree>
    <p:extLst>
      <p:ext uri="{BB962C8B-B14F-4D97-AF65-F5344CB8AC3E}">
        <p14:creationId xmlns:p14="http://schemas.microsoft.com/office/powerpoint/2010/main" val="569177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16</a:t>
            </a:fld>
            <a:endParaRPr lang="en-GB"/>
          </a:p>
        </p:txBody>
      </p:sp>
    </p:spTree>
    <p:extLst>
      <p:ext uri="{BB962C8B-B14F-4D97-AF65-F5344CB8AC3E}">
        <p14:creationId xmlns:p14="http://schemas.microsoft.com/office/powerpoint/2010/main" val="125291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18</a:t>
            </a:fld>
            <a:endParaRPr lang="en-GB"/>
          </a:p>
        </p:txBody>
      </p:sp>
    </p:spTree>
    <p:extLst>
      <p:ext uri="{BB962C8B-B14F-4D97-AF65-F5344CB8AC3E}">
        <p14:creationId xmlns:p14="http://schemas.microsoft.com/office/powerpoint/2010/main" val="56859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20</a:t>
            </a:fld>
            <a:endParaRPr lang="en-GB"/>
          </a:p>
        </p:txBody>
      </p:sp>
    </p:spTree>
    <p:extLst>
      <p:ext uri="{BB962C8B-B14F-4D97-AF65-F5344CB8AC3E}">
        <p14:creationId xmlns:p14="http://schemas.microsoft.com/office/powerpoint/2010/main" val="397708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2</a:t>
            </a:fld>
            <a:endParaRPr lang="en-GB"/>
          </a:p>
        </p:txBody>
      </p:sp>
    </p:spTree>
    <p:extLst>
      <p:ext uri="{BB962C8B-B14F-4D97-AF65-F5344CB8AC3E}">
        <p14:creationId xmlns:p14="http://schemas.microsoft.com/office/powerpoint/2010/main" val="102924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3</a:t>
            </a:fld>
            <a:endParaRPr lang="en-GB"/>
          </a:p>
        </p:txBody>
      </p:sp>
    </p:spTree>
    <p:extLst>
      <p:ext uri="{BB962C8B-B14F-4D97-AF65-F5344CB8AC3E}">
        <p14:creationId xmlns:p14="http://schemas.microsoft.com/office/powerpoint/2010/main" val="168342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6</a:t>
            </a:fld>
            <a:endParaRPr lang="en-GB"/>
          </a:p>
        </p:txBody>
      </p:sp>
    </p:spTree>
    <p:extLst>
      <p:ext uri="{BB962C8B-B14F-4D97-AF65-F5344CB8AC3E}">
        <p14:creationId xmlns:p14="http://schemas.microsoft.com/office/powerpoint/2010/main" val="21098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8</a:t>
            </a:fld>
            <a:endParaRPr lang="en-GB"/>
          </a:p>
        </p:txBody>
      </p:sp>
    </p:spTree>
    <p:extLst>
      <p:ext uri="{BB962C8B-B14F-4D97-AF65-F5344CB8AC3E}">
        <p14:creationId xmlns:p14="http://schemas.microsoft.com/office/powerpoint/2010/main" val="252434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10</a:t>
            </a:fld>
            <a:endParaRPr lang="en-GB"/>
          </a:p>
        </p:txBody>
      </p:sp>
    </p:spTree>
    <p:extLst>
      <p:ext uri="{BB962C8B-B14F-4D97-AF65-F5344CB8AC3E}">
        <p14:creationId xmlns:p14="http://schemas.microsoft.com/office/powerpoint/2010/main" val="337800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11</a:t>
            </a:fld>
            <a:endParaRPr lang="en-GB"/>
          </a:p>
        </p:txBody>
      </p:sp>
    </p:spTree>
    <p:extLst>
      <p:ext uri="{BB962C8B-B14F-4D97-AF65-F5344CB8AC3E}">
        <p14:creationId xmlns:p14="http://schemas.microsoft.com/office/powerpoint/2010/main" val="80542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12</a:t>
            </a:fld>
            <a:endParaRPr lang="en-GB"/>
          </a:p>
        </p:txBody>
      </p:sp>
    </p:spTree>
    <p:extLst>
      <p:ext uri="{BB962C8B-B14F-4D97-AF65-F5344CB8AC3E}">
        <p14:creationId xmlns:p14="http://schemas.microsoft.com/office/powerpoint/2010/main" val="416380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fld id="{EC8E70A3-5711-4D24-B7A7-967521AE3327}" type="slidenum">
              <a:rPr lang="en-GB" smtClean="0"/>
              <a:t>13</a:t>
            </a:fld>
            <a:endParaRPr lang="en-GB"/>
          </a:p>
        </p:txBody>
      </p:sp>
    </p:spTree>
    <p:extLst>
      <p:ext uri="{BB962C8B-B14F-4D97-AF65-F5344CB8AC3E}">
        <p14:creationId xmlns:p14="http://schemas.microsoft.com/office/powerpoint/2010/main" val="292947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25/08/2020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35721566"/>
      </p:ext>
    </p:extLst>
  </p:cSld>
  <p:clrMapOvr>
    <a:masterClrMapping/>
  </p:clrMapOvr>
  <p:transition spd="slow" advTm="12101">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4069907633"/>
      </p:ext>
    </p:extLst>
  </p:cSld>
  <p:clrMapOvr>
    <a:masterClrMapping/>
  </p:clrMapOvr>
  <p:transition spd="slow" advTm="12101">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02446299"/>
      </p:ext>
    </p:extLst>
  </p:cSld>
  <p:clrMapOvr>
    <a:masterClrMapping/>
  </p:clrMapOvr>
  <p:transition spd="slow" advTm="12101">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06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83"/>
            <a:ext cx="10972800" cy="114248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609600" y="1599787"/>
            <a:ext cx="10972800" cy="452652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80CFBF-9450-4521-B033-41DC95FF4293}"/>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F0A427B4-687A-4476-8022-51F542FDDD6A}" type="datetime1">
              <a:rPr lang="en-US" altLang="en-US"/>
              <a:pPr>
                <a:defRPr/>
              </a:pPr>
              <a:t>8/25/2020</a:t>
            </a:fld>
            <a:endParaRPr lang="en-US" altLang="en-US"/>
          </a:p>
        </p:txBody>
      </p:sp>
      <p:sp>
        <p:nvSpPr>
          <p:cNvPr id="5" name="Footer Placeholder 4">
            <a:extLst>
              <a:ext uri="{FF2B5EF4-FFF2-40B4-BE49-F238E27FC236}">
                <a16:creationId xmlns:a16="http://schemas.microsoft.com/office/drawing/2014/main" id="{66C6393B-8DCE-4A0A-BE88-07ED968DA4BF}"/>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ACA0EC9A-D93F-4C2C-A430-3739C87A7B31}"/>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D0827035-18A4-4C31-8482-712C301ED395}" type="slidenum">
              <a:rPr lang="en-US" altLang="en-US"/>
              <a:pPr/>
              <a:t>‹#›</a:t>
            </a:fld>
            <a:endParaRPr lang="en-US" altLang="en-US"/>
          </a:p>
        </p:txBody>
      </p:sp>
    </p:spTree>
    <p:extLst>
      <p:ext uri="{BB962C8B-B14F-4D97-AF65-F5344CB8AC3E}">
        <p14:creationId xmlns:p14="http://schemas.microsoft.com/office/powerpoint/2010/main" val="17269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a:prstGeom prst="rect">
            <a:avLst/>
          </a:prstGeom>
        </p:spPr>
        <p:txBody>
          <a:bodyPr anchor="t"/>
          <a:lstStyle>
            <a:lvl1pPr algn="l">
              <a:defRPr sz="3906" b="1" cap="all"/>
            </a:lvl1pPr>
          </a:lstStyle>
          <a:p>
            <a:r>
              <a:rPr lang="en-GB"/>
              <a:t>Click to edit Master title style</a:t>
            </a:r>
            <a:endParaRPr lang="en-US"/>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1953">
                <a:solidFill>
                  <a:schemeClr val="tx1">
                    <a:tint val="75000"/>
                  </a:schemeClr>
                </a:solidFill>
              </a:defRPr>
            </a:lvl1pPr>
            <a:lvl2pPr marL="446456" indent="0">
              <a:buNone/>
              <a:defRPr sz="1758">
                <a:solidFill>
                  <a:schemeClr val="tx1">
                    <a:tint val="75000"/>
                  </a:schemeClr>
                </a:solidFill>
              </a:defRPr>
            </a:lvl2pPr>
            <a:lvl3pPr marL="892912" indent="0">
              <a:buNone/>
              <a:defRPr sz="1562">
                <a:solidFill>
                  <a:schemeClr val="tx1">
                    <a:tint val="75000"/>
                  </a:schemeClr>
                </a:solidFill>
              </a:defRPr>
            </a:lvl3pPr>
            <a:lvl4pPr marL="1339367" indent="0">
              <a:buNone/>
              <a:defRPr sz="1367">
                <a:solidFill>
                  <a:schemeClr val="tx1">
                    <a:tint val="75000"/>
                  </a:schemeClr>
                </a:solidFill>
              </a:defRPr>
            </a:lvl4pPr>
            <a:lvl5pPr marL="1785823" indent="0">
              <a:buNone/>
              <a:defRPr sz="1367">
                <a:solidFill>
                  <a:schemeClr val="tx1">
                    <a:tint val="75000"/>
                  </a:schemeClr>
                </a:solidFill>
              </a:defRPr>
            </a:lvl5pPr>
            <a:lvl6pPr marL="2232279" indent="0">
              <a:buNone/>
              <a:defRPr sz="1367">
                <a:solidFill>
                  <a:schemeClr val="tx1">
                    <a:tint val="75000"/>
                  </a:schemeClr>
                </a:solidFill>
              </a:defRPr>
            </a:lvl6pPr>
            <a:lvl7pPr marL="2678735" indent="0">
              <a:buNone/>
              <a:defRPr sz="1367">
                <a:solidFill>
                  <a:schemeClr val="tx1">
                    <a:tint val="75000"/>
                  </a:schemeClr>
                </a:solidFill>
              </a:defRPr>
            </a:lvl7pPr>
            <a:lvl8pPr marL="3125191" indent="0">
              <a:buNone/>
              <a:defRPr sz="1367">
                <a:solidFill>
                  <a:schemeClr val="tx1">
                    <a:tint val="75000"/>
                  </a:schemeClr>
                </a:solidFill>
              </a:defRPr>
            </a:lvl8pPr>
            <a:lvl9pPr marL="3571646" indent="0">
              <a:buNone/>
              <a:defRPr sz="1367">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3EB55D-06DB-4141-B398-398B4FF77DD6}"/>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A26642A8-2898-4D40-AF25-2CF1EE43EEF4}" type="datetime1">
              <a:rPr lang="en-US" altLang="en-US"/>
              <a:pPr>
                <a:defRPr/>
              </a:pPr>
              <a:t>8/25/2020</a:t>
            </a:fld>
            <a:endParaRPr lang="en-US" altLang="en-US"/>
          </a:p>
        </p:txBody>
      </p:sp>
      <p:sp>
        <p:nvSpPr>
          <p:cNvPr id="5" name="Footer Placeholder 4">
            <a:extLst>
              <a:ext uri="{FF2B5EF4-FFF2-40B4-BE49-F238E27FC236}">
                <a16:creationId xmlns:a16="http://schemas.microsoft.com/office/drawing/2014/main" id="{E8AE4E40-942E-4BDD-AAD5-9CD21BF46E1B}"/>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99D395DA-77D7-4A47-938D-8040DE248755}"/>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AAC0905E-B839-4766-A73F-CDDCC1111A20}" type="slidenum">
              <a:rPr lang="en-US" altLang="en-US"/>
              <a:pPr/>
              <a:t>‹#›</a:t>
            </a:fld>
            <a:endParaRPr lang="en-US" altLang="en-US"/>
          </a:p>
        </p:txBody>
      </p:sp>
    </p:spTree>
    <p:extLst>
      <p:ext uri="{BB962C8B-B14F-4D97-AF65-F5344CB8AC3E}">
        <p14:creationId xmlns:p14="http://schemas.microsoft.com/office/powerpoint/2010/main" val="3735437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83"/>
            <a:ext cx="10972800" cy="1142483"/>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38301"/>
            <a:ext cx="5384800" cy="4635500"/>
          </a:xfrm>
          <a:prstGeom prst="rect">
            <a:avLst/>
          </a:prstGeom>
        </p:spPr>
        <p:txBody>
          <a:bodyPr/>
          <a:lstStyle>
            <a:lvl1pPr>
              <a:defRPr sz="2734"/>
            </a:lvl1pPr>
            <a:lvl2pPr>
              <a:defRPr sz="2344"/>
            </a:lvl2pPr>
            <a:lvl3pPr>
              <a:defRPr sz="1953"/>
            </a:lvl3pPr>
            <a:lvl4pPr>
              <a:defRPr sz="1758"/>
            </a:lvl4pPr>
            <a:lvl5pPr>
              <a:defRPr sz="1758"/>
            </a:lvl5pPr>
            <a:lvl6pPr>
              <a:defRPr sz="1758"/>
            </a:lvl6pPr>
            <a:lvl7pPr>
              <a:defRPr sz="1758"/>
            </a:lvl7pPr>
            <a:lvl8pPr>
              <a:defRPr sz="1758"/>
            </a:lvl8pPr>
            <a:lvl9pPr>
              <a:defRPr sz="175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38301"/>
            <a:ext cx="5384800" cy="4635500"/>
          </a:xfrm>
          <a:prstGeom prst="rect">
            <a:avLst/>
          </a:prstGeom>
        </p:spPr>
        <p:txBody>
          <a:bodyPr/>
          <a:lstStyle>
            <a:lvl1pPr>
              <a:defRPr sz="2734"/>
            </a:lvl1pPr>
            <a:lvl2pPr>
              <a:defRPr sz="2344"/>
            </a:lvl2pPr>
            <a:lvl3pPr>
              <a:defRPr sz="1953"/>
            </a:lvl3pPr>
            <a:lvl4pPr>
              <a:defRPr sz="1758"/>
            </a:lvl4pPr>
            <a:lvl5pPr>
              <a:defRPr sz="1758"/>
            </a:lvl5pPr>
            <a:lvl6pPr>
              <a:defRPr sz="1758"/>
            </a:lvl6pPr>
            <a:lvl7pPr>
              <a:defRPr sz="1758"/>
            </a:lvl7pPr>
            <a:lvl8pPr>
              <a:defRPr sz="1758"/>
            </a:lvl8pPr>
            <a:lvl9pPr>
              <a:defRPr sz="175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B0BE4695-7BE1-4AF7-A0B9-6DD741BE60CB}"/>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1274202C-05A1-42A1-BD93-2B63CEF086A2}" type="datetime1">
              <a:rPr lang="en-US" altLang="en-US"/>
              <a:pPr>
                <a:defRPr/>
              </a:pPr>
              <a:t>8/25/2020</a:t>
            </a:fld>
            <a:endParaRPr lang="en-US" altLang="en-US"/>
          </a:p>
        </p:txBody>
      </p:sp>
      <p:sp>
        <p:nvSpPr>
          <p:cNvPr id="6" name="Footer Placeholder 4">
            <a:extLst>
              <a:ext uri="{FF2B5EF4-FFF2-40B4-BE49-F238E27FC236}">
                <a16:creationId xmlns:a16="http://schemas.microsoft.com/office/drawing/2014/main" id="{D34865A2-BE5B-48D6-AE1B-D3F5E0EF51D7}"/>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7" name="Slide Number Placeholder 5">
            <a:extLst>
              <a:ext uri="{FF2B5EF4-FFF2-40B4-BE49-F238E27FC236}">
                <a16:creationId xmlns:a16="http://schemas.microsoft.com/office/drawing/2014/main" id="{2D49C8D2-2D27-4E6C-BDDE-C4D2F47E47D7}"/>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90F9D65F-EE6B-43EF-B026-5B4CFD657B92}" type="slidenum">
              <a:rPr lang="en-US" altLang="en-US"/>
              <a:pPr/>
              <a:t>‹#›</a:t>
            </a:fld>
            <a:endParaRPr lang="en-US" altLang="en-US"/>
          </a:p>
        </p:txBody>
      </p:sp>
    </p:spTree>
    <p:extLst>
      <p:ext uri="{BB962C8B-B14F-4D97-AF65-F5344CB8AC3E}">
        <p14:creationId xmlns:p14="http://schemas.microsoft.com/office/powerpoint/2010/main" val="3186714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344" b="1"/>
            </a:lvl1pPr>
            <a:lvl2pPr marL="446456" indent="0">
              <a:buNone/>
              <a:defRPr sz="1953" b="1"/>
            </a:lvl2pPr>
            <a:lvl3pPr marL="892912" indent="0">
              <a:buNone/>
              <a:defRPr sz="1758" b="1"/>
            </a:lvl3pPr>
            <a:lvl4pPr marL="1339367" indent="0">
              <a:buNone/>
              <a:defRPr sz="1562" b="1"/>
            </a:lvl4pPr>
            <a:lvl5pPr marL="1785823" indent="0">
              <a:buNone/>
              <a:defRPr sz="1562" b="1"/>
            </a:lvl5pPr>
            <a:lvl6pPr marL="2232279" indent="0">
              <a:buNone/>
              <a:defRPr sz="1562" b="1"/>
            </a:lvl6pPr>
            <a:lvl7pPr marL="2678735" indent="0">
              <a:buNone/>
              <a:defRPr sz="1562" b="1"/>
            </a:lvl7pPr>
            <a:lvl8pPr marL="3125191" indent="0">
              <a:buNone/>
              <a:defRPr sz="1562" b="1"/>
            </a:lvl8pPr>
            <a:lvl9pPr marL="3571646" indent="0">
              <a:buNone/>
              <a:defRPr sz="1562"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344"/>
            </a:lvl1pPr>
            <a:lvl2pPr>
              <a:defRPr sz="1953"/>
            </a:lvl2pPr>
            <a:lvl3pPr>
              <a:defRPr sz="1758"/>
            </a:lvl3pPr>
            <a:lvl4pPr>
              <a:defRPr sz="1562"/>
            </a:lvl4pPr>
            <a:lvl5pPr>
              <a:defRPr sz="1562"/>
            </a:lvl5pPr>
            <a:lvl6pPr>
              <a:defRPr sz="1562"/>
            </a:lvl6pPr>
            <a:lvl7pPr>
              <a:defRPr sz="1562"/>
            </a:lvl7pPr>
            <a:lvl8pPr>
              <a:defRPr sz="1562"/>
            </a:lvl8pPr>
            <a:lvl9pPr>
              <a:defRPr sz="15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344" b="1"/>
            </a:lvl1pPr>
            <a:lvl2pPr marL="446456" indent="0">
              <a:buNone/>
              <a:defRPr sz="1953" b="1"/>
            </a:lvl2pPr>
            <a:lvl3pPr marL="892912" indent="0">
              <a:buNone/>
              <a:defRPr sz="1758" b="1"/>
            </a:lvl3pPr>
            <a:lvl4pPr marL="1339367" indent="0">
              <a:buNone/>
              <a:defRPr sz="1562" b="1"/>
            </a:lvl4pPr>
            <a:lvl5pPr marL="1785823" indent="0">
              <a:buNone/>
              <a:defRPr sz="1562" b="1"/>
            </a:lvl5pPr>
            <a:lvl6pPr marL="2232279" indent="0">
              <a:buNone/>
              <a:defRPr sz="1562" b="1"/>
            </a:lvl6pPr>
            <a:lvl7pPr marL="2678735" indent="0">
              <a:buNone/>
              <a:defRPr sz="1562" b="1"/>
            </a:lvl7pPr>
            <a:lvl8pPr marL="3125191" indent="0">
              <a:buNone/>
              <a:defRPr sz="1562" b="1"/>
            </a:lvl8pPr>
            <a:lvl9pPr marL="3571646" indent="0">
              <a:buNone/>
              <a:defRPr sz="1562"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344"/>
            </a:lvl1pPr>
            <a:lvl2pPr>
              <a:defRPr sz="1953"/>
            </a:lvl2pPr>
            <a:lvl3pPr>
              <a:defRPr sz="1758"/>
            </a:lvl3pPr>
            <a:lvl4pPr>
              <a:defRPr sz="1562"/>
            </a:lvl4pPr>
            <a:lvl5pPr>
              <a:defRPr sz="1562"/>
            </a:lvl5pPr>
            <a:lvl6pPr>
              <a:defRPr sz="1562"/>
            </a:lvl6pPr>
            <a:lvl7pPr>
              <a:defRPr sz="1562"/>
            </a:lvl7pPr>
            <a:lvl8pPr>
              <a:defRPr sz="1562"/>
            </a:lvl8pPr>
            <a:lvl9pPr>
              <a:defRPr sz="15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A6254A9A-1CF2-42C1-86FF-7416BA1B4089}"/>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EAEA43B9-4288-45D1-857A-810F9587D872}" type="datetime1">
              <a:rPr lang="en-US" altLang="en-US"/>
              <a:pPr>
                <a:defRPr/>
              </a:pPr>
              <a:t>8/25/2020</a:t>
            </a:fld>
            <a:endParaRPr lang="en-US" altLang="en-US"/>
          </a:p>
        </p:txBody>
      </p:sp>
      <p:sp>
        <p:nvSpPr>
          <p:cNvPr id="8" name="Footer Placeholder 4">
            <a:extLst>
              <a:ext uri="{FF2B5EF4-FFF2-40B4-BE49-F238E27FC236}">
                <a16:creationId xmlns:a16="http://schemas.microsoft.com/office/drawing/2014/main" id="{36812654-BD01-47FC-A346-301A006E71E2}"/>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9" name="Slide Number Placeholder 5">
            <a:extLst>
              <a:ext uri="{FF2B5EF4-FFF2-40B4-BE49-F238E27FC236}">
                <a16:creationId xmlns:a16="http://schemas.microsoft.com/office/drawing/2014/main" id="{D5D28818-B685-4FFE-A7EA-1E3C94FE47BC}"/>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8A9E8D82-ABDA-45F9-8EA8-5B00555C3A08}" type="slidenum">
              <a:rPr lang="en-US" altLang="en-US"/>
              <a:pPr/>
              <a:t>‹#›</a:t>
            </a:fld>
            <a:endParaRPr lang="en-US" altLang="en-US"/>
          </a:p>
        </p:txBody>
      </p:sp>
    </p:spTree>
    <p:extLst>
      <p:ext uri="{BB962C8B-B14F-4D97-AF65-F5344CB8AC3E}">
        <p14:creationId xmlns:p14="http://schemas.microsoft.com/office/powerpoint/2010/main" val="2953153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83"/>
            <a:ext cx="10972800" cy="1142483"/>
          </a:xfrm>
          <a:prstGeom prst="rect">
            <a:avLst/>
          </a:prstGeom>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3B002961-E694-474B-8A2C-6AB3B3983D79}"/>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5A103F3C-DAE8-4365-A3C5-191E06A25695}" type="datetime1">
              <a:rPr lang="en-US" altLang="en-US"/>
              <a:pPr>
                <a:defRPr/>
              </a:pPr>
              <a:t>8/25/2020</a:t>
            </a:fld>
            <a:endParaRPr lang="en-US" altLang="en-US"/>
          </a:p>
        </p:txBody>
      </p:sp>
      <p:sp>
        <p:nvSpPr>
          <p:cNvPr id="4" name="Footer Placeholder 4">
            <a:extLst>
              <a:ext uri="{FF2B5EF4-FFF2-40B4-BE49-F238E27FC236}">
                <a16:creationId xmlns:a16="http://schemas.microsoft.com/office/drawing/2014/main" id="{CF65FBB5-7FE8-4F72-954F-2E9EE85FE049}"/>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5" name="Slide Number Placeholder 5">
            <a:extLst>
              <a:ext uri="{FF2B5EF4-FFF2-40B4-BE49-F238E27FC236}">
                <a16:creationId xmlns:a16="http://schemas.microsoft.com/office/drawing/2014/main" id="{DC7AD6C5-65E1-4E4D-8F43-FC7678AFCBCE}"/>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D1FC4DB9-3CBC-457E-B0AC-990950EC173B}" type="slidenum">
              <a:rPr lang="en-US" altLang="en-US"/>
              <a:pPr/>
              <a:t>‹#›</a:t>
            </a:fld>
            <a:endParaRPr lang="en-US" altLang="en-US"/>
          </a:p>
        </p:txBody>
      </p:sp>
    </p:spTree>
    <p:extLst>
      <p:ext uri="{BB962C8B-B14F-4D97-AF65-F5344CB8AC3E}">
        <p14:creationId xmlns:p14="http://schemas.microsoft.com/office/powerpoint/2010/main" val="403180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21BE542-612A-478D-A534-7DF5EE54EBE3}"/>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7A20CA96-85FD-4C53-92A8-51E8AB871148}" type="datetime1">
              <a:rPr lang="en-US" altLang="en-US"/>
              <a:pPr>
                <a:defRPr/>
              </a:pPr>
              <a:t>8/25/2020</a:t>
            </a:fld>
            <a:endParaRPr lang="en-US" altLang="en-US"/>
          </a:p>
        </p:txBody>
      </p:sp>
      <p:sp>
        <p:nvSpPr>
          <p:cNvPr id="3" name="Footer Placeholder 4">
            <a:extLst>
              <a:ext uri="{FF2B5EF4-FFF2-40B4-BE49-F238E27FC236}">
                <a16:creationId xmlns:a16="http://schemas.microsoft.com/office/drawing/2014/main" id="{0807C2A4-090D-46D5-8E67-C6D8D1C5A13F}"/>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4" name="Slide Number Placeholder 5">
            <a:extLst>
              <a:ext uri="{FF2B5EF4-FFF2-40B4-BE49-F238E27FC236}">
                <a16:creationId xmlns:a16="http://schemas.microsoft.com/office/drawing/2014/main" id="{074FA5A2-B9AA-4D40-B3DF-EF9E17430E52}"/>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F3BF0583-A8E7-4485-8625-D76E01771729}" type="slidenum">
              <a:rPr lang="en-US" altLang="en-US"/>
              <a:pPr/>
              <a:t>‹#›</a:t>
            </a:fld>
            <a:endParaRPr lang="en-US" altLang="en-US"/>
          </a:p>
        </p:txBody>
      </p:sp>
    </p:spTree>
    <p:extLst>
      <p:ext uri="{BB962C8B-B14F-4D97-AF65-F5344CB8AC3E}">
        <p14:creationId xmlns:p14="http://schemas.microsoft.com/office/powerpoint/2010/main" val="2154940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a:prstGeom prst="rect">
            <a:avLst/>
          </a:prstGeom>
        </p:spPr>
        <p:txBody>
          <a:bodyPr anchor="b"/>
          <a:lstStyle>
            <a:lvl1pPr algn="l">
              <a:defRPr sz="1953"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125"/>
            </a:lvl1pPr>
            <a:lvl2pPr>
              <a:defRPr sz="2734"/>
            </a:lvl2pPr>
            <a:lvl3pPr>
              <a:defRPr sz="2344"/>
            </a:lvl3pPr>
            <a:lvl4pPr>
              <a:defRPr sz="1953"/>
            </a:lvl4pPr>
            <a:lvl5pPr>
              <a:defRPr sz="1953"/>
            </a:lvl5pPr>
            <a:lvl6pPr>
              <a:defRPr sz="1953"/>
            </a:lvl6pPr>
            <a:lvl7pPr>
              <a:defRPr sz="1953"/>
            </a:lvl7pPr>
            <a:lvl8pPr>
              <a:defRPr sz="1953"/>
            </a:lvl8pPr>
            <a:lvl9pPr>
              <a:defRPr sz="19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0"/>
            <a:ext cx="4011084" cy="4691063"/>
          </a:xfrm>
          <a:prstGeom prst="rect">
            <a:avLst/>
          </a:prstGeom>
        </p:spPr>
        <p:txBody>
          <a:bodyPr/>
          <a:lstStyle>
            <a:lvl1pPr marL="0" indent="0">
              <a:buNone/>
              <a:defRPr sz="1367"/>
            </a:lvl1pPr>
            <a:lvl2pPr marL="446456" indent="0">
              <a:buNone/>
              <a:defRPr sz="1172"/>
            </a:lvl2pPr>
            <a:lvl3pPr marL="892912" indent="0">
              <a:buNone/>
              <a:defRPr sz="977"/>
            </a:lvl3pPr>
            <a:lvl4pPr marL="1339367" indent="0">
              <a:buNone/>
              <a:defRPr sz="879"/>
            </a:lvl4pPr>
            <a:lvl5pPr marL="1785823" indent="0">
              <a:buNone/>
              <a:defRPr sz="879"/>
            </a:lvl5pPr>
            <a:lvl6pPr marL="2232279" indent="0">
              <a:buNone/>
              <a:defRPr sz="879"/>
            </a:lvl6pPr>
            <a:lvl7pPr marL="2678735" indent="0">
              <a:buNone/>
              <a:defRPr sz="879"/>
            </a:lvl7pPr>
            <a:lvl8pPr marL="3125191" indent="0">
              <a:buNone/>
              <a:defRPr sz="879"/>
            </a:lvl8pPr>
            <a:lvl9pPr marL="3571646" indent="0">
              <a:buNone/>
              <a:defRPr sz="879"/>
            </a:lvl9pPr>
          </a:lstStyle>
          <a:p>
            <a:pPr lvl="0"/>
            <a:r>
              <a:rPr lang="en-GB"/>
              <a:t>Click to edit Master text styles</a:t>
            </a:r>
          </a:p>
        </p:txBody>
      </p:sp>
      <p:sp>
        <p:nvSpPr>
          <p:cNvPr id="5" name="Date Placeholder 3">
            <a:extLst>
              <a:ext uri="{FF2B5EF4-FFF2-40B4-BE49-F238E27FC236}">
                <a16:creationId xmlns:a16="http://schemas.microsoft.com/office/drawing/2014/main" id="{694A1C30-D887-4CD3-BF72-EB96CCF8D3F4}"/>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7DAF0B83-0CD1-44B2-BA7A-5C2A9DF833BA}" type="datetime1">
              <a:rPr lang="en-US" altLang="en-US"/>
              <a:pPr>
                <a:defRPr/>
              </a:pPr>
              <a:t>8/25/2020</a:t>
            </a:fld>
            <a:endParaRPr lang="en-US" altLang="en-US"/>
          </a:p>
        </p:txBody>
      </p:sp>
      <p:sp>
        <p:nvSpPr>
          <p:cNvPr id="6" name="Footer Placeholder 4">
            <a:extLst>
              <a:ext uri="{FF2B5EF4-FFF2-40B4-BE49-F238E27FC236}">
                <a16:creationId xmlns:a16="http://schemas.microsoft.com/office/drawing/2014/main" id="{2199472A-EC5F-41A9-B63F-A06B71440C49}"/>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7" name="Slide Number Placeholder 5">
            <a:extLst>
              <a:ext uri="{FF2B5EF4-FFF2-40B4-BE49-F238E27FC236}">
                <a16:creationId xmlns:a16="http://schemas.microsoft.com/office/drawing/2014/main" id="{5268D562-97FF-49AC-83E4-BBA42E1383E5}"/>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62ADF654-E95E-4920-A35C-A853EBB1CEEE}" type="slidenum">
              <a:rPr lang="en-US" altLang="en-US"/>
              <a:pPr/>
              <a:t>‹#›</a:t>
            </a:fld>
            <a:endParaRPr lang="en-US" altLang="en-US"/>
          </a:p>
        </p:txBody>
      </p:sp>
    </p:spTree>
    <p:extLst>
      <p:ext uri="{BB962C8B-B14F-4D97-AF65-F5344CB8AC3E}">
        <p14:creationId xmlns:p14="http://schemas.microsoft.com/office/powerpoint/2010/main" val="95673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25/08/2020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718515697"/>
      </p:ext>
    </p:extLst>
  </p:cSld>
  <p:clrMapOvr>
    <a:masterClrMapping/>
  </p:clrMapOvr>
  <p:transition spd="slow" advTm="12101">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953"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125"/>
            </a:lvl1pPr>
            <a:lvl2pPr marL="446456" indent="0">
              <a:buNone/>
              <a:defRPr sz="2734"/>
            </a:lvl2pPr>
            <a:lvl3pPr marL="892912" indent="0">
              <a:buNone/>
              <a:defRPr sz="2344"/>
            </a:lvl3pPr>
            <a:lvl4pPr marL="1339367" indent="0">
              <a:buNone/>
              <a:defRPr sz="1953"/>
            </a:lvl4pPr>
            <a:lvl5pPr marL="1785823" indent="0">
              <a:buNone/>
              <a:defRPr sz="1953"/>
            </a:lvl5pPr>
            <a:lvl6pPr marL="2232279" indent="0">
              <a:buNone/>
              <a:defRPr sz="1953"/>
            </a:lvl6pPr>
            <a:lvl7pPr marL="2678735" indent="0">
              <a:buNone/>
              <a:defRPr sz="1953"/>
            </a:lvl7pPr>
            <a:lvl8pPr marL="3125191" indent="0">
              <a:buNone/>
              <a:defRPr sz="1953"/>
            </a:lvl8pPr>
            <a:lvl9pPr marL="3571646" indent="0">
              <a:buNone/>
              <a:defRPr sz="1953"/>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367"/>
            </a:lvl1pPr>
            <a:lvl2pPr marL="446456" indent="0">
              <a:buNone/>
              <a:defRPr sz="1172"/>
            </a:lvl2pPr>
            <a:lvl3pPr marL="892912" indent="0">
              <a:buNone/>
              <a:defRPr sz="977"/>
            </a:lvl3pPr>
            <a:lvl4pPr marL="1339367" indent="0">
              <a:buNone/>
              <a:defRPr sz="879"/>
            </a:lvl4pPr>
            <a:lvl5pPr marL="1785823" indent="0">
              <a:buNone/>
              <a:defRPr sz="879"/>
            </a:lvl5pPr>
            <a:lvl6pPr marL="2232279" indent="0">
              <a:buNone/>
              <a:defRPr sz="879"/>
            </a:lvl6pPr>
            <a:lvl7pPr marL="2678735" indent="0">
              <a:buNone/>
              <a:defRPr sz="879"/>
            </a:lvl7pPr>
            <a:lvl8pPr marL="3125191" indent="0">
              <a:buNone/>
              <a:defRPr sz="879"/>
            </a:lvl8pPr>
            <a:lvl9pPr marL="3571646" indent="0">
              <a:buNone/>
              <a:defRPr sz="879"/>
            </a:lvl9pPr>
          </a:lstStyle>
          <a:p>
            <a:pPr lvl="0"/>
            <a:r>
              <a:rPr lang="en-GB"/>
              <a:t>Click to edit Master text styles</a:t>
            </a:r>
          </a:p>
        </p:txBody>
      </p:sp>
      <p:sp>
        <p:nvSpPr>
          <p:cNvPr id="5" name="Date Placeholder 3">
            <a:extLst>
              <a:ext uri="{FF2B5EF4-FFF2-40B4-BE49-F238E27FC236}">
                <a16:creationId xmlns:a16="http://schemas.microsoft.com/office/drawing/2014/main" id="{BFF9C2FE-21AD-47D4-8821-62AFF256B00E}"/>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A3E76B82-2E95-4E7D-BEFC-F34A6318A3B8}" type="datetime1">
              <a:rPr lang="en-US" altLang="en-US"/>
              <a:pPr>
                <a:defRPr/>
              </a:pPr>
              <a:t>8/25/2020</a:t>
            </a:fld>
            <a:endParaRPr lang="en-US" altLang="en-US"/>
          </a:p>
        </p:txBody>
      </p:sp>
      <p:sp>
        <p:nvSpPr>
          <p:cNvPr id="6" name="Footer Placeholder 4">
            <a:extLst>
              <a:ext uri="{FF2B5EF4-FFF2-40B4-BE49-F238E27FC236}">
                <a16:creationId xmlns:a16="http://schemas.microsoft.com/office/drawing/2014/main" id="{C0C3FA98-B772-4E3C-9443-9088A11182FA}"/>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7" name="Slide Number Placeholder 5">
            <a:extLst>
              <a:ext uri="{FF2B5EF4-FFF2-40B4-BE49-F238E27FC236}">
                <a16:creationId xmlns:a16="http://schemas.microsoft.com/office/drawing/2014/main" id="{B88A717F-E345-43C4-B230-574FE8604DB5}"/>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5C64161B-4B38-4EBF-B4BC-C6C1AD90C461}" type="slidenum">
              <a:rPr lang="en-US" altLang="en-US"/>
              <a:pPr/>
              <a:t>‹#›</a:t>
            </a:fld>
            <a:endParaRPr lang="en-US" altLang="en-US"/>
          </a:p>
        </p:txBody>
      </p:sp>
    </p:spTree>
    <p:extLst>
      <p:ext uri="{BB962C8B-B14F-4D97-AF65-F5344CB8AC3E}">
        <p14:creationId xmlns:p14="http://schemas.microsoft.com/office/powerpoint/2010/main" val="2054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83"/>
            <a:ext cx="10972800" cy="1142483"/>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599787"/>
            <a:ext cx="10972800" cy="452652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533871-4B30-4F71-9AF5-8E5AE34FBB78}"/>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564EB78C-E01C-4006-9653-29D76E4139CA}" type="datetime1">
              <a:rPr lang="en-US" altLang="en-US"/>
              <a:pPr>
                <a:defRPr/>
              </a:pPr>
              <a:t>8/25/2020</a:t>
            </a:fld>
            <a:endParaRPr lang="en-US" altLang="en-US"/>
          </a:p>
        </p:txBody>
      </p:sp>
      <p:sp>
        <p:nvSpPr>
          <p:cNvPr id="5" name="Footer Placeholder 4">
            <a:extLst>
              <a:ext uri="{FF2B5EF4-FFF2-40B4-BE49-F238E27FC236}">
                <a16:creationId xmlns:a16="http://schemas.microsoft.com/office/drawing/2014/main" id="{B46FEB8D-6929-4BB2-8FA4-032F9618AB58}"/>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F15CC5E4-7FA0-49A1-A733-9583B69B9F53}"/>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2D99E88E-1437-4862-BA6A-8B261FDD8F2A}" type="slidenum">
              <a:rPr lang="en-US" altLang="en-US"/>
              <a:pPr/>
              <a:t>‹#›</a:t>
            </a:fld>
            <a:endParaRPr lang="en-US" altLang="en-US"/>
          </a:p>
        </p:txBody>
      </p:sp>
    </p:spTree>
    <p:extLst>
      <p:ext uri="{BB962C8B-B14F-4D97-AF65-F5344CB8AC3E}">
        <p14:creationId xmlns:p14="http://schemas.microsoft.com/office/powerpoint/2010/main" val="3644482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80989"/>
            <a:ext cx="2743200" cy="5992812"/>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80989"/>
            <a:ext cx="8026400" cy="599281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35BD8A-AD76-4AF8-8596-131928511FCA}"/>
              </a:ext>
            </a:extLst>
          </p:cNvPr>
          <p:cNvSpPr>
            <a:spLocks noGrp="1"/>
          </p:cNvSpPr>
          <p:nvPr>
            <p:ph type="dt" sz="half" idx="10"/>
          </p:nvPr>
        </p:nvSpPr>
        <p:spPr>
          <a:xfrm>
            <a:off x="609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fld id="{E29F76D2-4AEC-475F-BA70-D6D51C0F8C42}" type="datetime1">
              <a:rPr lang="en-US" altLang="en-US"/>
              <a:pPr>
                <a:defRPr/>
              </a:pPr>
              <a:t>8/25/2020</a:t>
            </a:fld>
            <a:endParaRPr lang="en-US" altLang="en-US"/>
          </a:p>
        </p:txBody>
      </p:sp>
      <p:sp>
        <p:nvSpPr>
          <p:cNvPr id="5" name="Footer Placeholder 4">
            <a:extLst>
              <a:ext uri="{FF2B5EF4-FFF2-40B4-BE49-F238E27FC236}">
                <a16:creationId xmlns:a16="http://schemas.microsoft.com/office/drawing/2014/main" id="{77EBA1FC-31E8-4A1B-99EB-333E91FF82C0}"/>
              </a:ext>
            </a:extLst>
          </p:cNvPr>
          <p:cNvSpPr>
            <a:spLocks noGrp="1"/>
          </p:cNvSpPr>
          <p:nvPr>
            <p:ph type="ftr" sz="quarter" idx="11"/>
          </p:nvPr>
        </p:nvSpPr>
        <p:spPr>
          <a:xfrm>
            <a:off x="4165600" y="6355741"/>
            <a:ext cx="3860800" cy="36584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7D5E6F36-53D8-480C-B403-2FA369051521}"/>
              </a:ext>
            </a:extLst>
          </p:cNvPr>
          <p:cNvSpPr>
            <a:spLocks noGrp="1"/>
          </p:cNvSpPr>
          <p:nvPr>
            <p:ph type="sldNum" sz="quarter" idx="12"/>
          </p:nvPr>
        </p:nvSpPr>
        <p:spPr>
          <a:xfrm>
            <a:off x="8737600" y="6355741"/>
            <a:ext cx="2844800" cy="365843"/>
          </a:xfrm>
          <a:prstGeom prst="rect">
            <a:avLst/>
          </a:prstGeom>
        </p:spPr>
        <p:txBody>
          <a:bodyPr vert="horz" wrap="square" lIns="91440" tIns="45720" rIns="91440" bIns="45720" numCol="1" anchor="t" anchorCtr="0" compatLnSpc="1">
            <a:prstTxWarp prst="textNoShape">
              <a:avLst/>
            </a:prstTxWarp>
          </a:bodyPr>
          <a:lstStyle>
            <a:lvl1pPr>
              <a:defRPr/>
            </a:lvl1pPr>
          </a:lstStyle>
          <a:p>
            <a:fld id="{2588D168-99AC-42A9-B87C-45DB5E752F1C}" type="slidenum">
              <a:rPr lang="en-US" altLang="en-US"/>
              <a:pPr/>
              <a:t>‹#›</a:t>
            </a:fld>
            <a:endParaRPr lang="en-US" altLang="en-US"/>
          </a:p>
        </p:txBody>
      </p:sp>
    </p:spTree>
    <p:extLst>
      <p:ext uri="{BB962C8B-B14F-4D97-AF65-F5344CB8AC3E}">
        <p14:creationId xmlns:p14="http://schemas.microsoft.com/office/powerpoint/2010/main" val="347430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25/08/2020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195400838"/>
      </p:ext>
    </p:extLst>
  </p:cSld>
  <p:clrMapOvr>
    <a:overrideClrMapping bg1="dk1" tx1="lt1" bg2="dk2" tx2="lt2" accent1="accent1" accent2="accent2" accent3="accent3" accent4="accent4" accent5="accent5" accent6="accent6" hlink="hlink" folHlink="folHlink"/>
  </p:clrMapOvr>
  <p:transition spd="slow" advTm="12101">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25/08/2020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236667698"/>
      </p:ext>
    </p:extLst>
  </p:cSld>
  <p:clrMapOvr>
    <a:masterClrMapping/>
  </p:clrMapOvr>
  <p:transition spd="slow" advTm="12101">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25/08/2020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872883973"/>
      </p:ext>
    </p:extLst>
  </p:cSld>
  <p:clrMapOvr>
    <a:masterClrMapping/>
  </p:clrMapOvr>
  <p:transition spd="slow" advTm="12101">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25/08/2020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986156722"/>
      </p:ext>
    </p:extLst>
  </p:cSld>
  <p:clrMapOvr>
    <a:masterClrMapping/>
  </p:clrMapOvr>
  <p:transition spd="slow" advTm="12101">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25/08/2020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642091884"/>
      </p:ext>
    </p:extLst>
  </p:cSld>
  <p:clrMapOvr>
    <a:masterClrMapping/>
  </p:clrMapOvr>
  <p:transition spd="slow" advTm="12101">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25/08/2020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8876259"/>
      </p:ext>
    </p:extLst>
  </p:cSld>
  <p:clrMapOvr>
    <a:masterClrMapping/>
  </p:clrMapOvr>
  <p:transition spd="slow" advTm="12101">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25/08/2020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6978202"/>
      </p:ext>
    </p:extLst>
  </p:cSld>
  <p:clrMapOvr>
    <a:masterClrMapping/>
  </p:clrMapOvr>
  <p:transition spd="slow" advTm="12101">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25/08/2020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581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12101">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RDaSH-PPT-bkg-template-1.jpg">
            <a:extLst>
              <a:ext uri="{FF2B5EF4-FFF2-40B4-BE49-F238E27FC236}">
                <a16:creationId xmlns:a16="http://schemas.microsoft.com/office/drawing/2014/main" id="{73A7EBF7-68B0-43B4-AAB5-C05571A5BA25}"/>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0" y="1551"/>
            <a:ext cx="12192000" cy="685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3208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46456" rtl="0" eaLnBrk="0" fontAlgn="base" hangingPunct="0">
        <a:spcBef>
          <a:spcPct val="0"/>
        </a:spcBef>
        <a:spcAft>
          <a:spcPct val="0"/>
        </a:spcAft>
        <a:defRPr sz="4297" kern="1200">
          <a:solidFill>
            <a:schemeClr val="tx1"/>
          </a:solidFill>
          <a:latin typeface="+mj-lt"/>
          <a:ea typeface="ＭＳ Ｐゴシック" pitchFamily="-65" charset="-128"/>
          <a:cs typeface="ＭＳ Ｐゴシック" pitchFamily="-65" charset="-128"/>
        </a:defRPr>
      </a:lvl1pPr>
      <a:lvl2pPr algn="ctr" defTabSz="446456" rtl="0" eaLnBrk="0" fontAlgn="base" hangingPunct="0">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2pPr>
      <a:lvl3pPr algn="ctr" defTabSz="446456" rtl="0" eaLnBrk="0" fontAlgn="base" hangingPunct="0">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3pPr>
      <a:lvl4pPr algn="ctr" defTabSz="446456" rtl="0" eaLnBrk="0" fontAlgn="base" hangingPunct="0">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4pPr>
      <a:lvl5pPr algn="ctr" defTabSz="446456" rtl="0" eaLnBrk="0" fontAlgn="base" hangingPunct="0">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5pPr>
      <a:lvl6pPr marL="446456" algn="ctr" defTabSz="446456" rtl="0" fontAlgn="base">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6pPr>
      <a:lvl7pPr marL="892912" algn="ctr" defTabSz="446456" rtl="0" fontAlgn="base">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7pPr>
      <a:lvl8pPr marL="1339367" algn="ctr" defTabSz="446456" rtl="0" fontAlgn="base">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8pPr>
      <a:lvl9pPr marL="1785823" algn="ctr" defTabSz="446456" rtl="0" fontAlgn="base">
        <a:spcBef>
          <a:spcPct val="0"/>
        </a:spcBef>
        <a:spcAft>
          <a:spcPct val="0"/>
        </a:spcAft>
        <a:defRPr sz="4297">
          <a:solidFill>
            <a:schemeClr val="tx1"/>
          </a:solidFill>
          <a:latin typeface="Calibri" pitchFamily="-65" charset="0"/>
          <a:ea typeface="ＭＳ Ｐゴシック" pitchFamily="-65" charset="-128"/>
          <a:cs typeface="ＭＳ Ｐゴシック" pitchFamily="-65" charset="-128"/>
        </a:defRPr>
      </a:lvl9pPr>
    </p:titleStyle>
    <p:bodyStyle>
      <a:lvl1pPr marL="334842" indent="-334842" algn="l" defTabSz="446456" rtl="0" eaLnBrk="0" fontAlgn="base" hangingPunct="0">
        <a:spcBef>
          <a:spcPct val="20000"/>
        </a:spcBef>
        <a:spcAft>
          <a:spcPct val="0"/>
        </a:spcAft>
        <a:buFont typeface="Arial" panose="020B0604020202020204" pitchFamily="34" charset="0"/>
        <a:buChar char="•"/>
        <a:defRPr sz="3125" kern="1200">
          <a:solidFill>
            <a:schemeClr val="tx1"/>
          </a:solidFill>
          <a:latin typeface="+mn-lt"/>
          <a:ea typeface="ＭＳ Ｐゴシック" pitchFamily="-65" charset="-128"/>
          <a:cs typeface="ＭＳ Ｐゴシック" pitchFamily="-65" charset="-128"/>
        </a:defRPr>
      </a:lvl1pPr>
      <a:lvl2pPr marL="725491" indent="-279035" algn="l" defTabSz="446456" rtl="0" eaLnBrk="0" fontAlgn="base" hangingPunct="0">
        <a:spcBef>
          <a:spcPct val="20000"/>
        </a:spcBef>
        <a:spcAft>
          <a:spcPct val="0"/>
        </a:spcAft>
        <a:buFont typeface="Arial" panose="020B0604020202020204" pitchFamily="34" charset="0"/>
        <a:buChar char="–"/>
        <a:defRPr sz="2734" kern="1200">
          <a:solidFill>
            <a:schemeClr val="tx1"/>
          </a:solidFill>
          <a:latin typeface="+mn-lt"/>
          <a:ea typeface="ＭＳ Ｐゴシック" pitchFamily="-65" charset="-128"/>
          <a:cs typeface="+mn-cs"/>
        </a:defRPr>
      </a:lvl2pPr>
      <a:lvl3pPr marL="1116140" indent="-223228" algn="l" defTabSz="446456" rtl="0" eaLnBrk="0" fontAlgn="base" hangingPunct="0">
        <a:spcBef>
          <a:spcPct val="20000"/>
        </a:spcBef>
        <a:spcAft>
          <a:spcPct val="0"/>
        </a:spcAft>
        <a:buFont typeface="Arial" panose="020B0604020202020204" pitchFamily="34" charset="0"/>
        <a:buChar char="•"/>
        <a:defRPr sz="2344" kern="1200">
          <a:solidFill>
            <a:schemeClr val="tx1"/>
          </a:solidFill>
          <a:latin typeface="+mn-lt"/>
          <a:ea typeface="ＭＳ Ｐゴシック" pitchFamily="-65" charset="-128"/>
          <a:cs typeface="+mn-cs"/>
        </a:defRPr>
      </a:lvl3pPr>
      <a:lvl4pPr marL="1562595" indent="-223228" algn="l" defTabSz="446456"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ＭＳ Ｐゴシック" pitchFamily="-65" charset="-128"/>
          <a:cs typeface="+mn-cs"/>
        </a:defRPr>
      </a:lvl4pPr>
      <a:lvl5pPr marL="2009051" indent="-223228" algn="l" defTabSz="446456"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ＭＳ Ｐゴシック" pitchFamily="-65" charset="-128"/>
          <a:cs typeface="+mn-cs"/>
        </a:defRPr>
      </a:lvl5pPr>
      <a:lvl6pPr marL="2455507" indent="-223228" algn="l" defTabSz="446456" rtl="0" eaLnBrk="1" latinLnBrk="0" hangingPunct="1">
        <a:spcBef>
          <a:spcPct val="20000"/>
        </a:spcBef>
        <a:buFont typeface="Arial"/>
        <a:buChar char="•"/>
        <a:defRPr sz="1953" kern="1200">
          <a:solidFill>
            <a:schemeClr val="tx1"/>
          </a:solidFill>
          <a:latin typeface="+mn-lt"/>
          <a:ea typeface="+mn-ea"/>
          <a:cs typeface="+mn-cs"/>
        </a:defRPr>
      </a:lvl6pPr>
      <a:lvl7pPr marL="2901963" indent="-223228" algn="l" defTabSz="446456" rtl="0" eaLnBrk="1" latinLnBrk="0" hangingPunct="1">
        <a:spcBef>
          <a:spcPct val="20000"/>
        </a:spcBef>
        <a:buFont typeface="Arial"/>
        <a:buChar char="•"/>
        <a:defRPr sz="1953" kern="1200">
          <a:solidFill>
            <a:schemeClr val="tx1"/>
          </a:solidFill>
          <a:latin typeface="+mn-lt"/>
          <a:ea typeface="+mn-ea"/>
          <a:cs typeface="+mn-cs"/>
        </a:defRPr>
      </a:lvl7pPr>
      <a:lvl8pPr marL="3348419" indent="-223228" algn="l" defTabSz="446456" rtl="0" eaLnBrk="1" latinLnBrk="0" hangingPunct="1">
        <a:spcBef>
          <a:spcPct val="20000"/>
        </a:spcBef>
        <a:buFont typeface="Arial"/>
        <a:buChar char="•"/>
        <a:defRPr sz="1953" kern="1200">
          <a:solidFill>
            <a:schemeClr val="tx1"/>
          </a:solidFill>
          <a:latin typeface="+mn-lt"/>
          <a:ea typeface="+mn-ea"/>
          <a:cs typeface="+mn-cs"/>
        </a:defRPr>
      </a:lvl8pPr>
      <a:lvl9pPr marL="3794874" indent="-223228" algn="l" defTabSz="446456" rtl="0" eaLnBrk="1" latinLnBrk="0" hangingPunct="1">
        <a:spcBef>
          <a:spcPct val="20000"/>
        </a:spcBef>
        <a:buFont typeface="Arial"/>
        <a:buChar char="•"/>
        <a:defRPr sz="1953" kern="1200">
          <a:solidFill>
            <a:schemeClr val="tx1"/>
          </a:solidFill>
          <a:latin typeface="+mn-lt"/>
          <a:ea typeface="+mn-ea"/>
          <a:cs typeface="+mn-cs"/>
        </a:defRPr>
      </a:lvl9pPr>
    </p:bodyStyle>
    <p:otherStyle>
      <a:defPPr>
        <a:defRPr lang="en-US"/>
      </a:defPPr>
      <a:lvl1pPr marL="0" algn="l" defTabSz="446456" rtl="0" eaLnBrk="1" latinLnBrk="0" hangingPunct="1">
        <a:defRPr sz="1758" kern="1200">
          <a:solidFill>
            <a:schemeClr val="tx1"/>
          </a:solidFill>
          <a:latin typeface="+mn-lt"/>
          <a:ea typeface="+mn-ea"/>
          <a:cs typeface="+mn-cs"/>
        </a:defRPr>
      </a:lvl1pPr>
      <a:lvl2pPr marL="446456" algn="l" defTabSz="446456" rtl="0" eaLnBrk="1" latinLnBrk="0" hangingPunct="1">
        <a:defRPr sz="1758" kern="1200">
          <a:solidFill>
            <a:schemeClr val="tx1"/>
          </a:solidFill>
          <a:latin typeface="+mn-lt"/>
          <a:ea typeface="+mn-ea"/>
          <a:cs typeface="+mn-cs"/>
        </a:defRPr>
      </a:lvl2pPr>
      <a:lvl3pPr marL="892912" algn="l" defTabSz="446456" rtl="0" eaLnBrk="1" latinLnBrk="0" hangingPunct="1">
        <a:defRPr sz="1758" kern="1200">
          <a:solidFill>
            <a:schemeClr val="tx1"/>
          </a:solidFill>
          <a:latin typeface="+mn-lt"/>
          <a:ea typeface="+mn-ea"/>
          <a:cs typeface="+mn-cs"/>
        </a:defRPr>
      </a:lvl3pPr>
      <a:lvl4pPr marL="1339367" algn="l" defTabSz="446456" rtl="0" eaLnBrk="1" latinLnBrk="0" hangingPunct="1">
        <a:defRPr sz="1758" kern="1200">
          <a:solidFill>
            <a:schemeClr val="tx1"/>
          </a:solidFill>
          <a:latin typeface="+mn-lt"/>
          <a:ea typeface="+mn-ea"/>
          <a:cs typeface="+mn-cs"/>
        </a:defRPr>
      </a:lvl4pPr>
      <a:lvl5pPr marL="1785823" algn="l" defTabSz="446456" rtl="0" eaLnBrk="1" latinLnBrk="0" hangingPunct="1">
        <a:defRPr sz="1758" kern="1200">
          <a:solidFill>
            <a:schemeClr val="tx1"/>
          </a:solidFill>
          <a:latin typeface="+mn-lt"/>
          <a:ea typeface="+mn-ea"/>
          <a:cs typeface="+mn-cs"/>
        </a:defRPr>
      </a:lvl5pPr>
      <a:lvl6pPr marL="2232279" algn="l" defTabSz="446456" rtl="0" eaLnBrk="1" latinLnBrk="0" hangingPunct="1">
        <a:defRPr sz="1758" kern="1200">
          <a:solidFill>
            <a:schemeClr val="tx1"/>
          </a:solidFill>
          <a:latin typeface="+mn-lt"/>
          <a:ea typeface="+mn-ea"/>
          <a:cs typeface="+mn-cs"/>
        </a:defRPr>
      </a:lvl6pPr>
      <a:lvl7pPr marL="2678735" algn="l" defTabSz="446456" rtl="0" eaLnBrk="1" latinLnBrk="0" hangingPunct="1">
        <a:defRPr sz="1758" kern="1200">
          <a:solidFill>
            <a:schemeClr val="tx1"/>
          </a:solidFill>
          <a:latin typeface="+mn-lt"/>
          <a:ea typeface="+mn-ea"/>
          <a:cs typeface="+mn-cs"/>
        </a:defRPr>
      </a:lvl7pPr>
      <a:lvl8pPr marL="3125191" algn="l" defTabSz="446456" rtl="0" eaLnBrk="1" latinLnBrk="0" hangingPunct="1">
        <a:defRPr sz="1758" kern="1200">
          <a:solidFill>
            <a:schemeClr val="tx1"/>
          </a:solidFill>
          <a:latin typeface="+mn-lt"/>
          <a:ea typeface="+mn-ea"/>
          <a:cs typeface="+mn-cs"/>
        </a:defRPr>
      </a:lvl8pPr>
      <a:lvl9pPr marL="3571646" algn="l" defTabSz="446456" rtl="0" eaLnBrk="1" latinLnBrk="0" hangingPunct="1">
        <a:defRPr sz="17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rive.google.com/drive/folders/140LPfTC-1-VVK_FeZYV_TX4iZiYQOyjF?usp=sharing" TargetMode="External"/><Relationship Id="rId5" Type="http://schemas.openxmlformats.org/officeDocument/2006/relationships/hyperlink" Target="https://www.youtube.com/channel/UCNY2MGTNewZ_kDY1LY7wT1A?view_as=subscriber" TargetMode="External"/><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s://www.canva.com/design/DAEAoqT9Irk/8P04lQQ8xvxsIyKQr_ZkHw/view?utm_content=DAEAoqT9Irk&amp;utm_campaign=designshare&amp;utm_medium=link&amp;utm_source=homepage_design_menu"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g"/><Relationship Id="rId5" Type="http://schemas.openxmlformats.org/officeDocument/2006/relationships/hyperlink" Target="https://www.rosis.org.uk/" TargetMode="External"/><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omments" Target="../comments/comment2.xml"/><Relationship Id="rId3" Type="http://schemas.openxmlformats.org/officeDocument/2006/relationships/slideLayout" Target="../slideLayouts/slideLayout2.xml"/><Relationship Id="rId7" Type="http://schemas.openxmlformats.org/officeDocument/2006/relationships/hyperlink" Target="https://www.canva.com/design/DAEBTj20bK0/Yt_1YoP9SmOTa2CwMHZk6Q/view?utm_content=DAEBTj20bK0&amp;utm_campaign=designshare&amp;utm_medium=link&amp;utm_source=homepage_design_menu" TargetMode="External"/><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11" Type="http://schemas.openxmlformats.org/officeDocument/2006/relationships/image" Target="../media/image20.jpeg"/><Relationship Id="rId5" Type="http://schemas.openxmlformats.org/officeDocument/2006/relationships/hyperlink" Target="https://www.canva.com/design/DAEBTpj-lsM/OGlCZGs16nJxH_qyu3enGQ/view?utm_content=DAEBTpj-lsM&amp;utm_campaign=designshare&amp;utm_medium=link&amp;utm_source=homepage_design_menu" TargetMode="External"/><Relationship Id="rId10" Type="http://schemas.openxmlformats.org/officeDocument/2006/relationships/hyperlink" Target="https://www.canva.com/design/DAEBToRtKBY/od3ptlzSMUtzzYgZFFgZow/view?utm_content=DAEBToRtKBY&amp;utm_campaign=designshare&amp;utm_medium=link&amp;utm_source=homepage_design_menu" TargetMode="External"/><Relationship Id="rId4" Type="http://schemas.openxmlformats.org/officeDocument/2006/relationships/notesSlide" Target="../notesSlides/notesSlide10.xml"/><Relationship Id="rId9"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g"/><Relationship Id="rId5" Type="http://schemas.openxmlformats.org/officeDocument/2006/relationships/hyperlink" Target="https://weareive.org/ive-studio/bridge-organisations/partnership-investment/" TargetMode="External"/><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playlist?list=PL2_RtUzQeufO2E-PzMIWjz6nHxaHKbxvf" TargetMode="External"/><Relationship Id="rId3" Type="http://schemas.openxmlformats.org/officeDocument/2006/relationships/slideLayout" Target="../slideLayouts/slideLayout2.xml"/><Relationship Id="rId7" Type="http://schemas.openxmlformats.org/officeDocument/2006/relationships/hyperlink" Target="http://www.withmeinmind.co.uk/category/resource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canmail.trustwave.com/?c=8983&amp;d=5M753vobZat2s48IzoHGryWXj7s8cAEU6wVeDwsDtg&amp;u=http%3a%2f%2fwww%2ewithmeinmind%2eco%2euk" TargetMode="External"/><Relationship Id="rId5"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rdash.camhsgettingadvice@nhs.net" TargetMode="External"/><Relationship Id="rId5" Type="http://schemas.openxmlformats.org/officeDocument/2006/relationships/hyperlink" Target="http://scanmail.trustwave.com/?c=8983&amp;d=zf_O3r_qnh4nK1PtawE8Iz0HzJRSj-K_MPxuiJmxQw&amp;u=http%3a%2f%2fwww%2eyhscn%2enhs%2euk%2fmedia%2fPDFs%2fchildren%2fDocs%2520and%2520Links%2fGuide%2520for%2520Education%2520Settings%2520Supporting%2520CYP%2520MH%2520EWB%2520-%2520COVID-19%2520FINAL%2520v1%2e0%2epdf" TargetMode="External"/><Relationship Id="rId4" Type="http://schemas.openxmlformats.org/officeDocument/2006/relationships/image" Target="../media/image1.jpe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my-eap.com/"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hyperlink" Target="http://www.yhscn.nhs.uk/media/PDFs/children/Docs%20and%20Links/Guide%20for%20Education%20Settings%20Supporting%20CYP%20MH%20EWB%20-%20COVID-19%20FINAL%20v1.0.pdf" TargetMode="External"/><Relationship Id="rId3" Type="http://schemas.openxmlformats.org/officeDocument/2006/relationships/slideLayout" Target="../slideLayouts/slideLayout2.xml"/><Relationship Id="rId7" Type="http://schemas.openxmlformats.org/officeDocument/2006/relationships/hyperlink" Target="https://youngminds.org.uk/"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mymindmatters.org.uk/" TargetMode="External"/><Relationship Id="rId5" Type="http://schemas.openxmlformats.org/officeDocument/2006/relationships/hyperlink" Target="https://learn.nes.nhs.scot/30741/psychosocial-mental-health-and-wellbeing-support/taking-care-of-myself/wellbeing-planning-tool" TargetMode="External"/><Relationship Id="rId10" Type="http://schemas.openxmlformats.org/officeDocument/2006/relationships/image" Target="../media/image4.png"/><Relationship Id="rId4" Type="http://schemas.openxmlformats.org/officeDocument/2006/relationships/hyperlink" Target="https://www.autism.org.uk/services/helplines/coronavirus.aspx?gclid=EAIaIQobChMI5rPP47Kq6gIVU4BQBh0Rjg7VEAAYASADEgK5hPD_BwE" TargetMode="External"/><Relationship Id="rId9" Type="http://schemas.openxmlformats.org/officeDocument/2006/relationships/hyperlink" Target="https://www.healios.org.uk/services/thinkninja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hyperlink" Target="https://www.gov.uk/government/consultations/transforming-children-and-young-peoples-mental-health-provision-a-green-paper"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nhs.uk/conditions/stress-anxiety-depression/improve-mental-wellbeing/" TargetMode="External"/><Relationship Id="rId3" Type="http://schemas.openxmlformats.org/officeDocument/2006/relationships/hyperlink" Target="https://www.annafreud.org/media/11242/looking-after-each-other-ourselves-final" TargetMode="External"/><Relationship Id="rId7" Type="http://schemas.openxmlformats.org/officeDocument/2006/relationships/hyperlink" Target="https://www.mindkit.org.uk/5-ways-to-wellbe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ind.org.uk/information-support/coronavirus/coronavirus-and-your-wellbeing/" TargetMode="External"/><Relationship Id="rId11" Type="http://schemas.openxmlformats.org/officeDocument/2006/relationships/hyperlink" Target="https://www.headspace.com/covid-19" TargetMode="External"/><Relationship Id="rId5" Type="http://schemas.openxmlformats.org/officeDocument/2006/relationships/hyperlink" Target="https://www.annafreud.org/what-we-do/schools-in-mind/resources-for-schools/ten-steps-towards-school-staff-wellbeing/" TargetMode="External"/><Relationship Id="rId10" Type="http://schemas.openxmlformats.org/officeDocument/2006/relationships/hyperlink" Target="https://www.trftlibraryknowledge.com/coronavirus-health-wellbeing.html#everyone" TargetMode="External"/><Relationship Id="rId4" Type="http://schemas.openxmlformats.org/officeDocument/2006/relationships/hyperlink" Target="https://www.annafreud.org/what-we-do/schools-in-mind/resources-for-schools/supporting-staff-wellbeing-in-schools/" TargetMode="External"/><Relationship Id="rId9" Type="http://schemas.openxmlformats.org/officeDocument/2006/relationships/hyperlink" Target="https://www.nhs.uk/oneyou/every-mind-matters/?WT.tsrc=Search&amp;WT.mc_id=Brand&amp;gclid=EAIaIQobChMI7q-Z7u2Z6gIVwoGyCh17EQLAEAAYASAAEgL-8PD_Bw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scanmail.trustwave.com/?c=8983&amp;d=tO773gKKhLvnka5u8D-yzURijRm4teZmCYzsCg596g&amp;u=https%3a%2f%2fwww%2eeventbrite%2eco%2euk%2fe%2f110796856380"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registration.livegroup.co.uk/rshesend" TargetMode="External"/><Relationship Id="rId5" Type="http://schemas.openxmlformats.org/officeDocument/2006/relationships/hyperlink" Target="https://www.winstonswish.org/bereavement-training-courses-schools/" TargetMode="External"/><Relationship Id="rId4" Type="http://schemas.openxmlformats.org/officeDocument/2006/relationships/hyperlink" Target="https://www.rotherham.gov.uk/downloads/download/245/training-to-support-staff-through-the-covid-19-crisis-bringing-safety-and-hop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comments" Target="../comments/commen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hyperlink" Target="https://www.youtube.com/watch?v=Bvx0-mjT9Tc" TargetMode="External"/><Relationship Id="rId4" Type="http://schemas.openxmlformats.org/officeDocument/2006/relationships/hyperlink" Target="https://www.evidenceforlearning.net/recoverycurriculum/#mentalheal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2" name="Freeform: Shape 11">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1317056" y="1957423"/>
            <a:ext cx="9557886" cy="1913526"/>
          </a:xfrm>
        </p:spPr>
        <p:txBody>
          <a:bodyPr anchor="b">
            <a:normAutofit/>
          </a:bodyPr>
          <a:lstStyle/>
          <a:p>
            <a:r>
              <a:rPr lang="en-GB" sz="6000" b="1" dirty="0">
                <a:latin typeface="Calibri" panose="020F0502020204030204" pitchFamily="34" charset="0"/>
                <a:cs typeface="Calibri" panose="020F0502020204030204" pitchFamily="34" charset="0"/>
              </a:rPr>
              <a:t>SUPPORTING STAFF AND STUDENT WELLBEING</a:t>
            </a:r>
          </a:p>
        </p:txBody>
      </p:sp>
      <p:sp>
        <p:nvSpPr>
          <p:cNvPr id="14" name="Rectangle 13">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5" cstate="screen">
            <a:alphaModFix/>
            <a:extLst>
              <a:ext uri="{28A0092B-C50C-407E-A947-70E740481C1C}">
                <a14:useLocalDpi xmlns:a14="http://schemas.microsoft.com/office/drawing/2010/main" val="0"/>
              </a:ext>
            </a:extLst>
          </a:blip>
          <a:stretch>
            <a:fillRect/>
          </a:stretch>
        </p:blipFill>
        <p:spPr>
          <a:xfrm>
            <a:off x="10187234" y="457371"/>
            <a:ext cx="1568418" cy="1470331"/>
          </a:xfrm>
          <a:prstGeom prst="rect">
            <a:avLst/>
          </a:prstGeom>
        </p:spPr>
      </p:pic>
      <p:pic>
        <p:nvPicPr>
          <p:cNvPr id="9" name="Picture 8">
            <a:extLst>
              <a:ext uri="{FF2B5EF4-FFF2-40B4-BE49-F238E27FC236}">
                <a16:creationId xmlns:a16="http://schemas.microsoft.com/office/drawing/2014/main" id="{1E875152-2B9F-4C87-A257-7B7985F57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01" y="5273955"/>
            <a:ext cx="2804205" cy="975376"/>
          </a:xfrm>
          <a:prstGeom prst="rect">
            <a:avLst/>
          </a:prstGeom>
        </p:spPr>
      </p:pic>
      <p:sp>
        <p:nvSpPr>
          <p:cNvPr id="3" name="Rectangle 2">
            <a:extLst>
              <a:ext uri="{FF2B5EF4-FFF2-40B4-BE49-F238E27FC236}">
                <a16:creationId xmlns:a16="http://schemas.microsoft.com/office/drawing/2014/main" id="{6E365B22-7338-484E-8BAA-EAB91A18AACD}"/>
              </a:ext>
            </a:extLst>
          </p:cNvPr>
          <p:cNvSpPr/>
          <p:nvPr/>
        </p:nvSpPr>
        <p:spPr>
          <a:xfrm>
            <a:off x="4282233" y="3805824"/>
            <a:ext cx="3627533" cy="769441"/>
          </a:xfrm>
          <a:prstGeom prst="rect">
            <a:avLst/>
          </a:prstGeom>
        </p:spPr>
        <p:txBody>
          <a:bodyPr wrap="none">
            <a:spAutoFit/>
          </a:bodyPr>
          <a:lstStyle/>
          <a:p>
            <a:pPr algn="ctr"/>
            <a:r>
              <a:rPr lang="en-GB" sz="4400" b="1" dirty="0">
                <a:solidFill>
                  <a:schemeClr val="tx2"/>
                </a:solidFill>
                <a:latin typeface="Calibri" panose="020F0502020204030204" pitchFamily="34" charset="0"/>
                <a:cs typeface="Calibri" panose="020F0502020204030204" pitchFamily="34" charset="0"/>
              </a:rPr>
              <a:t>Post-lockdown</a:t>
            </a:r>
          </a:p>
        </p:txBody>
      </p:sp>
      <p:pic>
        <p:nvPicPr>
          <p:cNvPr id="4" name="Recorded Sound">
            <a:hlinkClick r:id="" action="ppaction://media"/>
            <a:extLst>
              <a:ext uri="{FF2B5EF4-FFF2-40B4-BE49-F238E27FC236}">
                <a16:creationId xmlns:a16="http://schemas.microsoft.com/office/drawing/2014/main" id="{BFA736A4-F626-4652-8884-0FCC31F829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65059040"/>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9AC6-38D2-4E59-98E3-7CB6F01FF3B3}"/>
              </a:ext>
            </a:extLst>
          </p:cNvPr>
          <p:cNvSpPr>
            <a:spLocks noGrp="1"/>
          </p:cNvSpPr>
          <p:nvPr>
            <p:ph type="title"/>
          </p:nvPr>
        </p:nvSpPr>
        <p:spPr>
          <a:xfrm>
            <a:off x="1371599" y="328961"/>
            <a:ext cx="9801923" cy="2548054"/>
          </a:xfrm>
        </p:spPr>
        <p:txBody>
          <a:bodyPr>
            <a:normAutofit fontScale="90000"/>
          </a:bodyPr>
          <a:lstStyle/>
          <a:p>
            <a:r>
              <a:rPr lang="en-GB" b="1" dirty="0">
                <a:latin typeface="Calibri" panose="020F0502020204030204" pitchFamily="34" charset="0"/>
                <a:cs typeface="Calibri" panose="020F0502020204030204" pitchFamily="34" charset="0"/>
              </a:rPr>
              <a:t>…A relationships-based approach</a:t>
            </a:r>
            <a:br>
              <a:rPr lang="en-GB" b="1" dirty="0">
                <a:latin typeface="Calibri" panose="020F0502020204030204" pitchFamily="34" charset="0"/>
                <a:cs typeface="Calibri" panose="020F0502020204030204" pitchFamily="34" charset="0"/>
              </a:rPr>
            </a:br>
            <a:br>
              <a:rPr lang="en-GB" sz="2400" b="1"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Level 1 – Relationships</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Level 2 – Community</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Level 3 – Transparent Curriculum</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Level 4 – Metacognition</a:t>
            </a:r>
            <a:br>
              <a:rPr lang="en-GB" sz="2700" dirty="0">
                <a:latin typeface="Calibri" panose="020F0502020204030204" pitchFamily="34" charset="0"/>
                <a:cs typeface="Calibri" panose="020F0502020204030204" pitchFamily="34" charset="0"/>
              </a:rPr>
            </a:br>
            <a:r>
              <a:rPr lang="en-GB" sz="2700" dirty="0">
                <a:latin typeface="Calibri" panose="020F0502020204030204" pitchFamily="34" charset="0"/>
                <a:cs typeface="Calibri" panose="020F0502020204030204" pitchFamily="34" charset="0"/>
              </a:rPr>
              <a:t>Level 5 – Space</a:t>
            </a:r>
            <a:br>
              <a:rPr lang="en-GB" sz="2700" dirty="0">
                <a:latin typeface="Calibri" panose="020F0502020204030204" pitchFamily="34" charset="0"/>
                <a:cs typeface="Calibri" panose="020F0502020204030204" pitchFamily="34" charset="0"/>
              </a:rPr>
            </a:br>
            <a:endParaRPr lang="en-GB" sz="2700" dirty="0">
              <a:latin typeface="Calibri" panose="020F0502020204030204" pitchFamily="34" charset="0"/>
              <a:cs typeface="Calibri" panose="020F0502020204030204" pitchFamily="34" charset="0"/>
            </a:endParaRPr>
          </a:p>
        </p:txBody>
      </p:sp>
      <p:sp>
        <p:nvSpPr>
          <p:cNvPr id="4" name="Smiley Face 3">
            <a:extLst>
              <a:ext uri="{FF2B5EF4-FFF2-40B4-BE49-F238E27FC236}">
                <a16:creationId xmlns:a16="http://schemas.microsoft.com/office/drawing/2014/main" id="{9CFF6918-FE40-4626-9F82-807F1713DCA4}"/>
              </a:ext>
            </a:extLst>
          </p:cNvPr>
          <p:cNvSpPr/>
          <p:nvPr/>
        </p:nvSpPr>
        <p:spPr>
          <a:xfrm>
            <a:off x="1070518" y="3234548"/>
            <a:ext cx="3579540" cy="3294491"/>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alibri" panose="020F0502020204030204" pitchFamily="34" charset="0"/>
                <a:cs typeface="Calibri" panose="020F0502020204030204" pitchFamily="34" charset="0"/>
              </a:rPr>
              <a:t>CONNECTING</a:t>
            </a:r>
          </a:p>
        </p:txBody>
      </p:sp>
      <p:sp>
        <p:nvSpPr>
          <p:cNvPr id="5" name="Smiley Face 4">
            <a:extLst>
              <a:ext uri="{FF2B5EF4-FFF2-40B4-BE49-F238E27FC236}">
                <a16:creationId xmlns:a16="http://schemas.microsoft.com/office/drawing/2014/main" id="{4FC2A931-79CF-44BF-8962-9D5FB6F4A9FF}"/>
              </a:ext>
            </a:extLst>
          </p:cNvPr>
          <p:cNvSpPr/>
          <p:nvPr/>
        </p:nvSpPr>
        <p:spPr>
          <a:xfrm>
            <a:off x="4895385" y="3234548"/>
            <a:ext cx="3468029" cy="3337004"/>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alibri" panose="020F0502020204030204" pitchFamily="34" charset="0"/>
                <a:cs typeface="Calibri" panose="020F0502020204030204" pitchFamily="34" charset="0"/>
              </a:rPr>
              <a:t>RELATING</a:t>
            </a:r>
          </a:p>
        </p:txBody>
      </p:sp>
      <p:sp>
        <p:nvSpPr>
          <p:cNvPr id="6" name="Smiley Face 5">
            <a:extLst>
              <a:ext uri="{FF2B5EF4-FFF2-40B4-BE49-F238E27FC236}">
                <a16:creationId xmlns:a16="http://schemas.microsoft.com/office/drawing/2014/main" id="{089894FE-0AB5-4293-BDBD-D88E685E6265}"/>
              </a:ext>
            </a:extLst>
          </p:cNvPr>
          <p:cNvSpPr/>
          <p:nvPr/>
        </p:nvSpPr>
        <p:spPr>
          <a:xfrm>
            <a:off x="8608741" y="3234548"/>
            <a:ext cx="3356518" cy="3337004"/>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alibri" panose="020F0502020204030204" pitchFamily="34" charset="0"/>
                <a:cs typeface="Calibri" panose="020F0502020204030204" pitchFamily="34" charset="0"/>
              </a:rPr>
              <a:t>REGULATING</a:t>
            </a:r>
          </a:p>
        </p:txBody>
      </p:sp>
      <p:sp>
        <p:nvSpPr>
          <p:cNvPr id="8" name="TextBox 7">
            <a:extLst>
              <a:ext uri="{FF2B5EF4-FFF2-40B4-BE49-F238E27FC236}">
                <a16:creationId xmlns:a16="http://schemas.microsoft.com/office/drawing/2014/main" id="{7AEB55B8-0FB2-419F-96E5-29B87F5382F2}"/>
              </a:ext>
            </a:extLst>
          </p:cNvPr>
          <p:cNvSpPr txBox="1"/>
          <p:nvPr/>
        </p:nvSpPr>
        <p:spPr>
          <a:xfrm>
            <a:off x="6096000" y="1156868"/>
            <a:ext cx="5720575" cy="1631216"/>
          </a:xfrm>
          <a:prstGeom prst="rect">
            <a:avLst/>
          </a:prstGeom>
          <a:noFill/>
        </p:spPr>
        <p:txBody>
          <a:bodyPr wrap="square" rtlCol="0">
            <a:spAutoFit/>
          </a:bodyPr>
          <a:lstStyle/>
          <a:p>
            <a:r>
              <a:rPr lang="en-GB" sz="2000" i="1" dirty="0">
                <a:latin typeface="Calibri" panose="020F0502020204030204" pitchFamily="34" charset="0"/>
                <a:cs typeface="Calibri" panose="020F0502020204030204" pitchFamily="34" charset="0"/>
              </a:rPr>
              <a:t>“Relationships: central to successful identification and support of children and young people.”</a:t>
            </a:r>
          </a:p>
          <a:p>
            <a:endParaRPr lang="en-GB" sz="2000" b="1"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Dr Harriet Cameron, Prof Tom Billington, and Manel </a:t>
            </a:r>
            <a:r>
              <a:rPr lang="en-GB" sz="2000" dirty="0" err="1">
                <a:latin typeface="Calibri" panose="020F0502020204030204" pitchFamily="34" charset="0"/>
                <a:cs typeface="Calibri" panose="020F0502020204030204" pitchFamily="34" charset="0"/>
              </a:rPr>
              <a:t>Lemmouchi</a:t>
            </a:r>
            <a:r>
              <a:rPr lang="en-GB" sz="2000" dirty="0">
                <a:latin typeface="Calibri" panose="020F0502020204030204" pitchFamily="34" charset="0"/>
                <a:cs typeface="Calibri" panose="020F0502020204030204" pitchFamily="34" charset="0"/>
              </a:rPr>
              <a:t>, 2020.</a:t>
            </a:r>
          </a:p>
        </p:txBody>
      </p:sp>
      <p:pic>
        <p:nvPicPr>
          <p:cNvPr id="3" name="Recorded Sound">
            <a:hlinkClick r:id="" action="ppaction://media"/>
            <a:extLst>
              <a:ext uri="{FF2B5EF4-FFF2-40B4-BE49-F238E27FC236}">
                <a16:creationId xmlns:a16="http://schemas.microsoft.com/office/drawing/2014/main" id="{37808379-EF86-4456-B2FF-4E7C1CDC97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20608005"/>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AFB0-DEE4-4459-B17C-0C39A65AD170}"/>
              </a:ext>
            </a:extLst>
          </p:cNvPr>
          <p:cNvSpPr>
            <a:spLocks noGrp="1"/>
          </p:cNvSpPr>
          <p:nvPr>
            <p:ph type="title"/>
          </p:nvPr>
        </p:nvSpPr>
        <p:spPr>
          <a:xfrm>
            <a:off x="1371600" y="247650"/>
            <a:ext cx="9601200" cy="1485900"/>
          </a:xfrm>
        </p:spPr>
        <p:txBody>
          <a:bodyPr>
            <a:normAutofit/>
          </a:bodyPr>
          <a:lstStyle/>
          <a:p>
            <a:r>
              <a:rPr lang="en-GB" sz="4000" b="1" dirty="0">
                <a:latin typeface="Calibri" panose="020F0502020204030204" pitchFamily="34" charset="0"/>
                <a:cs typeface="Calibri" panose="020F0502020204030204" pitchFamily="34" charset="0"/>
              </a:rPr>
              <a:t>Rotherham Educational Psychology </a:t>
            </a:r>
            <a:br>
              <a:rPr lang="en-GB" sz="4000" b="1" dirty="0">
                <a:latin typeface="Calibri" panose="020F0502020204030204" pitchFamily="34" charset="0"/>
                <a:cs typeface="Calibri" panose="020F0502020204030204" pitchFamily="34" charset="0"/>
              </a:rPr>
            </a:br>
            <a:r>
              <a:rPr lang="en-GB" sz="4000" b="1" dirty="0">
                <a:latin typeface="Calibri" panose="020F0502020204030204" pitchFamily="34" charset="0"/>
                <a:cs typeface="Calibri" panose="020F0502020204030204" pitchFamily="34" charset="0"/>
              </a:rPr>
              <a:t>Service’s response </a:t>
            </a:r>
          </a:p>
        </p:txBody>
      </p:sp>
      <p:sp>
        <p:nvSpPr>
          <p:cNvPr id="3" name="Content Placeholder 2">
            <a:extLst>
              <a:ext uri="{FF2B5EF4-FFF2-40B4-BE49-F238E27FC236}">
                <a16:creationId xmlns:a16="http://schemas.microsoft.com/office/drawing/2014/main" id="{96B5D436-7E09-4C1C-8A49-1ED1C0ED3B8C}"/>
              </a:ext>
            </a:extLst>
          </p:cNvPr>
          <p:cNvSpPr>
            <a:spLocks noGrp="1"/>
          </p:cNvSpPr>
          <p:nvPr>
            <p:ph idx="1"/>
          </p:nvPr>
        </p:nvSpPr>
        <p:spPr>
          <a:xfrm>
            <a:off x="1416050" y="1632856"/>
            <a:ext cx="10331450" cy="5225143"/>
          </a:xfrm>
        </p:spPr>
        <p:txBody>
          <a:bodyPr>
            <a:normAutofit fontScale="47500" lnSpcReduction="20000"/>
          </a:bodyPr>
          <a:lstStyle/>
          <a:p>
            <a:r>
              <a:rPr lang="en-GB" sz="5000" dirty="0">
                <a:latin typeface="Calibri" panose="020F0502020204030204" pitchFamily="34" charset="0"/>
                <a:cs typeface="Calibri" panose="020F0502020204030204" pitchFamily="34" charset="0"/>
              </a:rPr>
              <a:t>Emotional wellbeing check-ins for staff</a:t>
            </a:r>
          </a:p>
          <a:p>
            <a:r>
              <a:rPr lang="en-GB" sz="5000" dirty="0">
                <a:latin typeface="Calibri" panose="020F0502020204030204" pitchFamily="34" charset="0"/>
                <a:cs typeface="Calibri" panose="020F0502020204030204" pitchFamily="34" charset="0"/>
              </a:rPr>
              <a:t>Information for families on the Local Offer </a:t>
            </a:r>
          </a:p>
          <a:p>
            <a:r>
              <a:rPr lang="en-GB" sz="5000" dirty="0">
                <a:latin typeface="Calibri" panose="020F0502020204030204" pitchFamily="34" charset="0"/>
                <a:cs typeface="Calibri" panose="020F0502020204030204" pitchFamily="34" charset="0"/>
              </a:rPr>
              <a:t>Weekly video consultations available for parents/carers to book at RPCF’s Virtual Zoom Drop-in</a:t>
            </a:r>
          </a:p>
          <a:p>
            <a:r>
              <a:rPr lang="en-GB" sz="5000" dirty="0">
                <a:latin typeface="Calibri" panose="020F0502020204030204" pitchFamily="34" charset="0"/>
                <a:cs typeface="Calibri" panose="020F0502020204030204" pitchFamily="34" charset="0"/>
              </a:rPr>
              <a:t>Free online training modules </a:t>
            </a:r>
          </a:p>
          <a:p>
            <a:r>
              <a:rPr lang="en-GB" sz="5000" dirty="0">
                <a:latin typeface="Calibri" panose="020F0502020204030204" pitchFamily="34" charset="0"/>
                <a:cs typeface="Calibri" panose="020F0502020204030204" pitchFamily="34" charset="0"/>
              </a:rPr>
              <a:t>Live training to individual schools via an online platform upon request </a:t>
            </a:r>
          </a:p>
          <a:p>
            <a:r>
              <a:rPr lang="en-GB" sz="5000" dirty="0">
                <a:latin typeface="Calibri" panose="020F0502020204030204" pitchFamily="34" charset="0"/>
                <a:cs typeface="Calibri" panose="020F0502020204030204" pitchFamily="34" charset="0"/>
              </a:rPr>
              <a:t>Weekly mailshots to </a:t>
            </a:r>
            <a:r>
              <a:rPr lang="en-GB" sz="5000" dirty="0" err="1">
                <a:latin typeface="Calibri" panose="020F0502020204030204" pitchFamily="34" charset="0"/>
                <a:cs typeface="Calibri" panose="020F0502020204030204" pitchFamily="34" charset="0"/>
              </a:rPr>
              <a:t>SENDCos</a:t>
            </a:r>
            <a:endParaRPr lang="en-GB" sz="5000" dirty="0">
              <a:latin typeface="Calibri" panose="020F0502020204030204" pitchFamily="34" charset="0"/>
              <a:cs typeface="Calibri" panose="020F0502020204030204" pitchFamily="34" charset="0"/>
            </a:endParaRPr>
          </a:p>
          <a:p>
            <a:r>
              <a:rPr lang="en-GB" sz="5000" dirty="0">
                <a:latin typeface="Calibri" panose="020F0502020204030204" pitchFamily="34" charset="0"/>
                <a:cs typeface="Calibri" panose="020F0502020204030204" pitchFamily="34" charset="0"/>
              </a:rPr>
              <a:t>ELSAs – trained and supervised by EPS and working hard in schools across Rotherham over the course of lockdown </a:t>
            </a:r>
          </a:p>
          <a:p>
            <a:r>
              <a:rPr lang="en-GB" sz="5000" dirty="0">
                <a:latin typeface="Calibri" panose="020F0502020204030204" pitchFamily="34" charset="0"/>
                <a:cs typeface="Calibri" panose="020F0502020204030204" pitchFamily="34" charset="0"/>
              </a:rPr>
              <a:t>Critical incident guidance and support to schools </a:t>
            </a:r>
          </a:p>
          <a:p>
            <a:pPr lvl="0"/>
            <a:r>
              <a:rPr lang="en-GB" sz="5000" dirty="0">
                <a:solidFill>
                  <a:schemeClr val="tx1"/>
                </a:solidFill>
                <a:latin typeface="Calibri" panose="020F0502020204030204" pitchFamily="34" charset="0"/>
                <a:cs typeface="Calibri" panose="020F0502020204030204" pitchFamily="34" charset="0"/>
              </a:rPr>
              <a:t>Portage Service – regular contact to all its families through whichever means preferred (phone, text or email). Families are being provided with resources and ideas to help the development of skills and the Facebook page also promotes </a:t>
            </a:r>
            <a:r>
              <a:rPr lang="en-GB" sz="5000" dirty="0">
                <a:latin typeface="Calibri" panose="020F0502020204030204" pitchFamily="34" charset="0"/>
                <a:cs typeface="Calibri" panose="020F0502020204030204" pitchFamily="34" charset="0"/>
              </a:rPr>
              <a:t>activities for families </a:t>
            </a:r>
          </a:p>
        </p:txBody>
      </p:sp>
      <p:pic>
        <p:nvPicPr>
          <p:cNvPr id="4" name="Picture 3">
            <a:extLst>
              <a:ext uri="{FF2B5EF4-FFF2-40B4-BE49-F238E27FC236}">
                <a16:creationId xmlns:a16="http://schemas.microsoft.com/office/drawing/2014/main" id="{5CB206E7-AA00-4731-85BB-A6C23A25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3430" y="247650"/>
            <a:ext cx="1884070" cy="1766773"/>
          </a:xfrm>
          <a:prstGeom prst="rect">
            <a:avLst/>
          </a:prstGeom>
        </p:spPr>
      </p:pic>
      <p:pic>
        <p:nvPicPr>
          <p:cNvPr id="5" name="Recorded Sound">
            <a:hlinkClick r:id="" action="ppaction://media"/>
            <a:extLst>
              <a:ext uri="{FF2B5EF4-FFF2-40B4-BE49-F238E27FC236}">
                <a16:creationId xmlns:a16="http://schemas.microsoft.com/office/drawing/2014/main" id="{A9F1C688-7663-456F-9D6A-9B68301066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80420178"/>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C39C-C7D8-4678-BA32-534A7C5E544F}"/>
              </a:ext>
            </a:extLst>
          </p:cNvPr>
          <p:cNvSpPr>
            <a:spLocks noGrp="1"/>
          </p:cNvSpPr>
          <p:nvPr>
            <p:ph type="title"/>
          </p:nvPr>
        </p:nvSpPr>
        <p:spPr>
          <a:xfrm>
            <a:off x="1371600" y="247650"/>
            <a:ext cx="9601200" cy="967833"/>
          </a:xfrm>
        </p:spPr>
        <p:txBody>
          <a:bodyPr>
            <a:normAutofit fontScale="90000"/>
          </a:bodyPr>
          <a:lstStyle/>
          <a:p>
            <a:r>
              <a:rPr lang="en-GB" b="1" dirty="0">
                <a:latin typeface="Calibri" panose="020F0502020204030204" pitchFamily="34" charset="0"/>
                <a:cs typeface="Calibri" panose="020F0502020204030204" pitchFamily="34" charset="0"/>
              </a:rPr>
              <a:t>Rotherham Virtual School </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with the EPS </a:t>
            </a:r>
          </a:p>
        </p:txBody>
      </p:sp>
      <p:sp>
        <p:nvSpPr>
          <p:cNvPr id="3" name="Content Placeholder 2">
            <a:extLst>
              <a:ext uri="{FF2B5EF4-FFF2-40B4-BE49-F238E27FC236}">
                <a16:creationId xmlns:a16="http://schemas.microsoft.com/office/drawing/2014/main" id="{F8457D43-1696-4718-BDDD-4331DF273ADF}"/>
              </a:ext>
            </a:extLst>
          </p:cNvPr>
          <p:cNvSpPr>
            <a:spLocks noGrp="1"/>
          </p:cNvSpPr>
          <p:nvPr>
            <p:ph idx="1"/>
          </p:nvPr>
        </p:nvSpPr>
        <p:spPr>
          <a:xfrm>
            <a:off x="1371600" y="1543145"/>
            <a:ext cx="10332720" cy="5523862"/>
          </a:xfrm>
        </p:spPr>
        <p:txBody>
          <a:bodyPr>
            <a:normAutofit lnSpcReduction="10000"/>
          </a:bodyPr>
          <a:lstStyle/>
          <a:p>
            <a:r>
              <a:rPr lang="en-GB" sz="2400" b="1" dirty="0">
                <a:latin typeface="Calibri" panose="020F0502020204030204" pitchFamily="34" charset="0"/>
                <a:cs typeface="Calibri" panose="020F0502020204030204" pitchFamily="34" charset="0"/>
              </a:rPr>
              <a:t>Transition Action Planning Tool </a:t>
            </a:r>
            <a:r>
              <a:rPr lang="en-GB" sz="2400" dirty="0">
                <a:latin typeface="Calibri" panose="020F0502020204030204" pitchFamily="34" charset="0"/>
                <a:cs typeface="Calibri" panose="020F0502020204030204" pitchFamily="34" charset="0"/>
              </a:rPr>
              <a:t>- developed to support vulnerable pupils, including LAC, returning to school following lockdown. This has been circulated to all Designated Teachers (DTs). The plan highlights wellbeing, relationships and access to nurture/sensory provision </a:t>
            </a:r>
          </a:p>
          <a:p>
            <a:r>
              <a:rPr lang="en-GB" sz="2400" b="1" dirty="0">
                <a:latin typeface="Calibri" panose="020F0502020204030204" pitchFamily="34" charset="0"/>
                <a:cs typeface="Calibri" panose="020F0502020204030204" pitchFamily="34" charset="0"/>
              </a:rPr>
              <a:t>Supportive documents for Foster Carers </a:t>
            </a:r>
            <a:r>
              <a:rPr lang="en-GB" sz="2400" dirty="0">
                <a:latin typeface="Calibri" panose="020F0502020204030204" pitchFamily="34" charset="0"/>
                <a:cs typeface="Calibri" panose="020F0502020204030204" pitchFamily="34" charset="0"/>
              </a:rPr>
              <a:t>- exploring anxiety and the use of positive psychology to focus on meeting the emotional needs of children and young people’s time whilst in lockdown. This guidance also promotes activities and ideas for structuring time spent at home to aid connection</a:t>
            </a:r>
          </a:p>
          <a:p>
            <a:r>
              <a:rPr lang="en-GB" sz="2400" b="1" dirty="0">
                <a:latin typeface="Calibri" panose="020F0502020204030204" pitchFamily="34" charset="0"/>
                <a:cs typeface="Calibri" panose="020F0502020204030204" pitchFamily="34" charset="0"/>
              </a:rPr>
              <a:t>Creative Mentoring </a:t>
            </a:r>
            <a:r>
              <a:rPr lang="en-GB" sz="2400" dirty="0">
                <a:latin typeface="Calibri" panose="020F0502020204030204" pitchFamily="34" charset="0"/>
                <a:cs typeface="Calibri" panose="020F0502020204030204" pitchFamily="34" charset="0"/>
              </a:rPr>
              <a:t>- for those LAC who have a Creative Mentor, many have liaised on a regular basis through activity boxes, online chats and phone calls. In collaboration with Grimm and Co, Creative Mentors have also produced a YouTube channel </a:t>
            </a:r>
            <a:r>
              <a:rPr lang="en-GB" sz="2400" u="sng" dirty="0">
                <a:latin typeface="Calibri" panose="020F0502020204030204" pitchFamily="34" charset="0"/>
                <a:cs typeface="Calibri" panose="020F0502020204030204" pitchFamily="34" charset="0"/>
                <a:hlinkClick r:id="rId5"/>
              </a:rPr>
              <a:t>https://www.youtube.com/channel/UCNY2MGTNewZ_kDY1LY7wT1A?view_as=</a:t>
            </a:r>
            <a:r>
              <a:rPr lang="en-GB" sz="2400" dirty="0">
                <a:latin typeface="Calibri" panose="020F0502020204030204" pitchFamily="34" charset="0"/>
                <a:cs typeface="Calibri" panose="020F0502020204030204" pitchFamily="34" charset="0"/>
                <a:hlinkClick r:id="rId5"/>
              </a:rPr>
              <a:t>subscriber</a:t>
            </a:r>
            <a:r>
              <a:rPr lang="en-GB" sz="2400" dirty="0">
                <a:latin typeface="Calibri" panose="020F0502020204030204" pitchFamily="34" charset="0"/>
                <a:cs typeface="Calibri" panose="020F0502020204030204" pitchFamily="34" charset="0"/>
              </a:rPr>
              <a:t> Resources are shared on a Google Drive </a:t>
            </a:r>
            <a:r>
              <a:rPr lang="en-GB" sz="2400" u="sng" dirty="0">
                <a:latin typeface="Calibri" panose="020F0502020204030204" pitchFamily="34" charset="0"/>
                <a:cs typeface="Calibri" panose="020F0502020204030204" pitchFamily="34" charset="0"/>
                <a:hlinkClick r:id="rId6"/>
              </a:rPr>
              <a:t>https://drive.google.com/drive/folders/140LPfTC-1-VVK_FeZYV_TX4iZiYQOyjF?usp=sharing</a:t>
            </a:r>
            <a:endParaRPr lang="en-GB" sz="2400" u="sng"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dirty="0"/>
          </a:p>
        </p:txBody>
      </p:sp>
      <p:pic>
        <p:nvPicPr>
          <p:cNvPr id="4" name="Picture 3">
            <a:extLst>
              <a:ext uri="{FF2B5EF4-FFF2-40B4-BE49-F238E27FC236}">
                <a16:creationId xmlns:a16="http://schemas.microsoft.com/office/drawing/2014/main" id="{37FF62AC-04FF-46B0-AA8B-C8E5103CB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1610" y="247650"/>
            <a:ext cx="2330269" cy="1285665"/>
          </a:xfrm>
          <a:prstGeom prst="rect">
            <a:avLst/>
          </a:prstGeom>
        </p:spPr>
      </p:pic>
      <p:pic>
        <p:nvPicPr>
          <p:cNvPr id="5" name="Picture 4">
            <a:extLst>
              <a:ext uri="{FF2B5EF4-FFF2-40B4-BE49-F238E27FC236}">
                <a16:creationId xmlns:a16="http://schemas.microsoft.com/office/drawing/2014/main" id="{7CBC65B7-559B-4B93-B8F0-0ADE21BF932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515599" y="243776"/>
            <a:ext cx="1385385" cy="1295494"/>
          </a:xfrm>
          <a:prstGeom prst="rect">
            <a:avLst/>
          </a:prstGeom>
        </p:spPr>
      </p:pic>
      <p:pic>
        <p:nvPicPr>
          <p:cNvPr id="6" name="Recorded Sound">
            <a:hlinkClick r:id="" action="ppaction://media"/>
            <a:extLst>
              <a:ext uri="{FF2B5EF4-FFF2-40B4-BE49-F238E27FC236}">
                <a16:creationId xmlns:a16="http://schemas.microsoft.com/office/drawing/2014/main" id="{3EB2094B-F90B-4816-9359-F655E55FF8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28641495"/>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EDFD1-CD96-469F-821C-99F29205273E}"/>
              </a:ext>
            </a:extLst>
          </p:cNvPr>
          <p:cNvSpPr>
            <a:spLocks noGrp="1"/>
          </p:cNvSpPr>
          <p:nvPr>
            <p:ph idx="1"/>
          </p:nvPr>
        </p:nvSpPr>
        <p:spPr>
          <a:xfrm>
            <a:off x="1168246" y="1845325"/>
            <a:ext cx="3795311" cy="3786041"/>
          </a:xfrm>
        </p:spPr>
        <p:txBody>
          <a:bodyPr>
            <a:noAutofit/>
          </a:bodyPr>
          <a:lstStyle/>
          <a:p>
            <a:pPr marL="0" indent="0" algn="ctr">
              <a:buNone/>
            </a:pPr>
            <a:r>
              <a:rPr lang="en-GB" sz="2800" b="1" dirty="0">
                <a:solidFill>
                  <a:schemeClr val="tx1"/>
                </a:solidFill>
                <a:latin typeface="Calibri" panose="020F0502020204030204" pitchFamily="34" charset="0"/>
                <a:cs typeface="Calibri" panose="020F0502020204030204" pitchFamily="34" charset="0"/>
              </a:rPr>
              <a:t>We are offering free resources to any school or academy irrespective of subscription status.</a:t>
            </a:r>
            <a:endParaRPr lang="en-GB" sz="2800" b="1" dirty="0">
              <a:solidFill>
                <a:schemeClr val="tx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marL="0" indent="0" algn="ctr">
              <a:buNone/>
            </a:pPr>
            <a:r>
              <a:rPr lang="en-GB" sz="2800" dirty="0">
                <a:solidFill>
                  <a:schemeClr val="tx1"/>
                </a:solidFill>
                <a:latin typeface="Calibri" panose="020F0502020204030204" pitchFamily="34" charset="0"/>
                <a:cs typeface="Calibri" panose="020F0502020204030204" pitchFamily="34" charset="0"/>
              </a:rPr>
              <a:t>In this document you will find free resources linked to supporting children and adults back into school.</a:t>
            </a:r>
          </a:p>
        </p:txBody>
      </p:sp>
      <p:pic>
        <p:nvPicPr>
          <p:cNvPr id="6" name="Picture 5" descr="A drawing of a cartoon character&#10;&#10;Description automatically generated">
            <a:extLst>
              <a:ext uri="{FF2B5EF4-FFF2-40B4-BE49-F238E27FC236}">
                <a16:creationId xmlns:a16="http://schemas.microsoft.com/office/drawing/2014/main" id="{D8A621C5-BD08-4217-ACAB-3AAFFA959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094" y="166687"/>
            <a:ext cx="2762250" cy="1038225"/>
          </a:xfrm>
          <a:prstGeom prst="rect">
            <a:avLst/>
          </a:prstGeom>
        </p:spPr>
      </p:pic>
      <p:pic>
        <p:nvPicPr>
          <p:cNvPr id="9" name="Picture 8">
            <a:hlinkClick r:id="rId7"/>
            <a:extLst>
              <a:ext uri="{FF2B5EF4-FFF2-40B4-BE49-F238E27FC236}">
                <a16:creationId xmlns:a16="http://schemas.microsoft.com/office/drawing/2014/main" id="{35CA5354-A359-4ED3-9589-B66C97461185}"/>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5452" t="14444" r="15060" b="16626"/>
          <a:stretch/>
        </p:blipFill>
        <p:spPr>
          <a:xfrm>
            <a:off x="5035484" y="1845325"/>
            <a:ext cx="6785315" cy="3786041"/>
          </a:xfrm>
          <a:prstGeom prst="rect">
            <a:avLst/>
          </a:prstGeom>
        </p:spPr>
      </p:pic>
      <p:sp>
        <p:nvSpPr>
          <p:cNvPr id="12" name="Title 1">
            <a:extLst>
              <a:ext uri="{FF2B5EF4-FFF2-40B4-BE49-F238E27FC236}">
                <a16:creationId xmlns:a16="http://schemas.microsoft.com/office/drawing/2014/main" id="{549EA1E5-5AF6-47EE-BB9C-1C2CF7259752}"/>
              </a:ext>
            </a:extLst>
          </p:cNvPr>
          <p:cNvSpPr>
            <a:spLocks noGrp="1"/>
          </p:cNvSpPr>
          <p:nvPr>
            <p:ph type="title"/>
          </p:nvPr>
        </p:nvSpPr>
        <p:spPr>
          <a:xfrm>
            <a:off x="4493942" y="166687"/>
            <a:ext cx="7225990" cy="1485900"/>
          </a:xfrm>
        </p:spPr>
        <p:txBody>
          <a:bodyPr>
            <a:normAutofit/>
          </a:bodyPr>
          <a:lstStyle/>
          <a:p>
            <a:pPr algn="ctr"/>
            <a:r>
              <a:rPr lang="en-GB" sz="4000" b="1" dirty="0">
                <a:latin typeface="Calibri" panose="020F0502020204030204" pitchFamily="34" charset="0"/>
                <a:cs typeface="Calibri" panose="020F0502020204030204" pitchFamily="34" charset="0"/>
              </a:rPr>
              <a:t>How are we supporting schools returning following COVID?</a:t>
            </a:r>
          </a:p>
        </p:txBody>
      </p:sp>
      <p:pic>
        <p:nvPicPr>
          <p:cNvPr id="2" name="Picture 1">
            <a:extLst>
              <a:ext uri="{FF2B5EF4-FFF2-40B4-BE49-F238E27FC236}">
                <a16:creationId xmlns:a16="http://schemas.microsoft.com/office/drawing/2014/main" id="{857BA27C-9C54-41B6-A10D-19AB8E9EDD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7323" y="5278999"/>
            <a:ext cx="5950212" cy="1579001"/>
          </a:xfrm>
          <a:prstGeom prst="rect">
            <a:avLst/>
          </a:prstGeom>
        </p:spPr>
      </p:pic>
      <p:pic>
        <p:nvPicPr>
          <p:cNvPr id="4" name="Recorded Sound">
            <a:hlinkClick r:id="" action="ppaction://media"/>
            <a:extLst>
              <a:ext uri="{FF2B5EF4-FFF2-40B4-BE49-F238E27FC236}">
                <a16:creationId xmlns:a16="http://schemas.microsoft.com/office/drawing/2014/main" id="{AD96ECA9-82E2-4383-9C35-ADE4BF9E34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01257521"/>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extLst>
              <a:ext uri="{FF2B5EF4-FFF2-40B4-BE49-F238E27FC236}">
                <a16:creationId xmlns:a16="http://schemas.microsoft.com/office/drawing/2014/main" id="{FAEA39E7-856F-4064-861F-F9AD83C48AB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6250" t="13055" r="16093" b="18333"/>
          <a:stretch/>
        </p:blipFill>
        <p:spPr>
          <a:xfrm>
            <a:off x="6475939" y="166687"/>
            <a:ext cx="4974831" cy="2837837"/>
          </a:xfrm>
          <a:prstGeom prst="rect">
            <a:avLst/>
          </a:prstGeom>
        </p:spPr>
      </p:pic>
      <p:cxnSp>
        <p:nvCxnSpPr>
          <p:cNvPr id="8" name="Straight Arrow Connector 7">
            <a:extLst>
              <a:ext uri="{FF2B5EF4-FFF2-40B4-BE49-F238E27FC236}">
                <a16:creationId xmlns:a16="http://schemas.microsoft.com/office/drawing/2014/main" id="{CB349CC7-F53E-4D0C-B9EB-79E79EC3773B}"/>
              </a:ext>
            </a:extLst>
          </p:cNvPr>
          <p:cNvCxnSpPr>
            <a:cxnSpLocks/>
          </p:cNvCxnSpPr>
          <p:nvPr/>
        </p:nvCxnSpPr>
        <p:spPr>
          <a:xfrm>
            <a:off x="2455524" y="3962400"/>
            <a:ext cx="1078251" cy="6083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FE79BC64-A7C1-4BFD-A751-52ED4428F693}"/>
              </a:ext>
            </a:extLst>
          </p:cNvPr>
          <p:cNvSpPr txBox="1"/>
          <p:nvPr/>
        </p:nvSpPr>
        <p:spPr>
          <a:xfrm>
            <a:off x="1458128" y="4589778"/>
            <a:ext cx="4151295" cy="2031325"/>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Each of these sections opens up into a description of the work and specific resources to support children and staff</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There is also an appendix which links to a huge variety of other sources of support and help</a:t>
            </a:r>
          </a:p>
        </p:txBody>
      </p:sp>
      <p:pic>
        <p:nvPicPr>
          <p:cNvPr id="12" name="Picture 11">
            <a:hlinkClick r:id="rId7"/>
            <a:extLst>
              <a:ext uri="{FF2B5EF4-FFF2-40B4-BE49-F238E27FC236}">
                <a16:creationId xmlns:a16="http://schemas.microsoft.com/office/drawing/2014/main" id="{62874F44-5ECB-4227-8FFE-B8C13457186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854" t="13782" r="16657" b="18502"/>
          <a:stretch/>
        </p:blipFill>
        <p:spPr>
          <a:xfrm>
            <a:off x="6475939" y="3429000"/>
            <a:ext cx="4944600" cy="2832648"/>
          </a:xfrm>
          <a:prstGeom prst="rect">
            <a:avLst/>
          </a:prstGeom>
        </p:spPr>
      </p:pic>
      <p:cxnSp>
        <p:nvCxnSpPr>
          <p:cNvPr id="13" name="Straight Arrow Connector 12">
            <a:extLst>
              <a:ext uri="{FF2B5EF4-FFF2-40B4-BE49-F238E27FC236}">
                <a16:creationId xmlns:a16="http://schemas.microsoft.com/office/drawing/2014/main" id="{14AC85C9-CB04-4F97-BCD0-B0088CCA7C61}"/>
              </a:ext>
            </a:extLst>
          </p:cNvPr>
          <p:cNvCxnSpPr>
            <a:cxnSpLocks/>
          </p:cNvCxnSpPr>
          <p:nvPr/>
        </p:nvCxnSpPr>
        <p:spPr>
          <a:xfrm flipV="1">
            <a:off x="5506948" y="5429250"/>
            <a:ext cx="833891" cy="3961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 name="Picture 8" descr="A drawing of a cartoon character&#10;&#10;Description automatically generated">
            <a:extLst>
              <a:ext uri="{FF2B5EF4-FFF2-40B4-BE49-F238E27FC236}">
                <a16:creationId xmlns:a16="http://schemas.microsoft.com/office/drawing/2014/main" id="{99573E95-959F-4A30-98CF-324075A9CC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1094" y="166687"/>
            <a:ext cx="2762250" cy="1038225"/>
          </a:xfrm>
          <a:prstGeom prst="rect">
            <a:avLst/>
          </a:prstGeom>
        </p:spPr>
      </p:pic>
      <p:pic>
        <p:nvPicPr>
          <p:cNvPr id="20" name="Content Placeholder 19">
            <a:hlinkClick r:id="rId10"/>
            <a:extLst>
              <a:ext uri="{FF2B5EF4-FFF2-40B4-BE49-F238E27FC236}">
                <a16:creationId xmlns:a16="http://schemas.microsoft.com/office/drawing/2014/main" id="{9F955464-E67A-4000-B431-D83C5B8CB40D}"/>
              </a:ext>
            </a:extLst>
          </p:cNvPr>
          <p:cNvPicPr>
            <a:picLocks noGrp="1" noChangeAspect="1"/>
          </p:cNvPicPr>
          <p:nvPr>
            <p:ph idx="1"/>
          </p:nvPr>
        </p:nvPicPr>
        <p:blipFill>
          <a:blip r:embed="rId11" cstate="screen">
            <a:extLst>
              <a:ext uri="{28A0092B-C50C-407E-A947-70E740481C1C}">
                <a14:useLocalDpi xmlns:a14="http://schemas.microsoft.com/office/drawing/2010/main" val="0"/>
              </a:ext>
            </a:extLst>
          </a:blip>
          <a:stretch>
            <a:fillRect/>
          </a:stretch>
        </p:blipFill>
        <p:spPr>
          <a:xfrm>
            <a:off x="1041094" y="1355666"/>
            <a:ext cx="4518498" cy="2837837"/>
          </a:xfrm>
        </p:spPr>
      </p:pic>
      <p:cxnSp>
        <p:nvCxnSpPr>
          <p:cNvPr id="22" name="Straight Arrow Connector 21">
            <a:extLst>
              <a:ext uri="{FF2B5EF4-FFF2-40B4-BE49-F238E27FC236}">
                <a16:creationId xmlns:a16="http://schemas.microsoft.com/office/drawing/2014/main" id="{F697BADE-F470-4369-8565-43F7AB2A0755}"/>
              </a:ext>
            </a:extLst>
          </p:cNvPr>
          <p:cNvCxnSpPr>
            <a:cxnSpLocks/>
          </p:cNvCxnSpPr>
          <p:nvPr/>
        </p:nvCxnSpPr>
        <p:spPr>
          <a:xfrm flipV="1">
            <a:off x="5392391" y="3207895"/>
            <a:ext cx="1190188" cy="15609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 name="Recorded Sound">
            <a:hlinkClick r:id="" action="ppaction://media"/>
            <a:extLst>
              <a:ext uri="{FF2B5EF4-FFF2-40B4-BE49-F238E27FC236}">
                <a16:creationId xmlns:a16="http://schemas.microsoft.com/office/drawing/2014/main" id="{439B0777-0356-42EF-BC71-9D81A39577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5710301"/>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5752-A503-4926-A88B-5F62848CD621}"/>
              </a:ext>
            </a:extLst>
          </p:cNvPr>
          <p:cNvSpPr>
            <a:spLocks noGrp="1"/>
          </p:cNvSpPr>
          <p:nvPr>
            <p:ph type="title"/>
          </p:nvPr>
        </p:nvSpPr>
        <p:spPr>
          <a:xfrm>
            <a:off x="4227226" y="166687"/>
            <a:ext cx="7600013" cy="1485900"/>
          </a:xfrm>
        </p:spPr>
        <p:txBody>
          <a:bodyPr>
            <a:normAutofit fontScale="90000"/>
          </a:bodyPr>
          <a:lstStyle/>
          <a:p>
            <a:pPr algn="ctr"/>
            <a:r>
              <a:rPr lang="en-GB" dirty="0">
                <a:latin typeface="Calibri" panose="020F0502020204030204" pitchFamily="34" charset="0"/>
                <a:cs typeface="Calibri" panose="020F0502020204030204" pitchFamily="34" charset="0"/>
              </a:rPr>
              <a:t>Supporting a Borough-wide </a:t>
            </a: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Partnership Bid</a:t>
            </a:r>
            <a:r>
              <a:rPr lang="en-GB" dirty="0">
                <a:latin typeface="Calibri" panose="020F0502020204030204" pitchFamily="34" charset="0"/>
                <a:cs typeface="Calibri" panose="020F0502020204030204" pitchFamily="34" charset="0"/>
              </a:rPr>
              <a:t> to the Arts Council</a:t>
            </a:r>
          </a:p>
        </p:txBody>
      </p:sp>
      <p:sp>
        <p:nvSpPr>
          <p:cNvPr id="3" name="Content Placeholder 2">
            <a:extLst>
              <a:ext uri="{FF2B5EF4-FFF2-40B4-BE49-F238E27FC236}">
                <a16:creationId xmlns:a16="http://schemas.microsoft.com/office/drawing/2014/main" id="{948A95C3-3970-42A5-BD37-9A03F81C8EBE}"/>
              </a:ext>
            </a:extLst>
          </p:cNvPr>
          <p:cNvSpPr>
            <a:spLocks noGrp="1"/>
          </p:cNvSpPr>
          <p:nvPr>
            <p:ph idx="1"/>
          </p:nvPr>
        </p:nvSpPr>
        <p:spPr>
          <a:xfrm>
            <a:off x="1041095" y="1652587"/>
            <a:ext cx="7212256" cy="5205412"/>
          </a:xfrm>
        </p:spPr>
        <p:txBody>
          <a:bodyPr>
            <a:normAutofit/>
          </a:bodyPr>
          <a:lstStyle/>
          <a:p>
            <a:pPr marL="0" indent="0">
              <a:buNone/>
            </a:pPr>
            <a:r>
              <a:rPr lang="en-GB" b="1" dirty="0">
                <a:latin typeface="Calibri" panose="020F0502020204030204" pitchFamily="34" charset="0"/>
                <a:cs typeface="Calibri" panose="020F0502020204030204" pitchFamily="34" charset="0"/>
              </a:rPr>
              <a:t>The 4 R's strategy is available free of charge to all schools</a:t>
            </a:r>
            <a:r>
              <a:rPr lang="en-GB" dirty="0">
                <a:latin typeface="Calibri" panose="020F0502020204030204" pitchFamily="34" charset="0"/>
                <a:cs typeface="Calibri" panose="020F0502020204030204" pitchFamily="34" charset="0"/>
              </a:rPr>
              <a:t>, regardless of their buyback position with RoSIS. Within the document there are a range of additional services which can be purchased at an annual cost of £500. This package and financial contribution, will form part of a Borough-wide Partnership Investment bid to the Arts Council during the autumn term which is intended to attract and secure new sources of money not traditionally spent on arts and culture for children and young people. </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This link will take you to the page which contains more information</a:t>
            </a:r>
          </a:p>
          <a:p>
            <a:r>
              <a:rPr lang="en-GB" sz="2800" b="1" u="sng" dirty="0">
                <a:solidFill>
                  <a:schemeClr val="tx1"/>
                </a:solidFill>
                <a:latin typeface="Calibri" panose="020F0502020204030204" pitchFamily="34" charset="0"/>
                <a:hlinkClick r:id="rId5">
                  <a:extLst>
                    <a:ext uri="{A12FA001-AC4F-418D-AE19-62706E023703}">
                      <ahyp:hlinkClr xmlns:ahyp="http://schemas.microsoft.com/office/drawing/2018/hyperlinkcolor" val="tx"/>
                    </a:ext>
                  </a:extLst>
                </a:hlinkClick>
              </a:rPr>
              <a:t>https://weareive.org/ive-studio/bridge-organisations/partnership-investment/</a:t>
            </a:r>
            <a:r>
              <a:rPr lang="en-GB" sz="2800" b="1" dirty="0">
                <a:solidFill>
                  <a:schemeClr val="tx1"/>
                </a:solidFill>
                <a:latin typeface="Calibri" panose="020F0502020204030204" pitchFamily="34" charset="0"/>
              </a:rPr>
              <a:t> </a:t>
            </a:r>
            <a:endParaRPr lang="en-GB" dirty="0">
              <a:latin typeface="Calibri" panose="020F0502020204030204" pitchFamily="34" charset="0"/>
            </a:endParaRPr>
          </a:p>
          <a:p>
            <a:pPr marL="0" indent="0">
              <a:buNone/>
            </a:pPr>
            <a:endParaRPr lang="en-GB" sz="3200" dirty="0">
              <a:latin typeface="Calibri" panose="020F0502020204030204" pitchFamily="34" charset="0"/>
              <a:cs typeface="Calibri" panose="020F0502020204030204" pitchFamily="34" charset="0"/>
            </a:endParaRPr>
          </a:p>
        </p:txBody>
      </p:sp>
      <p:pic>
        <p:nvPicPr>
          <p:cNvPr id="4" name="Picture 3" descr="A drawing of a cartoon character&#10;&#10;Description automatically generated">
            <a:extLst>
              <a:ext uri="{FF2B5EF4-FFF2-40B4-BE49-F238E27FC236}">
                <a16:creationId xmlns:a16="http://schemas.microsoft.com/office/drawing/2014/main" id="{2AE06F68-9D1A-4EDE-9EA6-BAF6BDEA5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094" y="222899"/>
            <a:ext cx="2762250" cy="1038225"/>
          </a:xfrm>
          <a:prstGeom prst="rect">
            <a:avLst/>
          </a:prstGeom>
        </p:spPr>
      </p:pic>
      <p:pic>
        <p:nvPicPr>
          <p:cNvPr id="6" name="Picture 5" descr="A picture containing person, colorful, wearing, young&#10;&#10;Description automatically generated">
            <a:extLst>
              <a:ext uri="{FF2B5EF4-FFF2-40B4-BE49-F238E27FC236}">
                <a16:creationId xmlns:a16="http://schemas.microsoft.com/office/drawing/2014/main" id="{ABADC5DC-C096-4962-9343-ECD02EB2C92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53351" y="1652587"/>
            <a:ext cx="3737978" cy="3306825"/>
          </a:xfrm>
          <a:prstGeom prst="rect">
            <a:avLst/>
          </a:prstGeom>
        </p:spPr>
      </p:pic>
      <p:pic>
        <p:nvPicPr>
          <p:cNvPr id="5" name="Recorded Sound">
            <a:hlinkClick r:id="" action="ppaction://media"/>
            <a:extLst>
              <a:ext uri="{FF2B5EF4-FFF2-40B4-BE49-F238E27FC236}">
                <a16:creationId xmlns:a16="http://schemas.microsoft.com/office/drawing/2014/main" id="{4F305AE4-6177-4833-9D2B-BAE7678161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02371379"/>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6472-AE5B-418E-AA09-E2CFB2191BD7}"/>
              </a:ext>
            </a:extLst>
          </p:cNvPr>
          <p:cNvSpPr>
            <a:spLocks noGrp="1"/>
          </p:cNvSpPr>
          <p:nvPr>
            <p:ph type="title"/>
          </p:nvPr>
        </p:nvSpPr>
        <p:spPr>
          <a:xfrm>
            <a:off x="1371600" y="247650"/>
            <a:ext cx="9601200" cy="1485900"/>
          </a:xfrm>
        </p:spPr>
        <p:txBody>
          <a:bodyPr/>
          <a:lstStyle/>
          <a:p>
            <a:r>
              <a:rPr lang="en-GB" b="1" dirty="0">
                <a:latin typeface="Calibri" panose="020F0502020204030204" pitchFamily="34" charset="0"/>
                <a:cs typeface="Calibri" panose="020F0502020204030204" pitchFamily="34" charset="0"/>
              </a:rPr>
              <a:t>Trailblazers: With Me In Mind (WMIM)</a:t>
            </a:r>
          </a:p>
        </p:txBody>
      </p:sp>
      <p:pic>
        <p:nvPicPr>
          <p:cNvPr id="9" name="Picture 8" descr="A picture containing food&#10;&#10;Description automatically generated">
            <a:extLst>
              <a:ext uri="{FF2B5EF4-FFF2-40B4-BE49-F238E27FC236}">
                <a16:creationId xmlns:a16="http://schemas.microsoft.com/office/drawing/2014/main" id="{755C11C7-99F5-45E7-93BE-A9D3B889C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032" y="901390"/>
            <a:ext cx="2858150" cy="2153140"/>
          </a:xfrm>
          <a:prstGeom prst="rect">
            <a:avLst/>
          </a:prstGeom>
        </p:spPr>
      </p:pic>
      <p:sp>
        <p:nvSpPr>
          <p:cNvPr id="11" name="Content Placeholder 10">
            <a:extLst>
              <a:ext uri="{FF2B5EF4-FFF2-40B4-BE49-F238E27FC236}">
                <a16:creationId xmlns:a16="http://schemas.microsoft.com/office/drawing/2014/main" id="{0C0F8419-6399-4DD8-BE71-1DFDD9DDF273}"/>
              </a:ext>
            </a:extLst>
          </p:cNvPr>
          <p:cNvSpPr>
            <a:spLocks noGrp="1"/>
          </p:cNvSpPr>
          <p:nvPr>
            <p:ph idx="1"/>
          </p:nvPr>
        </p:nvSpPr>
        <p:spPr>
          <a:xfrm>
            <a:off x="1371600" y="1839952"/>
            <a:ext cx="9989842" cy="5018048"/>
          </a:xfrm>
        </p:spPr>
        <p:txBody>
          <a:bodyPr>
            <a:normAutofit/>
          </a:bodyPr>
          <a:lstStyle/>
          <a:p>
            <a:r>
              <a:rPr lang="en-GB" sz="2400" dirty="0">
                <a:latin typeface="Calibri" panose="020F0502020204030204" pitchFamily="34" charset="0"/>
                <a:cs typeface="Calibri" panose="020F0502020204030204" pitchFamily="34" charset="0"/>
              </a:rPr>
              <a:t>Regular consultation and guidance support </a:t>
            </a:r>
          </a:p>
          <a:p>
            <a:r>
              <a:rPr lang="en-GB" sz="2400" dirty="0">
                <a:latin typeface="Calibri" panose="020F0502020204030204" pitchFamily="34" charset="0"/>
                <a:cs typeface="Calibri" panose="020F0502020204030204" pitchFamily="34" charset="0"/>
              </a:rPr>
              <a:t>Website </a:t>
            </a:r>
            <a:r>
              <a:rPr lang="en-GB" sz="2400" u="sng" dirty="0">
                <a:latin typeface="Calibri" panose="020F0502020204030204" pitchFamily="34" charset="0"/>
                <a:cs typeface="Calibri" panose="020F0502020204030204" pitchFamily="34" charset="0"/>
                <a:hlinkClick r:id="rId6"/>
              </a:rPr>
              <a:t>www.withmeinmind.co.uk</a:t>
            </a:r>
            <a:r>
              <a:rPr lang="en-GB" sz="2400" dirty="0">
                <a:latin typeface="Calibri" panose="020F0502020204030204" pitchFamily="34" charset="0"/>
                <a:cs typeface="Calibri" panose="020F0502020204030204" pitchFamily="34" charset="0"/>
              </a:rPr>
              <a:t> </a:t>
            </a:r>
            <a:r>
              <a:rPr lang="en-GB" sz="2400" b="1" dirty="0">
                <a:latin typeface="Calibri" panose="020F0502020204030204" pitchFamily="34" charset="0"/>
                <a:cs typeface="Calibri" panose="020F0502020204030204" pitchFamily="34" charset="0"/>
              </a:rPr>
              <a:t>(available to anyone)</a:t>
            </a:r>
          </a:p>
          <a:p>
            <a:r>
              <a:rPr lang="en-GB" sz="2400" dirty="0">
                <a:latin typeface="Calibri" panose="020F0502020204030204" pitchFamily="34" charset="0"/>
                <a:cs typeface="Calibri" panose="020F0502020204030204" pitchFamily="34" charset="0"/>
              </a:rPr>
              <a:t>Resources </a:t>
            </a:r>
            <a:r>
              <a:rPr lang="en-GB" sz="2400" u="sng" dirty="0">
                <a:latin typeface="Calibri" panose="020F0502020204030204" pitchFamily="34" charset="0"/>
                <a:cs typeface="Calibri" panose="020F0502020204030204" pitchFamily="34" charset="0"/>
                <a:hlinkClick r:id="rId7"/>
              </a:rPr>
              <a:t>http://www.withmeinmind.co.uk/category/resources/</a:t>
            </a:r>
            <a:endParaRPr lang="en-GB" sz="2400" u="sng"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Series of videos around COVID and anxiety can be found either on website or YouTube </a:t>
            </a:r>
            <a:r>
              <a:rPr lang="en-GB" sz="2400" b="1" dirty="0">
                <a:latin typeface="Calibri" panose="020F0502020204030204" pitchFamily="34" charset="0"/>
                <a:cs typeface="Calibri" panose="020F0502020204030204" pitchFamily="34" charset="0"/>
              </a:rPr>
              <a:t>(available to anyone). </a:t>
            </a:r>
            <a:r>
              <a:rPr lang="en-GB" sz="2400" dirty="0">
                <a:latin typeface="Calibri" panose="020F0502020204030204" pitchFamily="34" charset="0"/>
                <a:cs typeface="Calibri" panose="020F0502020204030204" pitchFamily="34" charset="0"/>
              </a:rPr>
              <a:t>Advertised through parent newsletter </a:t>
            </a:r>
            <a:r>
              <a:rPr lang="en-GB" sz="2400" u="sng" dirty="0">
                <a:latin typeface="Calibri" panose="020F0502020204030204" pitchFamily="34" charset="0"/>
                <a:cs typeface="Calibri" panose="020F0502020204030204" pitchFamily="34" charset="0"/>
                <a:hlinkClick r:id="rId8"/>
              </a:rPr>
              <a:t>https://www.youtube.com/playlist?list=PL2_RtUzQeufO2E-PzMIWjz6nHxaHKbxvf</a:t>
            </a: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Staff wellbeing forum available; contact senior practitioner</a:t>
            </a:r>
          </a:p>
          <a:p>
            <a:r>
              <a:rPr lang="en-GB" sz="2400" dirty="0">
                <a:latin typeface="Calibri" panose="020F0502020204030204" pitchFamily="34" charset="0"/>
                <a:cs typeface="Calibri" panose="020F0502020204030204" pitchFamily="34" charset="0"/>
              </a:rPr>
              <a:t>Staff training</a:t>
            </a:r>
          </a:p>
          <a:p>
            <a:r>
              <a:rPr lang="en-GB" sz="2400" dirty="0">
                <a:latin typeface="Calibri" panose="020F0502020204030204" pitchFamily="34" charset="0"/>
                <a:cs typeface="Calibri" panose="020F0502020204030204" pitchFamily="34" charset="0"/>
              </a:rPr>
              <a:t>Direct support for children and families; referral through consultation with senior practitioner</a:t>
            </a:r>
          </a:p>
        </p:txBody>
      </p:sp>
      <p:pic>
        <p:nvPicPr>
          <p:cNvPr id="3" name="Recorded Sound">
            <a:hlinkClick r:id="" action="ppaction://media"/>
            <a:extLst>
              <a:ext uri="{FF2B5EF4-FFF2-40B4-BE49-F238E27FC236}">
                <a16:creationId xmlns:a16="http://schemas.microsoft.com/office/drawing/2014/main" id="{3D703737-AA96-41A5-B774-9D304F8241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90443835"/>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RDaSH-PPT-bkg-template-1.jpg">
            <a:extLst>
              <a:ext uri="{FF2B5EF4-FFF2-40B4-BE49-F238E27FC236}">
                <a16:creationId xmlns:a16="http://schemas.microsoft.com/office/drawing/2014/main" id="{372EE695-AF77-4DB1-997D-F9EEFABB02C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2192000" cy="685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6">
            <a:extLst>
              <a:ext uri="{FF2B5EF4-FFF2-40B4-BE49-F238E27FC236}">
                <a16:creationId xmlns:a16="http://schemas.microsoft.com/office/drawing/2014/main" id="{E377E0CF-A809-4594-AFE4-130E5E78E8DC}"/>
              </a:ext>
            </a:extLst>
          </p:cNvPr>
          <p:cNvSpPr txBox="1">
            <a:spLocks noChangeArrowheads="1"/>
          </p:cNvSpPr>
          <p:nvPr/>
        </p:nvSpPr>
        <p:spPr bwMode="auto">
          <a:xfrm>
            <a:off x="414867" y="714055"/>
            <a:ext cx="8542866" cy="81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446456" eaLnBrk="1" fontAlgn="base" hangingPunct="1">
              <a:spcBef>
                <a:spcPct val="0"/>
              </a:spcBef>
              <a:spcAft>
                <a:spcPct val="0"/>
              </a:spcAft>
            </a:pPr>
            <a:r>
              <a:rPr lang="en-US" altLang="en-US" sz="3125" b="1" dirty="0">
                <a:solidFill>
                  <a:prstClr val="black"/>
                </a:solidFill>
              </a:rPr>
              <a:t>ROTHERHAM CAMHS</a:t>
            </a:r>
          </a:p>
        </p:txBody>
      </p:sp>
      <p:sp>
        <p:nvSpPr>
          <p:cNvPr id="12293" name="TextBox 1">
            <a:extLst>
              <a:ext uri="{FF2B5EF4-FFF2-40B4-BE49-F238E27FC236}">
                <a16:creationId xmlns:a16="http://schemas.microsoft.com/office/drawing/2014/main" id="{312C04EB-F918-4BE1-9B40-11427FFD96C4}"/>
              </a:ext>
            </a:extLst>
          </p:cNvPr>
          <p:cNvSpPr txBox="1">
            <a:spLocks noChangeArrowheads="1"/>
          </p:cNvSpPr>
          <p:nvPr/>
        </p:nvSpPr>
        <p:spPr bwMode="auto">
          <a:xfrm>
            <a:off x="633000" y="1465613"/>
            <a:ext cx="6028267" cy="433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46456" eaLnBrk="1" fontAlgn="base" hangingPunct="1">
              <a:spcBef>
                <a:spcPct val="0"/>
              </a:spcBef>
              <a:spcAft>
                <a:spcPct val="0"/>
              </a:spcAft>
            </a:pPr>
            <a:r>
              <a:rPr lang="en-GB" altLang="en-US" sz="2000" dirty="0">
                <a:solidFill>
                  <a:prstClr val="black"/>
                </a:solidFill>
                <a:latin typeface="+mn-lt"/>
              </a:rPr>
              <a:t>If you have concerns for a child / young person’s mental health in relation to COVID-19 we ask that you access the ‘</a:t>
            </a:r>
            <a:r>
              <a:rPr lang="en-GB" altLang="en-US" sz="2000" i="1" dirty="0">
                <a:solidFill>
                  <a:prstClr val="black"/>
                </a:solidFill>
                <a:latin typeface="+mn-lt"/>
              </a:rPr>
              <a:t>Guide for Education Settings Supporting Children and Young People’s Mental Health and Emotional Wellbeing Needs as a Result of COVID-19’ (</a:t>
            </a:r>
            <a:r>
              <a:rPr lang="en-GB" altLang="en-US" sz="2000" dirty="0">
                <a:solidFill>
                  <a:prstClr val="black"/>
                </a:solidFill>
                <a:latin typeface="+mn-lt"/>
                <a:hlinkClick r:id="rId5"/>
              </a:rPr>
              <a:t>here</a:t>
            </a:r>
            <a:r>
              <a:rPr lang="en-GB" altLang="en-US" sz="2000" dirty="0">
                <a:solidFill>
                  <a:prstClr val="black"/>
                </a:solidFill>
                <a:latin typeface="+mn-lt"/>
              </a:rPr>
              <a:t>). </a:t>
            </a:r>
          </a:p>
          <a:p>
            <a:pPr defTabSz="446456" eaLnBrk="1" fontAlgn="base" hangingPunct="1">
              <a:spcBef>
                <a:spcPct val="0"/>
              </a:spcBef>
              <a:spcAft>
                <a:spcPct val="0"/>
              </a:spcAft>
            </a:pPr>
            <a:endParaRPr lang="en-GB" altLang="en-US" sz="2000" dirty="0">
              <a:solidFill>
                <a:prstClr val="black"/>
              </a:solidFill>
              <a:latin typeface="+mn-lt"/>
            </a:endParaRPr>
          </a:p>
          <a:p>
            <a:pPr defTabSz="446456" eaLnBrk="1" fontAlgn="base" hangingPunct="1">
              <a:spcBef>
                <a:spcPct val="0"/>
              </a:spcBef>
              <a:spcAft>
                <a:spcPct val="0"/>
              </a:spcAft>
            </a:pPr>
            <a:r>
              <a:rPr lang="en-GB" altLang="en-US" sz="2000" dirty="0">
                <a:solidFill>
                  <a:prstClr val="black"/>
                </a:solidFill>
                <a:latin typeface="+mn-lt"/>
              </a:rPr>
              <a:t>We would also like to advise that Rotherham CAMHS Getting Advice Pathway are offering daily Consultation and Advice sessions which are available to pre-book. Please email </a:t>
            </a:r>
            <a:r>
              <a:rPr lang="en-GB" altLang="en-US" sz="2000" dirty="0">
                <a:solidFill>
                  <a:prstClr val="black"/>
                </a:solidFill>
                <a:latin typeface="+mn-lt"/>
                <a:hlinkClick r:id="rId6"/>
              </a:rPr>
              <a:t>rdash.camhsgettingadvice@nhs.net</a:t>
            </a:r>
            <a:r>
              <a:rPr lang="en-GB" altLang="en-US" sz="2000" dirty="0">
                <a:solidFill>
                  <a:prstClr val="black"/>
                </a:solidFill>
                <a:latin typeface="+mn-lt"/>
              </a:rPr>
              <a:t> </a:t>
            </a:r>
          </a:p>
          <a:p>
            <a:pPr defTabSz="446456" eaLnBrk="1" fontAlgn="base" hangingPunct="1">
              <a:spcBef>
                <a:spcPct val="0"/>
              </a:spcBef>
              <a:spcAft>
                <a:spcPct val="0"/>
              </a:spcAft>
            </a:pPr>
            <a:r>
              <a:rPr lang="en-GB" altLang="en-US" sz="2000" dirty="0">
                <a:solidFill>
                  <a:prstClr val="black"/>
                </a:solidFill>
                <a:latin typeface="+mn-lt"/>
              </a:rPr>
              <a:t>(We will then take some details from you and arrange a time to discuss further).</a:t>
            </a:r>
          </a:p>
          <a:p>
            <a:pPr defTabSz="446456" eaLnBrk="1" fontAlgn="base" hangingPunct="1">
              <a:spcBef>
                <a:spcPct val="0"/>
              </a:spcBef>
              <a:spcAft>
                <a:spcPct val="0"/>
              </a:spcAft>
            </a:pPr>
            <a:endParaRPr lang="en-GB" altLang="en-US" b="1" dirty="0">
              <a:solidFill>
                <a:prstClr val="black"/>
              </a:solidFill>
              <a:latin typeface="+mn-lt"/>
            </a:endParaRPr>
          </a:p>
          <a:p>
            <a:pPr defTabSz="446456" eaLnBrk="1" fontAlgn="base" hangingPunct="1">
              <a:spcBef>
                <a:spcPct val="0"/>
              </a:spcBef>
              <a:spcAft>
                <a:spcPct val="0"/>
              </a:spcAft>
            </a:pPr>
            <a:endParaRPr lang="en-GB" altLang="en-US" sz="1758" dirty="0">
              <a:solidFill>
                <a:prstClr val="black"/>
              </a:solidFill>
            </a:endParaRPr>
          </a:p>
        </p:txBody>
      </p:sp>
      <p:pic>
        <p:nvPicPr>
          <p:cNvPr id="12294" name="Picture 2">
            <a:extLst>
              <a:ext uri="{FF2B5EF4-FFF2-40B4-BE49-F238E27FC236}">
                <a16:creationId xmlns:a16="http://schemas.microsoft.com/office/drawing/2014/main" id="{5727F1A7-6958-4FE3-BCDA-9CCF05F24937}"/>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02946" y="56778"/>
            <a:ext cx="1810611" cy="131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1BFB22-A45C-4F1D-80F8-54FD6552792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879400" y="1876317"/>
            <a:ext cx="4793323" cy="2698965"/>
          </a:xfrm>
          <a:prstGeom prst="rect">
            <a:avLst/>
          </a:prstGeom>
        </p:spPr>
      </p:pic>
      <p:pic>
        <p:nvPicPr>
          <p:cNvPr id="4" name="Recorded Sound">
            <a:hlinkClick r:id="" action="ppaction://media"/>
            <a:extLst>
              <a:ext uri="{FF2B5EF4-FFF2-40B4-BE49-F238E27FC236}">
                <a16:creationId xmlns:a16="http://schemas.microsoft.com/office/drawing/2014/main" id="{915348EB-32E0-4CD6-9861-1CE748AAEB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26B6B0-6EE0-4174-9067-A1D664B5E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126" y="0"/>
            <a:ext cx="10155904" cy="5642169"/>
          </a:xfrm>
          <a:prstGeom prst="rect">
            <a:avLst/>
          </a:prstGeom>
        </p:spPr>
      </p:pic>
      <p:pic>
        <p:nvPicPr>
          <p:cNvPr id="7" name="Picture 6" descr="Employee Assistance Programme (EAP) – available to schools that Rotherham provides HR services to. The number for these schools to use is 0800 111 6387 or alternatively individuals can go online and register: www.my-eap.com and use ROTHwell to log in&#10;">
            <a:extLst>
              <a:ext uri="{FF2B5EF4-FFF2-40B4-BE49-F238E27FC236}">
                <a16:creationId xmlns:a16="http://schemas.microsoft.com/office/drawing/2014/main" id="{3A68052B-0A4F-414A-B3F7-0F739D5BA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241" y="3429000"/>
            <a:ext cx="9602032" cy="3584759"/>
          </a:xfrm>
          <a:prstGeom prst="rect">
            <a:avLst/>
          </a:prstGeom>
        </p:spPr>
      </p:pic>
      <p:sp>
        <p:nvSpPr>
          <p:cNvPr id="9" name="Rectangle 8">
            <a:extLst>
              <a:ext uri="{FF2B5EF4-FFF2-40B4-BE49-F238E27FC236}">
                <a16:creationId xmlns:a16="http://schemas.microsoft.com/office/drawing/2014/main" id="{D047D83A-6684-4B45-A35F-5EF548EF660F}"/>
              </a:ext>
            </a:extLst>
          </p:cNvPr>
          <p:cNvSpPr/>
          <p:nvPr/>
        </p:nvSpPr>
        <p:spPr>
          <a:xfrm>
            <a:off x="1294568" y="5820132"/>
            <a:ext cx="10313019" cy="1015663"/>
          </a:xfrm>
          <a:prstGeom prst="rect">
            <a:avLst/>
          </a:prstGeom>
        </p:spPr>
        <p:txBody>
          <a:bodyPr wrap="square">
            <a:spAutoFit/>
          </a:bodyPr>
          <a:lstStyle/>
          <a:p>
            <a:r>
              <a:rPr lang="en-GB" sz="2000" b="1" dirty="0">
                <a:solidFill>
                  <a:srgbClr val="0070C0"/>
                </a:solidFill>
                <a:latin typeface="Calibri" panose="020F0502020204030204" pitchFamily="34" charset="0"/>
                <a:cs typeface="Calibri" panose="020F0502020204030204" pitchFamily="34" charset="0"/>
              </a:rPr>
              <a:t>Employee Assistance Programme (EAP) </a:t>
            </a:r>
            <a:r>
              <a:rPr lang="en-GB" sz="2000" dirty="0">
                <a:latin typeface="Calibri" panose="020F0502020204030204" pitchFamily="34" charset="0"/>
                <a:cs typeface="Calibri" panose="020F0502020204030204" pitchFamily="34" charset="0"/>
              </a:rPr>
              <a:t>– available to schools that Rotherham provides HR services to. The number for these schools to use is 0800 111 6387 or alternatively individuals can go online and register </a:t>
            </a:r>
            <a:r>
              <a:rPr lang="en-GB" sz="2000" u="sng" dirty="0">
                <a:latin typeface="Calibri" panose="020F0502020204030204" pitchFamily="34" charset="0"/>
                <a:cs typeface="Calibri" panose="020F0502020204030204" pitchFamily="34" charset="0"/>
                <a:hlinkClick r:id="rId7"/>
              </a:rPr>
              <a:t>www.my-eap.com</a:t>
            </a:r>
            <a:r>
              <a:rPr lang="en-GB" sz="2000" dirty="0">
                <a:latin typeface="Calibri" panose="020F0502020204030204" pitchFamily="34" charset="0"/>
                <a:cs typeface="Calibri" panose="020F0502020204030204" pitchFamily="34" charset="0"/>
              </a:rPr>
              <a:t> and use </a:t>
            </a:r>
            <a:r>
              <a:rPr lang="en-GB" sz="2000" dirty="0" err="1">
                <a:latin typeface="Calibri" panose="020F0502020204030204" pitchFamily="34" charset="0"/>
                <a:cs typeface="Calibri" panose="020F0502020204030204" pitchFamily="34" charset="0"/>
              </a:rPr>
              <a:t>ROTHwell</a:t>
            </a:r>
            <a:r>
              <a:rPr lang="en-GB" sz="2000" dirty="0">
                <a:latin typeface="Calibri" panose="020F0502020204030204" pitchFamily="34" charset="0"/>
                <a:cs typeface="Calibri" panose="020F0502020204030204" pitchFamily="34" charset="0"/>
              </a:rPr>
              <a:t> to log in</a:t>
            </a:r>
          </a:p>
        </p:txBody>
      </p:sp>
      <p:pic>
        <p:nvPicPr>
          <p:cNvPr id="2" name="Recorded Sound">
            <a:hlinkClick r:id="" action="ppaction://media"/>
            <a:extLst>
              <a:ext uri="{FF2B5EF4-FFF2-40B4-BE49-F238E27FC236}">
                <a16:creationId xmlns:a16="http://schemas.microsoft.com/office/drawing/2014/main" id="{A3BFA1DB-5201-4AAF-9810-A80B7C6F05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42432408"/>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D9D-9965-4550-8E2E-7D081F90B551}"/>
              </a:ext>
            </a:extLst>
          </p:cNvPr>
          <p:cNvSpPr>
            <a:spLocks noGrp="1"/>
          </p:cNvSpPr>
          <p:nvPr>
            <p:ph type="title"/>
          </p:nvPr>
        </p:nvSpPr>
        <p:spPr>
          <a:xfrm>
            <a:off x="1371600" y="247650"/>
            <a:ext cx="9601200" cy="1485900"/>
          </a:xfrm>
        </p:spPr>
        <p:txBody>
          <a:bodyPr/>
          <a:lstStyle/>
          <a:p>
            <a:r>
              <a:rPr lang="en-GB" b="1" dirty="0">
                <a:latin typeface="Calibri" panose="020F0502020204030204" pitchFamily="34" charset="0"/>
                <a:cs typeface="Calibri" panose="020F0502020204030204" pitchFamily="34" charset="0"/>
              </a:rPr>
              <a:t>Other resources available </a:t>
            </a:r>
          </a:p>
        </p:txBody>
      </p:sp>
      <p:sp>
        <p:nvSpPr>
          <p:cNvPr id="3" name="Content Placeholder 2">
            <a:extLst>
              <a:ext uri="{FF2B5EF4-FFF2-40B4-BE49-F238E27FC236}">
                <a16:creationId xmlns:a16="http://schemas.microsoft.com/office/drawing/2014/main" id="{06AC6293-3C6C-4E85-ACCC-F913764C7E16}"/>
              </a:ext>
            </a:extLst>
          </p:cNvPr>
          <p:cNvSpPr>
            <a:spLocks noGrp="1"/>
          </p:cNvSpPr>
          <p:nvPr>
            <p:ph idx="1"/>
          </p:nvPr>
        </p:nvSpPr>
        <p:spPr>
          <a:xfrm>
            <a:off x="1371600" y="1034740"/>
            <a:ext cx="10571356" cy="5575610"/>
          </a:xfrm>
        </p:spPr>
        <p:txBody>
          <a:bodyPr>
            <a:noAutofit/>
          </a:bodyPr>
          <a:lstStyle/>
          <a:p>
            <a:pPr marL="0" indent="0">
              <a:buNone/>
            </a:pPr>
            <a:r>
              <a:rPr lang="en-GB" sz="2200" b="1" dirty="0">
                <a:latin typeface="Calibri" panose="020F0502020204030204" pitchFamily="34" charset="0"/>
                <a:cs typeface="Calibri" panose="020F0502020204030204" pitchFamily="34" charset="0"/>
              </a:rPr>
              <a:t>STUDENT WELLBEING </a:t>
            </a:r>
          </a:p>
          <a:p>
            <a:r>
              <a:rPr lang="en-GB" sz="2200" dirty="0">
                <a:latin typeface="Calibri" panose="020F0502020204030204" pitchFamily="34" charset="0"/>
                <a:cs typeface="Calibri" panose="020F0502020204030204" pitchFamily="34" charset="0"/>
              </a:rPr>
              <a:t>National Autistic Society </a:t>
            </a:r>
            <a:r>
              <a:rPr lang="en-GB" sz="2200" dirty="0">
                <a:latin typeface="Calibri" panose="020F0502020204030204" pitchFamily="34" charset="0"/>
                <a:cs typeface="Calibri" panose="020F0502020204030204" pitchFamily="34" charset="0"/>
                <a:hlinkClick r:id="rId4"/>
              </a:rPr>
              <a:t>https://www.autism.org.uk/services/helplines/coronavirus.aspx?gclid=EAIaIQobChMI5rPP47Kq6gIVU4BQBh0Rjg7VEAAYASADEgK5hPD_BwE</a:t>
            </a: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NHS Wellbeing planning tool </a:t>
            </a:r>
            <a:r>
              <a:rPr lang="en-GB" sz="2200" dirty="0">
                <a:latin typeface="Calibri" panose="020F0502020204030204" pitchFamily="34" charset="0"/>
                <a:cs typeface="Calibri" panose="020F0502020204030204" pitchFamily="34" charset="0"/>
                <a:hlinkClick r:id="rId5"/>
              </a:rPr>
              <a:t>https://learn.nes.nhs.scot/30741/psychosocial-mental-health-and-wellbeing-support/taking-care-of-myself/wellbeing-planning-tool</a:t>
            </a: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My Mind Matters </a:t>
            </a:r>
            <a:r>
              <a:rPr lang="en-GB" sz="2200" dirty="0">
                <a:latin typeface="Calibri" panose="020F0502020204030204" pitchFamily="34" charset="0"/>
                <a:cs typeface="Calibri" panose="020F0502020204030204" pitchFamily="34" charset="0"/>
                <a:hlinkClick r:id="rId6"/>
              </a:rPr>
              <a:t>http://www.mymindmatters.org.uk/</a:t>
            </a: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Young Minds </a:t>
            </a:r>
            <a:r>
              <a:rPr lang="en-GB" sz="2200" dirty="0">
                <a:latin typeface="Calibri" panose="020F0502020204030204" pitchFamily="34" charset="0"/>
                <a:cs typeface="Calibri" panose="020F0502020204030204" pitchFamily="34" charset="0"/>
                <a:hlinkClick r:id="rId7"/>
              </a:rPr>
              <a:t>https://youngminds.org.uk/</a:t>
            </a: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Y&amp;H Children &amp; Young People’s Mental Health Clinical Network - A Guide for Education Settings Supporting Children and Young People’s Mental Health and Emotional Wellbeing Needs Which Have Arisen from COVID-19 </a:t>
            </a:r>
            <a:r>
              <a:rPr lang="en-GB" sz="2200" dirty="0">
                <a:latin typeface="Calibri" panose="020F0502020204030204" pitchFamily="34" charset="0"/>
                <a:cs typeface="Calibri" panose="020F0502020204030204" pitchFamily="34" charset="0"/>
                <a:hlinkClick r:id="rId8"/>
              </a:rPr>
              <a:t>www.yhscn.nhs.uk/media/PDFs/children/Docs%20and%20Links/Guide%20for%20Education%20Settings%20Supporting%20CYP%20MH%20EWB%20-%20COVID-19%20FINAL%20v1.0.pdf</a:t>
            </a:r>
            <a:endParaRPr lang="en-GB" sz="2200" dirty="0">
              <a:latin typeface="Calibri" panose="020F0502020204030204" pitchFamily="34" charset="0"/>
              <a:cs typeface="Calibri" panose="020F0502020204030204" pitchFamily="34" charset="0"/>
            </a:endParaRPr>
          </a:p>
          <a:p>
            <a:r>
              <a:rPr lang="en-GB" sz="2200" dirty="0" err="1">
                <a:latin typeface="Calibri" panose="020F0502020204030204" pitchFamily="34" charset="0"/>
                <a:cs typeface="Calibri" panose="020F0502020204030204" pitchFamily="34" charset="0"/>
              </a:rPr>
              <a:t>Healios</a:t>
            </a:r>
            <a:r>
              <a:rPr lang="en-GB" sz="2200" dirty="0">
                <a:latin typeface="Calibri" panose="020F0502020204030204" pitchFamily="34" charset="0"/>
                <a:cs typeface="Calibri" panose="020F0502020204030204" pitchFamily="34" charset="0"/>
              </a:rPr>
              <a:t>: </a:t>
            </a:r>
            <a:r>
              <a:rPr lang="en-GB" sz="2200" dirty="0" err="1">
                <a:latin typeface="Calibri" panose="020F0502020204030204" pitchFamily="34" charset="0"/>
                <a:cs typeface="Calibri" panose="020F0502020204030204" pitchFamily="34" charset="0"/>
              </a:rPr>
              <a:t>ThinkNinja</a:t>
            </a:r>
            <a:r>
              <a:rPr lang="en-GB" sz="2200" dirty="0">
                <a:latin typeface="Calibri" panose="020F0502020204030204" pitchFamily="34" charset="0"/>
                <a:cs typeface="Calibri" panose="020F0502020204030204" pitchFamily="34" charset="0"/>
              </a:rPr>
              <a:t> </a:t>
            </a:r>
            <a:r>
              <a:rPr lang="en-GB" sz="2200" u="sng" dirty="0">
                <a:latin typeface="Calibri" panose="020F0502020204030204" pitchFamily="34" charset="0"/>
                <a:cs typeface="Calibri" panose="020F0502020204030204" pitchFamily="34" charset="0"/>
                <a:hlinkClick r:id="rId9"/>
              </a:rPr>
              <a:t>https://www.healios.org.uk/services/thinkninja1</a:t>
            </a:r>
            <a:endParaRPr lang="en-GB" sz="2200" dirty="0">
              <a:latin typeface="Calibri" panose="020F0502020204030204" pitchFamily="34" charset="0"/>
              <a:cs typeface="Calibri" panose="020F0502020204030204" pitchFamily="34" charset="0"/>
            </a:endParaRPr>
          </a:p>
          <a:p>
            <a:endParaRPr lang="en-GB" sz="2200" dirty="0">
              <a:latin typeface="Calibri" panose="020F0502020204030204" pitchFamily="34" charset="0"/>
              <a:cs typeface="Calibri" panose="020F0502020204030204" pitchFamily="34" charset="0"/>
            </a:endParaRPr>
          </a:p>
          <a:p>
            <a:endParaRPr lang="en-GB" sz="2200" dirty="0">
              <a:latin typeface="Calibri" panose="020F0502020204030204" pitchFamily="34" charset="0"/>
              <a:cs typeface="Calibri" panose="020F0502020204030204" pitchFamily="34" charset="0"/>
            </a:endParaRPr>
          </a:p>
          <a:p>
            <a:endParaRPr lang="en-GB" sz="2200" dirty="0">
              <a:latin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D069730F-43FE-4AA5-90DA-082813C1F66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36770217"/>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D9E15-24C9-4D3B-96A0-95BB465BC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17E97-FA73-4B76-B00A-132C7A14F94A}"/>
              </a:ext>
            </a:extLst>
          </p:cNvPr>
          <p:cNvSpPr>
            <a:spLocks noGrp="1"/>
          </p:cNvSpPr>
          <p:nvPr>
            <p:ph type="title"/>
          </p:nvPr>
        </p:nvSpPr>
        <p:spPr>
          <a:xfrm>
            <a:off x="784743" y="306658"/>
            <a:ext cx="5793475" cy="1485900"/>
          </a:xfrm>
        </p:spPr>
        <p:txBody>
          <a:bodyPr>
            <a:normAutofit/>
          </a:bodyPr>
          <a:lstStyle/>
          <a:p>
            <a:r>
              <a:rPr lang="en-GB" b="1" dirty="0">
                <a:latin typeface="Calibri" panose="020F0502020204030204" pitchFamily="34" charset="0"/>
                <a:cs typeface="Calibri" panose="020F0502020204030204" pitchFamily="34" charset="0"/>
              </a:rPr>
              <a:t>The Context</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Before and after COVID</a:t>
            </a:r>
          </a:p>
        </p:txBody>
      </p:sp>
      <p:sp>
        <p:nvSpPr>
          <p:cNvPr id="4" name="Content Placeholder 3">
            <a:extLst>
              <a:ext uri="{FF2B5EF4-FFF2-40B4-BE49-F238E27FC236}">
                <a16:creationId xmlns:a16="http://schemas.microsoft.com/office/drawing/2014/main" id="{0E588B2B-37E3-42E5-B0AB-131AD839AE80}"/>
              </a:ext>
            </a:extLst>
          </p:cNvPr>
          <p:cNvSpPr>
            <a:spLocks noGrp="1"/>
          </p:cNvSpPr>
          <p:nvPr>
            <p:ph idx="1"/>
          </p:nvPr>
        </p:nvSpPr>
        <p:spPr>
          <a:xfrm>
            <a:off x="784743" y="1792559"/>
            <a:ext cx="5793475" cy="4913750"/>
          </a:xfrm>
        </p:spPr>
        <p:txBody>
          <a:bodyPr>
            <a:normAutofit lnSpcReduction="10000"/>
          </a:bodyPr>
          <a:lstStyle/>
          <a:p>
            <a:pPr marL="0" indent="0">
              <a:buNone/>
            </a:pPr>
            <a:endParaRPr lang="en-GB" sz="1900" b="1"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In 2017, the Government published its </a:t>
            </a:r>
            <a:r>
              <a:rPr lang="en-GB" sz="2400" u="sng" dirty="0">
                <a:latin typeface="Calibri" panose="020F0502020204030204" pitchFamily="34" charset="0"/>
                <a:cs typeface="Calibri" panose="020F0502020204030204" pitchFamily="34" charset="0"/>
                <a:hlinkClick r:id="rId5"/>
              </a:rPr>
              <a:t>Green Paper for Transforming children and young people’s mental health</a:t>
            </a:r>
            <a:r>
              <a:rPr lang="en-GB" sz="2400" dirty="0">
                <a:latin typeface="Calibri" panose="020F0502020204030204" pitchFamily="34" charset="0"/>
                <a:cs typeface="Calibri" panose="020F0502020204030204" pitchFamily="34" charset="0"/>
              </a:rPr>
              <a:t>, which detailed proposals for expanding access to mental health care for children and young people</a:t>
            </a:r>
          </a:p>
          <a:p>
            <a:r>
              <a:rPr lang="en-GB" sz="2400" dirty="0">
                <a:latin typeface="Calibri" panose="020F0502020204030204" pitchFamily="34" charset="0"/>
                <a:cs typeface="Calibri" panose="020F0502020204030204" pitchFamily="34" charset="0"/>
              </a:rPr>
              <a:t>As a result a joint initiative between the NHS and DfE has seen the development of Mental Health Support Teams (MHSTs) – with Doncaster and Rotherham being one of the first 25 Trailblazer areas; announced December 2018 and recently underway locally</a:t>
            </a:r>
          </a:p>
        </p:txBody>
      </p:sp>
      <p:sp>
        <p:nvSpPr>
          <p:cNvPr id="12" name="Rectangle 11">
            <a:extLst>
              <a:ext uri="{FF2B5EF4-FFF2-40B4-BE49-F238E27FC236}">
                <a16:creationId xmlns:a16="http://schemas.microsoft.com/office/drawing/2014/main" id="{B3C82AAA-6CDE-45E7-B8C8-E1809E5D8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6ABB276E-0679-4666-BBEE-A4C19757091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193682" y="68538"/>
            <a:ext cx="3406606" cy="4588023"/>
          </a:xfrm>
          <a:prstGeom prst="rect">
            <a:avLst/>
          </a:prstGeom>
          <a:ln>
            <a:noFill/>
          </a:ln>
          <a:effectLst/>
        </p:spPr>
      </p:pic>
      <p:pic>
        <p:nvPicPr>
          <p:cNvPr id="5" name="Picture 4">
            <a:extLst>
              <a:ext uri="{FF2B5EF4-FFF2-40B4-BE49-F238E27FC236}">
                <a16:creationId xmlns:a16="http://schemas.microsoft.com/office/drawing/2014/main" id="{60C28466-6B6D-4215-988A-9B21FE45BC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3682" y="4798610"/>
            <a:ext cx="3406606" cy="1907699"/>
          </a:xfrm>
          <a:prstGeom prst="rect">
            <a:avLst/>
          </a:prstGeom>
          <a:ln>
            <a:noFill/>
          </a:ln>
          <a:effectLst/>
        </p:spPr>
      </p:pic>
      <p:pic>
        <p:nvPicPr>
          <p:cNvPr id="7" name="Recorded Sound">
            <a:hlinkClick r:id="" action="ppaction://media"/>
            <a:extLst>
              <a:ext uri="{FF2B5EF4-FFF2-40B4-BE49-F238E27FC236}">
                <a16:creationId xmlns:a16="http://schemas.microsoft.com/office/drawing/2014/main" id="{B619764D-F416-43AD-95A6-945B4D8417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64461664"/>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D243A-8CBD-42DE-882D-6117E28AB46B}"/>
              </a:ext>
            </a:extLst>
          </p:cNvPr>
          <p:cNvSpPr>
            <a:spLocks noGrp="1"/>
          </p:cNvSpPr>
          <p:nvPr>
            <p:ph idx="1"/>
          </p:nvPr>
        </p:nvSpPr>
        <p:spPr>
          <a:xfrm>
            <a:off x="1360449" y="100361"/>
            <a:ext cx="9913434" cy="7047572"/>
          </a:xfrm>
        </p:spPr>
        <p:txBody>
          <a:bodyPr>
            <a:normAutofit fontScale="62500" lnSpcReduction="20000"/>
          </a:bodyPr>
          <a:lstStyle/>
          <a:p>
            <a:pPr marL="0" indent="0">
              <a:buNone/>
            </a:pPr>
            <a:r>
              <a:rPr lang="en-GB" sz="3200" b="1" dirty="0">
                <a:latin typeface="Calibri" panose="020F0502020204030204" pitchFamily="34" charset="0"/>
                <a:cs typeface="Calibri" panose="020F0502020204030204" pitchFamily="34" charset="0"/>
              </a:rPr>
              <a:t>STAFF WELLBEING </a:t>
            </a:r>
          </a:p>
          <a:p>
            <a:r>
              <a:rPr lang="en-GB" sz="3200" dirty="0">
                <a:latin typeface="Calibri" panose="020F0502020204030204" pitchFamily="34" charset="0"/>
                <a:cs typeface="Calibri" panose="020F0502020204030204" pitchFamily="34" charset="0"/>
              </a:rPr>
              <a:t>Anna Freud – Looking after each other and ourselves: A guide to supporting the mental health and wellbeing of staff at schools and colleges during periods of disruption </a:t>
            </a:r>
            <a:r>
              <a:rPr lang="en-GB" sz="3200" dirty="0">
                <a:latin typeface="Calibri" panose="020F0502020204030204" pitchFamily="34" charset="0"/>
                <a:cs typeface="Calibri" panose="020F0502020204030204" pitchFamily="34" charset="0"/>
                <a:hlinkClick r:id="rId3"/>
              </a:rPr>
              <a:t>https://www.annafreud.org/media/11242/looking-after-each-other-ourselves-final</a:t>
            </a: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Anna Freud - Supporting staff wellbeing </a:t>
            </a:r>
            <a:r>
              <a:rPr lang="en-GB" sz="3200" u="sng" dirty="0">
                <a:latin typeface="Calibri" panose="020F0502020204030204" pitchFamily="34" charset="0"/>
                <a:cs typeface="Calibri" panose="020F0502020204030204" pitchFamily="34" charset="0"/>
                <a:hlinkClick r:id="rId4"/>
              </a:rPr>
              <a:t>https://www.annafreud.org/what-we-do/schools-in-mind/resources-for-schools/supporting-staff-wellbeing-in-schools/</a:t>
            </a:r>
            <a:endParaRPr lang="en-GB" sz="3200" u="sng"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Anna Feud – Ten steps towards school staff wellbeing </a:t>
            </a:r>
            <a:r>
              <a:rPr lang="en-GB" sz="3200" dirty="0">
                <a:latin typeface="Calibri" panose="020F0502020204030204" pitchFamily="34" charset="0"/>
                <a:cs typeface="Calibri" panose="020F0502020204030204" pitchFamily="34" charset="0"/>
                <a:hlinkClick r:id="rId5"/>
              </a:rPr>
              <a:t>https://www.annafreud.org/what-we-do/schools-in-mind/resources-for-schools/ten-steps-towards-school-staff-wellbeing/</a:t>
            </a: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Mind </a:t>
            </a:r>
            <a:r>
              <a:rPr lang="en-GB" sz="3200" u="sng" dirty="0">
                <a:latin typeface="Calibri" panose="020F0502020204030204" pitchFamily="34" charset="0"/>
                <a:cs typeface="Calibri" panose="020F0502020204030204" pitchFamily="34" charset="0"/>
                <a:hlinkClick r:id="rId6"/>
              </a:rPr>
              <a:t>https://www.mind.org.uk/information-support/coronavirus/coronavirus-and-your-wellbeing/</a:t>
            </a:r>
            <a:endParaRPr lang="en-GB" sz="3200" u="sng" dirty="0">
              <a:latin typeface="Calibri" panose="020F0502020204030204" pitchFamily="34" charset="0"/>
              <a:cs typeface="Calibri" panose="020F0502020204030204" pitchFamily="34" charset="0"/>
            </a:endParaRPr>
          </a:p>
          <a:p>
            <a:r>
              <a:rPr lang="en-GB" sz="3200" dirty="0" err="1">
                <a:latin typeface="Calibri" panose="020F0502020204030204" pitchFamily="34" charset="0"/>
                <a:cs typeface="Calibri" panose="020F0502020204030204" pitchFamily="34" charset="0"/>
              </a:rPr>
              <a:t>Mindkit</a:t>
            </a:r>
            <a:r>
              <a:rPr lang="en-GB" sz="3200" dirty="0">
                <a:latin typeface="Calibri" panose="020F0502020204030204" pitchFamily="34" charset="0"/>
                <a:cs typeface="Calibri" panose="020F0502020204030204" pitchFamily="34" charset="0"/>
              </a:rPr>
              <a:t> 5 ways to wellbeing </a:t>
            </a:r>
            <a:r>
              <a:rPr lang="en-GB" sz="3200" dirty="0">
                <a:latin typeface="Calibri" panose="020F0502020204030204" pitchFamily="34" charset="0"/>
                <a:cs typeface="Calibri" panose="020F0502020204030204" pitchFamily="34" charset="0"/>
                <a:hlinkClick r:id="rId7"/>
              </a:rPr>
              <a:t>https://www.mindkit.org.uk/5-ways-to-wellbeing/</a:t>
            </a: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NHS 5 steps to mental wellbeing </a:t>
            </a:r>
            <a:r>
              <a:rPr lang="en-GB" sz="3200" dirty="0">
                <a:latin typeface="Calibri" panose="020F0502020204030204" pitchFamily="34" charset="0"/>
                <a:cs typeface="Calibri" panose="020F0502020204030204" pitchFamily="34" charset="0"/>
                <a:hlinkClick r:id="rId8"/>
              </a:rPr>
              <a:t>https://www.nhs.uk/conditions/stress-anxiety-depression/improve-mental-wellbeing/</a:t>
            </a: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NHS Every Mind Matters </a:t>
            </a:r>
            <a:r>
              <a:rPr lang="en-GB" sz="3200" u="sng" dirty="0">
                <a:latin typeface="Calibri" panose="020F0502020204030204" pitchFamily="34" charset="0"/>
                <a:cs typeface="Calibri" panose="020F0502020204030204" pitchFamily="34" charset="0"/>
                <a:hlinkClick r:id="rId9"/>
              </a:rPr>
              <a:t>https://www.nhs.uk/oneyou/every-mind-matters/?WT.tsrc=Search&amp;WT.mc_id=Brand&amp;gclid=EAIaIQobChMI7q-Z7u2Z6gIVwoGyCh17EQLAEAAYASAAEgL-8PD_BwE</a:t>
            </a:r>
            <a:endParaRPr lang="en-GB" sz="3200" u="sng" dirty="0">
              <a:latin typeface="Calibri" panose="020F0502020204030204" pitchFamily="34" charset="0"/>
              <a:cs typeface="Calibri" panose="020F0502020204030204" pitchFamily="34" charset="0"/>
            </a:endParaRPr>
          </a:p>
          <a:p>
            <a:pPr marL="0" indent="0">
              <a:buNone/>
            </a:pPr>
            <a:endParaRPr lang="en-GB" sz="1600" u="sng" dirty="0">
              <a:latin typeface="Calibri" panose="020F0502020204030204" pitchFamily="34" charset="0"/>
              <a:cs typeface="Calibri" panose="020F0502020204030204" pitchFamily="34" charset="0"/>
            </a:endParaRPr>
          </a:p>
          <a:p>
            <a:pPr marL="0" indent="0">
              <a:buNone/>
            </a:pPr>
            <a:r>
              <a:rPr lang="en-GB" sz="3200" b="1" dirty="0">
                <a:latin typeface="Calibri" panose="020F0502020204030204" pitchFamily="34" charset="0"/>
                <a:cs typeface="Calibri" panose="020F0502020204030204" pitchFamily="34" charset="0"/>
              </a:rPr>
              <a:t>EVERYONE</a:t>
            </a:r>
          </a:p>
          <a:p>
            <a:r>
              <a:rPr lang="en-GB" sz="3200" dirty="0">
                <a:latin typeface="Calibri" panose="020F0502020204030204" pitchFamily="34" charset="0"/>
                <a:cs typeface="Calibri" panose="020F0502020204030204" pitchFamily="34" charset="0"/>
              </a:rPr>
              <a:t>Wellbeing resources from the Rotherham NHS Foundation Trust – support for everyone dealing with COVID-19 </a:t>
            </a:r>
            <a:r>
              <a:rPr lang="en-GB" sz="3200" dirty="0">
                <a:latin typeface="Calibri" panose="020F0502020204030204" pitchFamily="34" charset="0"/>
                <a:cs typeface="Calibri" panose="020F0502020204030204" pitchFamily="34" charset="0"/>
                <a:hlinkClick r:id="rId10"/>
              </a:rPr>
              <a:t>https://www.trftlibraryknowledge.com/coronavirus-health-wellbeing.html#everyone</a:t>
            </a: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Headspace app - </a:t>
            </a:r>
            <a:r>
              <a:rPr lang="en-GB" sz="3200" dirty="0">
                <a:latin typeface="Calibri" panose="020F0502020204030204" pitchFamily="34" charset="0"/>
                <a:cs typeface="Calibri" panose="020F0502020204030204" pitchFamily="34" charset="0"/>
                <a:hlinkClick r:id="rId11"/>
              </a:rPr>
              <a:t>https://www.headspace.com/covid-19</a:t>
            </a:r>
            <a:endParaRPr lang="en-GB" sz="3200" b="1" dirty="0">
              <a:latin typeface="Calibri" panose="020F0502020204030204" pitchFamily="34" charset="0"/>
              <a:cs typeface="Calibri" panose="020F0502020204030204" pitchFamily="34" charset="0"/>
            </a:endParaRPr>
          </a:p>
          <a:p>
            <a:pPr marL="0" indent="0">
              <a:buNone/>
            </a:pPr>
            <a:endParaRPr lang="en-GB" sz="2900" dirty="0">
              <a:latin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3806077643"/>
      </p:ext>
    </p:extLst>
  </p:cSld>
  <p:clrMapOvr>
    <a:masterClrMapping/>
  </p:clrMapOvr>
  <p:transition spd="slow" advTm="12101">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72EC-6018-460C-93F2-E0F42FFFA44B}"/>
              </a:ext>
            </a:extLst>
          </p:cNvPr>
          <p:cNvSpPr>
            <a:spLocks noGrp="1"/>
          </p:cNvSpPr>
          <p:nvPr>
            <p:ph type="title"/>
          </p:nvPr>
        </p:nvSpPr>
        <p:spPr>
          <a:xfrm>
            <a:off x="1371600" y="211874"/>
            <a:ext cx="9601200" cy="947854"/>
          </a:xfrm>
        </p:spPr>
        <p:txBody>
          <a:bodyPr/>
          <a:lstStyle/>
          <a:p>
            <a:r>
              <a:rPr lang="en-GB" b="1" dirty="0">
                <a:latin typeface="Calibri" panose="020F0502020204030204" pitchFamily="34" charset="0"/>
                <a:cs typeface="Calibri" panose="020F0502020204030204" pitchFamily="34" charset="0"/>
              </a:rPr>
              <a:t>Training opportunities </a:t>
            </a:r>
          </a:p>
        </p:txBody>
      </p:sp>
      <p:sp>
        <p:nvSpPr>
          <p:cNvPr id="3" name="Content Placeholder 2">
            <a:extLst>
              <a:ext uri="{FF2B5EF4-FFF2-40B4-BE49-F238E27FC236}">
                <a16:creationId xmlns:a16="http://schemas.microsoft.com/office/drawing/2014/main" id="{9AC9140F-9BAB-4136-87C0-67FEB6D6C802}"/>
              </a:ext>
            </a:extLst>
          </p:cNvPr>
          <p:cNvSpPr>
            <a:spLocks noGrp="1"/>
          </p:cNvSpPr>
          <p:nvPr>
            <p:ph idx="1"/>
          </p:nvPr>
        </p:nvSpPr>
        <p:spPr>
          <a:xfrm>
            <a:off x="1371600" y="1159728"/>
            <a:ext cx="10437542" cy="5006898"/>
          </a:xfrm>
        </p:spPr>
        <p:txBody>
          <a:bodyPr>
            <a:noAutofit/>
          </a:bodyPr>
          <a:lstStyle/>
          <a:p>
            <a:pPr marL="0" indent="0">
              <a:buNone/>
            </a:pPr>
            <a:r>
              <a:rPr lang="en-GB" sz="2200" b="1" dirty="0">
                <a:latin typeface="Calibri" panose="020F0502020204030204" pitchFamily="34" charset="0"/>
                <a:cs typeface="Calibri" panose="020F0502020204030204" pitchFamily="34" charset="0"/>
              </a:rPr>
              <a:t>EPS free online training modules </a:t>
            </a:r>
            <a:r>
              <a:rPr lang="en-GB" sz="2200" dirty="0">
                <a:latin typeface="Calibri" panose="020F0502020204030204" pitchFamily="34" charset="0"/>
                <a:cs typeface="Calibri" panose="020F0502020204030204" pitchFamily="34" charset="0"/>
              </a:rPr>
              <a:t>- Training to support staff through the COVID-19 crisis: Bringing safety and hope  </a:t>
            </a:r>
            <a:r>
              <a:rPr lang="en-GB" sz="2200" u="sng" dirty="0">
                <a:latin typeface="Calibri" panose="020F0502020204030204" pitchFamily="34" charset="0"/>
                <a:cs typeface="Calibri" panose="020F0502020204030204" pitchFamily="34" charset="0"/>
                <a:hlinkClick r:id="rId4"/>
              </a:rPr>
              <a:t>https://www.rotherham.gov.uk/downloads/download/245/training-to-support-staff-through-the-covid-19-crisis-bringing-safety-and-hope</a:t>
            </a:r>
            <a:endParaRPr lang="en-GB" sz="2200" u="sng" dirty="0">
              <a:latin typeface="Calibri" panose="020F0502020204030204" pitchFamily="34" charset="0"/>
              <a:cs typeface="Calibri" panose="020F0502020204030204" pitchFamily="34" charset="0"/>
            </a:endParaRPr>
          </a:p>
          <a:p>
            <a:pPr marL="0" indent="0">
              <a:buNone/>
            </a:pPr>
            <a:r>
              <a:rPr lang="en-GB" sz="2200" b="1" dirty="0">
                <a:latin typeface="Calibri" panose="020F0502020204030204" pitchFamily="34" charset="0"/>
                <a:cs typeface="Calibri" panose="020F0502020204030204" pitchFamily="34" charset="0"/>
              </a:rPr>
              <a:t>Winston’s Wish free bereavement training for teachers </a:t>
            </a:r>
            <a:r>
              <a:rPr lang="en-GB" sz="2200" dirty="0">
                <a:latin typeface="Calibri" panose="020F0502020204030204" pitchFamily="34" charset="0"/>
                <a:cs typeface="Calibri" panose="020F0502020204030204" pitchFamily="34" charset="0"/>
                <a:hlinkClick r:id="rId5"/>
              </a:rPr>
              <a:t>https://www.winstonswish.org/bereavement-training-courses-schools/</a:t>
            </a:r>
            <a:endParaRPr lang="en-GB" sz="2200" dirty="0">
              <a:latin typeface="Calibri" panose="020F0502020204030204" pitchFamily="34" charset="0"/>
              <a:cs typeface="Calibri" panose="020F0502020204030204" pitchFamily="34" charset="0"/>
            </a:endParaRPr>
          </a:p>
          <a:p>
            <a:pPr marL="0" indent="0">
              <a:buNone/>
            </a:pPr>
            <a:r>
              <a:rPr lang="en-GB" sz="2200" b="1" dirty="0">
                <a:latin typeface="Calibri" panose="020F0502020204030204" pitchFamily="34" charset="0"/>
                <a:cs typeface="Calibri" panose="020F0502020204030204" pitchFamily="34" charset="0"/>
              </a:rPr>
              <a:t>DfE webinars </a:t>
            </a:r>
          </a:p>
          <a:p>
            <a:pPr marL="0" indent="0">
              <a:buNone/>
            </a:pPr>
            <a:r>
              <a:rPr lang="en-GB" sz="2200" b="1" dirty="0">
                <a:latin typeface="Calibri" panose="020F0502020204030204" pitchFamily="34" charset="0"/>
                <a:cs typeface="Calibri" panose="020F0502020204030204" pitchFamily="34" charset="0"/>
              </a:rPr>
              <a:t>- RSHE curriculum</a:t>
            </a:r>
            <a:r>
              <a:rPr lang="en-GB" sz="2200" dirty="0">
                <a:latin typeface="Calibri" panose="020F0502020204030204" pitchFamily="34" charset="0"/>
                <a:cs typeface="Calibri" panose="020F0502020204030204" pitchFamily="34" charset="0"/>
              </a:rPr>
              <a:t> </a:t>
            </a:r>
            <a:r>
              <a:rPr lang="en-GB" sz="2200" b="1" dirty="0">
                <a:latin typeface="Calibri" panose="020F0502020204030204" pitchFamily="34" charset="0"/>
                <a:cs typeface="Calibri" panose="020F0502020204030204" pitchFamily="34" charset="0"/>
              </a:rPr>
              <a:t>webinar:</a:t>
            </a:r>
            <a:r>
              <a:rPr lang="en-GB" sz="2200" dirty="0">
                <a:latin typeface="Calibri" panose="020F0502020204030204" pitchFamily="34" charset="0"/>
                <a:cs typeface="Calibri" panose="020F0502020204030204" pitchFamily="34" charset="0"/>
              </a:rPr>
              <a:t> 7</a:t>
            </a:r>
            <a:r>
              <a:rPr lang="en-GB" sz="2200" baseline="30000" dirty="0">
                <a:latin typeface="Calibri" panose="020F0502020204030204" pitchFamily="34" charset="0"/>
                <a:cs typeface="Calibri" panose="020F0502020204030204" pitchFamily="34" charset="0"/>
              </a:rPr>
              <a:t>th</a:t>
            </a:r>
            <a:r>
              <a:rPr lang="en-GB" sz="2200" dirty="0">
                <a:latin typeface="Calibri" panose="020F0502020204030204" pitchFamily="34" charset="0"/>
                <a:cs typeface="Calibri" panose="020F0502020204030204" pitchFamily="34" charset="0"/>
              </a:rPr>
              <a:t> July, targeted at school staff to help them deliver the new RSHE  curriculum for pupils with SEND, including supporting their mental wellbeing. </a:t>
            </a:r>
          </a:p>
          <a:p>
            <a:pPr marL="0" indent="0">
              <a:buNone/>
            </a:pPr>
            <a:r>
              <a:rPr lang="en-GB" sz="2200" dirty="0">
                <a:latin typeface="Calibri" panose="020F0502020204030204" pitchFamily="34" charset="0"/>
                <a:cs typeface="Calibri" panose="020F0502020204030204" pitchFamily="34" charset="0"/>
              </a:rPr>
              <a:t>Further information can be found here: </a:t>
            </a:r>
            <a:r>
              <a:rPr lang="en-GB" sz="2200" u="sng" dirty="0">
                <a:latin typeface="Calibri" panose="020F0502020204030204" pitchFamily="34" charset="0"/>
                <a:cs typeface="Calibri" panose="020F0502020204030204" pitchFamily="34" charset="0"/>
                <a:hlinkClick r:id="rId6"/>
              </a:rPr>
              <a:t>https://registration.livegroup.co.uk/rshesend</a:t>
            </a:r>
            <a:endParaRPr lang="en-GB" sz="2200" dirty="0">
              <a:latin typeface="Calibri" panose="020F0502020204030204" pitchFamily="34" charset="0"/>
              <a:cs typeface="Calibri" panose="020F0502020204030204" pitchFamily="34" charset="0"/>
            </a:endParaRPr>
          </a:p>
          <a:p>
            <a:pPr marL="0" lvl="0" indent="0" fontAlgn="ctr">
              <a:buNone/>
            </a:pPr>
            <a:r>
              <a:rPr lang="en-GB" sz="2200" b="1" dirty="0">
                <a:latin typeface="Calibri" panose="020F0502020204030204" pitchFamily="34" charset="0"/>
                <a:cs typeface="Calibri" panose="020F0502020204030204" pitchFamily="34" charset="0"/>
              </a:rPr>
              <a:t>- Supporting pupil and student mental wellbeing webinar</a:t>
            </a:r>
            <a:r>
              <a:rPr lang="en-GB" sz="2200" dirty="0">
                <a:latin typeface="Calibri" panose="020F0502020204030204" pitchFamily="34" charset="0"/>
                <a:cs typeface="Calibri" panose="020F0502020204030204" pitchFamily="34" charset="0"/>
              </a:rPr>
              <a:t>: 9</a:t>
            </a:r>
            <a:r>
              <a:rPr lang="en-GB" sz="2200" baseline="30000" dirty="0">
                <a:latin typeface="Calibri" panose="020F0502020204030204" pitchFamily="34" charset="0"/>
                <a:cs typeface="Calibri" panose="020F0502020204030204" pitchFamily="34" charset="0"/>
              </a:rPr>
              <a:t>th</a:t>
            </a:r>
            <a:r>
              <a:rPr lang="en-GB" sz="2200" dirty="0">
                <a:latin typeface="Calibri" panose="020F0502020204030204" pitchFamily="34" charset="0"/>
                <a:cs typeface="Calibri" panose="020F0502020204030204" pitchFamily="34" charset="0"/>
              </a:rPr>
              <a:t> July 10-11am, targeted at school and college staff to help them understand the impact of the pandemic on CYP MH and wellbeing and how they can support returning CYP.</a:t>
            </a:r>
          </a:p>
          <a:p>
            <a:pPr marL="0" indent="0">
              <a:buNone/>
            </a:pPr>
            <a:r>
              <a:rPr lang="en-GB" sz="2200" dirty="0">
                <a:latin typeface="Calibri" panose="020F0502020204030204" pitchFamily="34" charset="0"/>
                <a:cs typeface="Calibri" panose="020F0502020204030204" pitchFamily="34" charset="0"/>
              </a:rPr>
              <a:t>For further information and to sign- up: </a:t>
            </a:r>
            <a:r>
              <a:rPr lang="en-GB" sz="2200" u="sng" dirty="0">
                <a:latin typeface="Calibri" panose="020F0502020204030204" pitchFamily="34" charset="0"/>
                <a:cs typeface="Calibri" panose="020F0502020204030204" pitchFamily="34" charset="0"/>
                <a:hlinkClick r:id="rId7"/>
              </a:rPr>
              <a:t>https://www.eventbrite.co.uk/e/110796856380</a:t>
            </a:r>
            <a:r>
              <a:rPr lang="en-GB" sz="2200" dirty="0">
                <a:latin typeface="Calibri" panose="020F0502020204030204" pitchFamily="34" charset="0"/>
                <a:cs typeface="Calibri" panose="020F0502020204030204" pitchFamily="34" charset="0"/>
              </a:rPr>
              <a:t> </a:t>
            </a:r>
          </a:p>
        </p:txBody>
      </p:sp>
      <p:pic>
        <p:nvPicPr>
          <p:cNvPr id="4" name="Recorded Sound">
            <a:hlinkClick r:id="" action="ppaction://media"/>
            <a:extLst>
              <a:ext uri="{FF2B5EF4-FFF2-40B4-BE49-F238E27FC236}">
                <a16:creationId xmlns:a16="http://schemas.microsoft.com/office/drawing/2014/main" id="{8AD773DF-268C-43FB-8624-0D97BAA69D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85280764"/>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2507A4-785F-4A05-B74D-C8041655CA91}"/>
              </a:ext>
            </a:extLst>
          </p:cNvPr>
          <p:cNvPicPr>
            <a:picLocks noGrp="1" noChangeAspect="1"/>
          </p:cNvPicPr>
          <p:nvPr>
            <p:ph idx="1"/>
          </p:nvPr>
        </p:nvPicPr>
        <p:blipFill>
          <a:blip r:embed="rId5" cstate="screen">
            <a:extLst>
              <a:ext uri="{28A0092B-C50C-407E-A947-70E740481C1C}">
                <a14:useLocalDpi xmlns:a14="http://schemas.microsoft.com/office/drawing/2010/main" val="0"/>
              </a:ext>
            </a:extLst>
          </a:blip>
          <a:stretch>
            <a:fillRect/>
          </a:stretch>
        </p:blipFill>
        <p:spPr>
          <a:xfrm>
            <a:off x="1368524" y="3202331"/>
            <a:ext cx="4368134" cy="2620880"/>
          </a:xfrm>
          <a:prstGeom prst="rect">
            <a:avLst/>
          </a:prstGeom>
        </p:spPr>
      </p:pic>
      <p:sp>
        <p:nvSpPr>
          <p:cNvPr id="5" name="Rectangle 4">
            <a:extLst>
              <a:ext uri="{FF2B5EF4-FFF2-40B4-BE49-F238E27FC236}">
                <a16:creationId xmlns:a16="http://schemas.microsoft.com/office/drawing/2014/main" id="{380FB5FB-F038-4CDF-9EA6-E42B0B9C8CD0}"/>
              </a:ext>
            </a:extLst>
          </p:cNvPr>
          <p:cNvSpPr/>
          <p:nvPr/>
        </p:nvSpPr>
        <p:spPr>
          <a:xfrm>
            <a:off x="1368524" y="370543"/>
            <a:ext cx="4368134" cy="6370975"/>
          </a:xfrm>
          <a:prstGeom prst="rect">
            <a:avLst/>
          </a:prstGeom>
        </p:spPr>
        <p:txBody>
          <a:bodyPr wrap="square">
            <a:spAutoFit/>
          </a:bodyPr>
          <a:lstStyle/>
          <a:p>
            <a:r>
              <a:rPr lang="en-GB" sz="2400" b="1" dirty="0">
                <a:latin typeface="Calibri" panose="020F0502020204030204" pitchFamily="34" charset="0"/>
                <a:cs typeface="Calibri" panose="020F0502020204030204" pitchFamily="34" charset="0"/>
              </a:rPr>
              <a:t>UK lockdown causing 'serious mental illness in first-time patients’ </a:t>
            </a:r>
          </a:p>
          <a:p>
            <a:endParaRPr lang="en-GB" sz="2400" b="1"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Psychiatrists say services could be overwhelmed by ‘tsunami’ of sickness triggered by crisis</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The Guardian, 16</a:t>
            </a:r>
            <a:r>
              <a:rPr lang="en-GB" sz="2400" baseline="30000" dirty="0">
                <a:latin typeface="Calibri" panose="020F0502020204030204" pitchFamily="34" charset="0"/>
                <a:cs typeface="Calibri" panose="020F0502020204030204" pitchFamily="34" charset="0"/>
              </a:rPr>
              <a:t>th</a:t>
            </a:r>
            <a:r>
              <a:rPr lang="en-GB" sz="2400" dirty="0">
                <a:latin typeface="Calibri" panose="020F0502020204030204" pitchFamily="34" charset="0"/>
                <a:cs typeface="Calibri" panose="020F0502020204030204" pitchFamily="34" charset="0"/>
              </a:rPr>
              <a:t> May 2020</a:t>
            </a:r>
          </a:p>
        </p:txBody>
      </p:sp>
      <p:sp>
        <p:nvSpPr>
          <p:cNvPr id="13" name="Rectangle 12">
            <a:extLst>
              <a:ext uri="{FF2B5EF4-FFF2-40B4-BE49-F238E27FC236}">
                <a16:creationId xmlns:a16="http://schemas.microsoft.com/office/drawing/2014/main" id="{90A9F617-7D92-4A39-AA6E-97995614E559}"/>
              </a:ext>
            </a:extLst>
          </p:cNvPr>
          <p:cNvSpPr/>
          <p:nvPr/>
        </p:nvSpPr>
        <p:spPr>
          <a:xfrm>
            <a:off x="6717810" y="370543"/>
            <a:ext cx="4568791" cy="7109639"/>
          </a:xfrm>
          <a:prstGeom prst="rect">
            <a:avLst/>
          </a:prstGeom>
        </p:spPr>
        <p:txBody>
          <a:bodyPr wrap="square">
            <a:spAutoFit/>
          </a:bodyPr>
          <a:lstStyle/>
          <a:p>
            <a:pPr lvl="0"/>
            <a:r>
              <a:rPr lang="en-GB" sz="2400" b="1" dirty="0">
                <a:solidFill>
                  <a:prstClr val="black"/>
                </a:solidFill>
                <a:latin typeface="Calibri" panose="020F0502020204030204" pitchFamily="34" charset="0"/>
                <a:cs typeface="Calibri" panose="020F0502020204030204" pitchFamily="34" charset="0"/>
              </a:rPr>
              <a:t>School closures ‘will trigger UK child mental health crisis’</a:t>
            </a:r>
          </a:p>
          <a:p>
            <a:pPr lvl="0"/>
            <a:endParaRPr lang="en-GB" sz="2400" b="1"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r>
              <a:rPr lang="en-GB" sz="2400" dirty="0">
                <a:solidFill>
                  <a:prstClr val="black"/>
                </a:solidFill>
                <a:latin typeface="Calibri" panose="020F0502020204030204" pitchFamily="34" charset="0"/>
                <a:cs typeface="Calibri" panose="020F0502020204030204" pitchFamily="34" charset="0"/>
              </a:rPr>
              <a:t>Expert adviser issues plea for major support, saying ‘we will have to pick up the pieces’ </a:t>
            </a: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dirty="0">
              <a:solidFill>
                <a:prstClr val="black"/>
              </a:solidFill>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The Guardian, 20</a:t>
            </a:r>
            <a:r>
              <a:rPr lang="en-GB" sz="2400" baseline="30000" dirty="0">
                <a:latin typeface="Calibri" panose="020F0502020204030204" pitchFamily="34" charset="0"/>
                <a:cs typeface="Calibri" panose="020F0502020204030204" pitchFamily="34" charset="0"/>
              </a:rPr>
              <a:t>th</a:t>
            </a:r>
            <a:r>
              <a:rPr lang="en-GB" sz="2400" dirty="0">
                <a:latin typeface="Calibri" panose="020F0502020204030204" pitchFamily="34" charset="0"/>
                <a:cs typeface="Calibri" panose="020F0502020204030204" pitchFamily="34" charset="0"/>
              </a:rPr>
              <a:t> June 2020</a:t>
            </a:r>
          </a:p>
          <a:p>
            <a:pPr lvl="0"/>
            <a:endParaRPr lang="en-GB" sz="2400" dirty="0">
              <a:solidFill>
                <a:prstClr val="black"/>
              </a:solidFill>
              <a:latin typeface="Calibri" panose="020F0502020204030204" pitchFamily="34" charset="0"/>
              <a:cs typeface="Calibri" panose="020F0502020204030204" pitchFamily="34" charset="0"/>
            </a:endParaRPr>
          </a:p>
          <a:p>
            <a:pPr lvl="0"/>
            <a:endParaRPr lang="en-GB" sz="2400" b="1" dirty="0">
              <a:solidFill>
                <a:prstClr val="black"/>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F8456BF6-32D6-46A6-B076-8A27C8E2500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69276" y="3202331"/>
            <a:ext cx="4368134" cy="2620880"/>
          </a:xfrm>
          <a:prstGeom prst="rect">
            <a:avLst/>
          </a:prstGeom>
        </p:spPr>
      </p:pic>
      <p:pic>
        <p:nvPicPr>
          <p:cNvPr id="3" name="Recorded Sound">
            <a:hlinkClick r:id="" action="ppaction://media"/>
            <a:extLst>
              <a:ext uri="{FF2B5EF4-FFF2-40B4-BE49-F238E27FC236}">
                <a16:creationId xmlns:a16="http://schemas.microsoft.com/office/drawing/2014/main" id="{99D78694-DAC1-4B2F-977B-88E8570139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78080429"/>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845B-26F9-47AD-9606-79B3431DD236}"/>
              </a:ext>
            </a:extLst>
          </p:cNvPr>
          <p:cNvSpPr>
            <a:spLocks noGrp="1"/>
          </p:cNvSpPr>
          <p:nvPr>
            <p:ph type="title"/>
          </p:nvPr>
        </p:nvSpPr>
        <p:spPr>
          <a:xfrm>
            <a:off x="1371600" y="262760"/>
            <a:ext cx="9601200" cy="998481"/>
          </a:xfrm>
        </p:spPr>
        <p:txBody>
          <a:bodyPr/>
          <a:lstStyle/>
          <a:p>
            <a:r>
              <a:rPr lang="en-GB" b="1" dirty="0">
                <a:solidFill>
                  <a:schemeClr val="tx1"/>
                </a:solidFill>
                <a:latin typeface="Calibri" panose="020F0502020204030204" pitchFamily="34" charset="0"/>
                <a:cs typeface="Calibri" panose="020F0502020204030204" pitchFamily="34" charset="0"/>
              </a:rPr>
              <a:t>Adapting to our new ‘normal’</a:t>
            </a:r>
          </a:p>
        </p:txBody>
      </p:sp>
      <p:sp>
        <p:nvSpPr>
          <p:cNvPr id="3" name="Content Placeholder 2">
            <a:extLst>
              <a:ext uri="{FF2B5EF4-FFF2-40B4-BE49-F238E27FC236}">
                <a16:creationId xmlns:a16="http://schemas.microsoft.com/office/drawing/2014/main" id="{77E74D16-264C-4DD8-96E3-E3A52AB8C418}"/>
              </a:ext>
            </a:extLst>
          </p:cNvPr>
          <p:cNvSpPr>
            <a:spLocks noGrp="1"/>
          </p:cNvSpPr>
          <p:nvPr>
            <p:ph idx="1"/>
          </p:nvPr>
        </p:nvSpPr>
        <p:spPr>
          <a:xfrm>
            <a:off x="1371600" y="1097279"/>
            <a:ext cx="9601200" cy="5497961"/>
          </a:xfrm>
        </p:spPr>
        <p:txBody>
          <a:bodyPr>
            <a:normAutofit/>
          </a:bodyPr>
          <a:lstStyle/>
          <a:p>
            <a:pPr marL="0" indent="0">
              <a:buNone/>
            </a:pPr>
            <a:r>
              <a:rPr lang="en-GB" dirty="0">
                <a:latin typeface="Calibri" panose="020F0502020204030204" pitchFamily="34" charset="0"/>
                <a:cs typeface="Calibri" panose="020F0502020204030204" pitchFamily="34" charset="0"/>
              </a:rPr>
              <a:t>New things for us all to come to terms with…</a:t>
            </a:r>
          </a:p>
          <a:p>
            <a:pPr marL="0" indent="0">
              <a:lnSpc>
                <a:spcPct val="100000"/>
              </a:lnSpc>
              <a:spcBef>
                <a:spcPts val="0"/>
              </a:spcBef>
              <a:spcAft>
                <a:spcPts val="0"/>
              </a:spcAft>
              <a:buNone/>
            </a:pPr>
            <a:endParaRPr lang="en-GB" dirty="0">
              <a:latin typeface="Calibri" panose="020F0502020204030204" pitchFamily="34" charset="0"/>
              <a:cs typeface="Calibri" panose="020F0502020204030204" pitchFamily="34" charset="0"/>
            </a:endParaRPr>
          </a:p>
          <a:p>
            <a:pPr marL="0" indent="0">
              <a:lnSpc>
                <a:spcPct val="100000"/>
              </a:lnSpc>
              <a:spcBef>
                <a:spcPts val="0"/>
              </a:spcBef>
              <a:spcAft>
                <a:spcPts val="0"/>
              </a:spcAft>
              <a:buNone/>
            </a:pPr>
            <a:r>
              <a:rPr lang="en-GB" dirty="0">
                <a:latin typeface="Calibri" panose="020F0502020204030204" pitchFamily="34" charset="0"/>
                <a:cs typeface="Calibri" panose="020F0502020204030204" pitchFamily="34" charset="0"/>
              </a:rPr>
              <a:t> </a:t>
            </a:r>
          </a:p>
          <a:p>
            <a:pPr marL="0" indent="0">
              <a:lnSpc>
                <a:spcPct val="100000"/>
              </a:lnSpc>
              <a:buNone/>
            </a:pPr>
            <a:endParaRPr lang="en-GB" dirty="0">
              <a:latin typeface="Calibri" panose="020F0502020204030204" pitchFamily="34" charset="0"/>
              <a:cs typeface="Calibri" panose="020F0502020204030204" pitchFamily="34" charset="0"/>
            </a:endParaRPr>
          </a:p>
          <a:p>
            <a:pPr marL="0" indent="0">
              <a:lnSpc>
                <a:spcPct val="100000"/>
              </a:lnSpc>
              <a:buNone/>
            </a:pPr>
            <a:r>
              <a:rPr lang="en-GB" dirty="0">
                <a:latin typeface="Calibri" panose="020F0502020204030204" pitchFamily="34" charset="0"/>
                <a:cs typeface="Calibri" panose="020F0502020204030204" pitchFamily="34" charset="0"/>
              </a:rPr>
              <a:t> </a:t>
            </a:r>
          </a:p>
          <a:p>
            <a:pPr marL="0" indent="0">
              <a:lnSpc>
                <a:spcPct val="100000"/>
              </a:lnSpc>
              <a:buNone/>
            </a:pPr>
            <a:endParaRPr lang="en-GB" dirty="0">
              <a:latin typeface="Calibri" panose="020F0502020204030204" pitchFamily="34" charset="0"/>
              <a:cs typeface="Calibri" panose="020F0502020204030204" pitchFamily="34" charset="0"/>
            </a:endParaRPr>
          </a:p>
          <a:p>
            <a:pPr marL="0" indent="0">
              <a:lnSpc>
                <a:spcPct val="100000"/>
              </a:lnSpc>
              <a:buNone/>
            </a:pPr>
            <a:endParaRPr lang="en-GB" dirty="0">
              <a:latin typeface="Calibri" panose="020F0502020204030204" pitchFamily="34" charset="0"/>
              <a:cs typeface="Calibri" panose="020F0502020204030204" pitchFamily="34" charset="0"/>
            </a:endParaRPr>
          </a:p>
          <a:p>
            <a:pPr marL="0" indent="0">
              <a:lnSpc>
                <a:spcPct val="100000"/>
              </a:lnSpc>
              <a:buNone/>
            </a:pPr>
            <a:endParaRPr lang="en-GB" dirty="0"/>
          </a:p>
        </p:txBody>
      </p:sp>
      <p:sp>
        <p:nvSpPr>
          <p:cNvPr id="4" name="Explosion: 8 Points 3">
            <a:extLst>
              <a:ext uri="{FF2B5EF4-FFF2-40B4-BE49-F238E27FC236}">
                <a16:creationId xmlns:a16="http://schemas.microsoft.com/office/drawing/2014/main" id="{A3401721-8ED0-42A0-99F9-501F894F658D}"/>
              </a:ext>
            </a:extLst>
          </p:cNvPr>
          <p:cNvSpPr/>
          <p:nvPr/>
        </p:nvSpPr>
        <p:spPr>
          <a:xfrm>
            <a:off x="4427031" y="1435725"/>
            <a:ext cx="2854713" cy="277265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PANDEMIC</a:t>
            </a:r>
          </a:p>
        </p:txBody>
      </p:sp>
      <p:sp>
        <p:nvSpPr>
          <p:cNvPr id="9" name="Explosion: 8 Points 8">
            <a:extLst>
              <a:ext uri="{FF2B5EF4-FFF2-40B4-BE49-F238E27FC236}">
                <a16:creationId xmlns:a16="http://schemas.microsoft.com/office/drawing/2014/main" id="{738B5CC8-2A43-40F5-A9D8-565D1314FFEB}"/>
              </a:ext>
            </a:extLst>
          </p:cNvPr>
          <p:cNvSpPr/>
          <p:nvPr/>
        </p:nvSpPr>
        <p:spPr>
          <a:xfrm>
            <a:off x="8500937" y="324656"/>
            <a:ext cx="3449445" cy="33007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SOCIAL DISTANCING</a:t>
            </a:r>
          </a:p>
        </p:txBody>
      </p:sp>
      <p:sp>
        <p:nvSpPr>
          <p:cNvPr id="11" name="Explosion: 8 Points 10">
            <a:extLst>
              <a:ext uri="{FF2B5EF4-FFF2-40B4-BE49-F238E27FC236}">
                <a16:creationId xmlns:a16="http://schemas.microsoft.com/office/drawing/2014/main" id="{52CEE488-40EA-4CE4-9A1E-37AF78F4A248}"/>
              </a:ext>
            </a:extLst>
          </p:cNvPr>
          <p:cNvSpPr/>
          <p:nvPr/>
        </p:nvSpPr>
        <p:spPr>
          <a:xfrm>
            <a:off x="3813717" y="4594690"/>
            <a:ext cx="2943922" cy="20041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SHIELDING</a:t>
            </a:r>
          </a:p>
        </p:txBody>
      </p:sp>
      <p:sp>
        <p:nvSpPr>
          <p:cNvPr id="12" name="Explosion: 8 Points 11">
            <a:extLst>
              <a:ext uri="{FF2B5EF4-FFF2-40B4-BE49-F238E27FC236}">
                <a16:creationId xmlns:a16="http://schemas.microsoft.com/office/drawing/2014/main" id="{B1A41A83-9CE6-484C-A845-A6C20B7188D0}"/>
              </a:ext>
            </a:extLst>
          </p:cNvPr>
          <p:cNvSpPr/>
          <p:nvPr/>
        </p:nvSpPr>
        <p:spPr>
          <a:xfrm>
            <a:off x="808674" y="2070279"/>
            <a:ext cx="2919548" cy="295507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PPE</a:t>
            </a:r>
          </a:p>
        </p:txBody>
      </p:sp>
      <p:sp>
        <p:nvSpPr>
          <p:cNvPr id="13" name="Explosion: 8 Points 12">
            <a:extLst>
              <a:ext uri="{FF2B5EF4-FFF2-40B4-BE49-F238E27FC236}">
                <a16:creationId xmlns:a16="http://schemas.microsoft.com/office/drawing/2014/main" id="{6CF1ED7D-CACF-4F76-97DD-4ED0C897BC24}"/>
              </a:ext>
            </a:extLst>
          </p:cNvPr>
          <p:cNvSpPr/>
          <p:nvPr/>
        </p:nvSpPr>
        <p:spPr>
          <a:xfrm>
            <a:off x="6828254" y="3565049"/>
            <a:ext cx="3803594" cy="310434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alibri" panose="020F0502020204030204" pitchFamily="34" charset="0"/>
                <a:cs typeface="Calibri" panose="020F0502020204030204" pitchFamily="34" charset="0"/>
              </a:rPr>
              <a:t>FURLOUGHING</a:t>
            </a:r>
          </a:p>
        </p:txBody>
      </p:sp>
      <p:sp>
        <p:nvSpPr>
          <p:cNvPr id="6" name="Lightning Bolt 5">
            <a:extLst>
              <a:ext uri="{FF2B5EF4-FFF2-40B4-BE49-F238E27FC236}">
                <a16:creationId xmlns:a16="http://schemas.microsoft.com/office/drawing/2014/main" id="{59EA0E23-DBA7-4D25-8275-91E60C32B675}"/>
              </a:ext>
            </a:extLst>
          </p:cNvPr>
          <p:cNvSpPr/>
          <p:nvPr/>
        </p:nvSpPr>
        <p:spPr>
          <a:xfrm>
            <a:off x="900568" y="1546861"/>
            <a:ext cx="5365590" cy="251515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ANXIETY</a:t>
            </a:r>
          </a:p>
        </p:txBody>
      </p:sp>
      <p:sp>
        <p:nvSpPr>
          <p:cNvPr id="7" name="Lightning Bolt 6">
            <a:extLst>
              <a:ext uri="{FF2B5EF4-FFF2-40B4-BE49-F238E27FC236}">
                <a16:creationId xmlns:a16="http://schemas.microsoft.com/office/drawing/2014/main" id="{1920BA97-BF76-4ACA-B377-12A71FEB810D}"/>
              </a:ext>
            </a:extLst>
          </p:cNvPr>
          <p:cNvSpPr/>
          <p:nvPr/>
        </p:nvSpPr>
        <p:spPr>
          <a:xfrm>
            <a:off x="8671927" y="2966223"/>
            <a:ext cx="3449445" cy="3300761"/>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LOSS</a:t>
            </a:r>
          </a:p>
        </p:txBody>
      </p:sp>
      <p:sp>
        <p:nvSpPr>
          <p:cNvPr id="8" name="Lightning Bolt 7">
            <a:extLst>
              <a:ext uri="{FF2B5EF4-FFF2-40B4-BE49-F238E27FC236}">
                <a16:creationId xmlns:a16="http://schemas.microsoft.com/office/drawing/2014/main" id="{EFD71BF8-2A5A-4820-A733-D60137FE1190}"/>
              </a:ext>
            </a:extLst>
          </p:cNvPr>
          <p:cNvSpPr/>
          <p:nvPr/>
        </p:nvSpPr>
        <p:spPr>
          <a:xfrm rot="16813373">
            <a:off x="1712465" y="3143756"/>
            <a:ext cx="2964486" cy="454027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tx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D4D7BE3-9937-4599-B53C-2421A938F644}"/>
              </a:ext>
            </a:extLst>
          </p:cNvPr>
          <p:cNvSpPr txBox="1"/>
          <p:nvPr/>
        </p:nvSpPr>
        <p:spPr>
          <a:xfrm flipH="1">
            <a:off x="1306555" y="5277736"/>
            <a:ext cx="2717179" cy="461665"/>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BEREAVEMENT</a:t>
            </a:r>
          </a:p>
        </p:txBody>
      </p:sp>
      <p:sp>
        <p:nvSpPr>
          <p:cNvPr id="15" name="Lightning Bolt 14">
            <a:extLst>
              <a:ext uri="{FF2B5EF4-FFF2-40B4-BE49-F238E27FC236}">
                <a16:creationId xmlns:a16="http://schemas.microsoft.com/office/drawing/2014/main" id="{2D2CEE63-EAA3-4512-8D06-63071E666789}"/>
              </a:ext>
            </a:extLst>
          </p:cNvPr>
          <p:cNvSpPr/>
          <p:nvPr/>
        </p:nvSpPr>
        <p:spPr>
          <a:xfrm rot="13838206">
            <a:off x="6823687" y="1357293"/>
            <a:ext cx="2398950" cy="2445237"/>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FA36EB83-F858-4A57-8A3A-F6800697E701}"/>
              </a:ext>
            </a:extLst>
          </p:cNvPr>
          <p:cNvSpPr txBox="1"/>
          <p:nvPr/>
        </p:nvSpPr>
        <p:spPr>
          <a:xfrm>
            <a:off x="7800185" y="2428921"/>
            <a:ext cx="45719" cy="369332"/>
          </a:xfrm>
          <a:prstGeom prst="rect">
            <a:avLst/>
          </a:prstGeom>
          <a:noFill/>
        </p:spPr>
        <p:txBody>
          <a:bodyPr wrap="square" rtlCol="0">
            <a:spAutoFit/>
          </a:bodyPr>
          <a:lstStyle/>
          <a:p>
            <a:endParaRPr lang="en-GB" dirty="0"/>
          </a:p>
        </p:txBody>
      </p:sp>
      <p:sp>
        <p:nvSpPr>
          <p:cNvPr id="18" name="TextBox 17">
            <a:extLst>
              <a:ext uri="{FF2B5EF4-FFF2-40B4-BE49-F238E27FC236}">
                <a16:creationId xmlns:a16="http://schemas.microsoft.com/office/drawing/2014/main" id="{1DD8B629-74A1-4D82-839D-68BCAA1B301B}"/>
              </a:ext>
            </a:extLst>
          </p:cNvPr>
          <p:cNvSpPr txBox="1"/>
          <p:nvPr/>
        </p:nvSpPr>
        <p:spPr>
          <a:xfrm rot="17027784">
            <a:off x="7014716" y="2404943"/>
            <a:ext cx="1800396" cy="461665"/>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TRAUMA</a:t>
            </a:r>
          </a:p>
        </p:txBody>
      </p:sp>
      <p:pic>
        <p:nvPicPr>
          <p:cNvPr id="5" name="Recorded Sound">
            <a:hlinkClick r:id="" action="ppaction://media"/>
            <a:extLst>
              <a:ext uri="{FF2B5EF4-FFF2-40B4-BE49-F238E27FC236}">
                <a16:creationId xmlns:a16="http://schemas.microsoft.com/office/drawing/2014/main" id="{09B739DB-72E2-4BF5-93BB-E16F23DB8F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78728273"/>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D07B7-A80A-46BE-AC15-E86E4CB1F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329" y="-1792444"/>
            <a:ext cx="8223875" cy="11572528"/>
          </a:xfrm>
          <a:prstGeom prst="rect">
            <a:avLst/>
          </a:prstGeom>
        </p:spPr>
      </p:pic>
      <p:sp>
        <p:nvSpPr>
          <p:cNvPr id="2" name="Title 1">
            <a:extLst>
              <a:ext uri="{FF2B5EF4-FFF2-40B4-BE49-F238E27FC236}">
                <a16:creationId xmlns:a16="http://schemas.microsoft.com/office/drawing/2014/main" id="{F682F3EF-A978-411E-9D9C-523DFF534B46}"/>
              </a:ext>
            </a:extLst>
          </p:cNvPr>
          <p:cNvSpPr>
            <a:spLocks noGrp="1"/>
          </p:cNvSpPr>
          <p:nvPr>
            <p:ph type="title"/>
          </p:nvPr>
        </p:nvSpPr>
        <p:spPr>
          <a:xfrm>
            <a:off x="1126273" y="89210"/>
            <a:ext cx="10203365" cy="1329687"/>
          </a:xfrm>
        </p:spPr>
        <p:txBody>
          <a:bodyPr/>
          <a:lstStyle/>
          <a:p>
            <a:pPr algn="ctr"/>
            <a:r>
              <a:rPr lang="en-GB" b="1" dirty="0">
                <a:latin typeface="Calibri" panose="020F0502020204030204" pitchFamily="34" charset="0"/>
                <a:cs typeface="Calibri" panose="020F0502020204030204" pitchFamily="34" charset="0"/>
              </a:rPr>
              <a:t>Managing uncertainty </a:t>
            </a:r>
          </a:p>
        </p:txBody>
      </p:sp>
      <p:pic>
        <p:nvPicPr>
          <p:cNvPr id="3" name="Recorded Sound">
            <a:hlinkClick r:id="" action="ppaction://media"/>
            <a:extLst>
              <a:ext uri="{FF2B5EF4-FFF2-40B4-BE49-F238E27FC236}">
                <a16:creationId xmlns:a16="http://schemas.microsoft.com/office/drawing/2014/main" id="{4F0B8285-4036-4170-830D-3DDD28D88C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70656389"/>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31C7-603F-413A-9D1F-FDBD7DA8CF27}"/>
              </a:ext>
            </a:extLst>
          </p:cNvPr>
          <p:cNvSpPr>
            <a:spLocks noGrp="1"/>
          </p:cNvSpPr>
          <p:nvPr>
            <p:ph type="title"/>
          </p:nvPr>
        </p:nvSpPr>
        <p:spPr>
          <a:xfrm>
            <a:off x="1371600" y="247650"/>
            <a:ext cx="9601200" cy="1381453"/>
          </a:xfrm>
        </p:spPr>
        <p:txBody>
          <a:bodyPr/>
          <a:lstStyle/>
          <a:p>
            <a:pPr algn="ctr"/>
            <a:r>
              <a:rPr lang="en-GB" b="1">
                <a:latin typeface="Calibri" panose="020F0502020204030204" pitchFamily="34" charset="0"/>
                <a:cs typeface="Calibri" panose="020F0502020204030204" pitchFamily="34" charset="0"/>
              </a:rPr>
              <a:t>Education, Education, Education!</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F01E742-7433-4E1E-9473-3F9B06778242}"/>
              </a:ext>
            </a:extLst>
          </p:cNvPr>
          <p:cNvSpPr>
            <a:spLocks noGrp="1"/>
          </p:cNvSpPr>
          <p:nvPr>
            <p:ph idx="1"/>
          </p:nvPr>
        </p:nvSpPr>
        <p:spPr>
          <a:xfrm>
            <a:off x="1219200" y="1304693"/>
            <a:ext cx="10972800" cy="5553307"/>
          </a:xfrm>
        </p:spPr>
        <p:txBody>
          <a:bodyPr>
            <a:normAutofit fontScale="92500" lnSpcReduction="10000"/>
          </a:bodyPr>
          <a:lstStyle/>
          <a:p>
            <a:r>
              <a:rPr lang="en-GB" sz="2400" dirty="0">
                <a:latin typeface="Calibri" panose="020F0502020204030204" pitchFamily="34" charset="0"/>
                <a:cs typeface="Calibri" panose="020F0502020204030204" pitchFamily="34" charset="0"/>
              </a:rPr>
              <a:t>Schools shut abruptly in March </a:t>
            </a:r>
          </a:p>
          <a:p>
            <a:r>
              <a:rPr lang="en-GB" sz="2400" dirty="0">
                <a:latin typeface="Calibri" panose="020F0502020204030204" pitchFamily="34" charset="0"/>
                <a:cs typeface="Calibri" panose="020F0502020204030204" pitchFamily="34" charset="0"/>
              </a:rPr>
              <a:t>Some schools remain open for keyworkers’ children and vulnerable students</a:t>
            </a:r>
          </a:p>
          <a:p>
            <a:r>
              <a:rPr lang="en-GB" sz="2400" dirty="0">
                <a:latin typeface="Calibri" panose="020F0502020204030204" pitchFamily="34" charset="0"/>
                <a:cs typeface="Calibri" panose="020F0502020204030204" pitchFamily="34" charset="0"/>
              </a:rPr>
              <a:t>Most schools start to partially reopen for some year groups in June </a:t>
            </a:r>
          </a:p>
          <a:p>
            <a:r>
              <a:rPr lang="en-GB" sz="2400" dirty="0">
                <a:latin typeface="Calibri" panose="020F0502020204030204" pitchFamily="34" charset="0"/>
                <a:cs typeface="Calibri" panose="020F0502020204030204" pitchFamily="34" charset="0"/>
              </a:rPr>
              <a:t>Plans dropped for primary schools to fully reopen before the summer</a:t>
            </a:r>
          </a:p>
          <a:p>
            <a:r>
              <a:rPr lang="en-GB" sz="2400" dirty="0">
                <a:latin typeface="Calibri" panose="020F0502020204030204" pitchFamily="34" charset="0"/>
                <a:cs typeface="Calibri" panose="020F0502020204030204" pitchFamily="34" charset="0"/>
              </a:rPr>
              <a:t>Catch-up lessons over the summer </a:t>
            </a:r>
          </a:p>
          <a:p>
            <a:r>
              <a:rPr lang="en-GB" sz="2400" dirty="0">
                <a:latin typeface="Calibri" panose="020F0502020204030204" pitchFamily="34" charset="0"/>
                <a:cs typeface="Calibri" panose="020F0502020204030204" pitchFamily="34" charset="0"/>
              </a:rPr>
              <a:t>Schools in Anglesey to remain shut</a:t>
            </a:r>
          </a:p>
          <a:p>
            <a:r>
              <a:rPr lang="en-GB" sz="2400" dirty="0">
                <a:latin typeface="Calibri" panose="020F0502020204030204" pitchFamily="34" charset="0"/>
                <a:cs typeface="Calibri" panose="020F0502020204030204" pitchFamily="34" charset="0"/>
              </a:rPr>
              <a:t>Plans to fully reopen all schools in September</a:t>
            </a:r>
          </a:p>
          <a:p>
            <a:r>
              <a:rPr lang="en-GB" sz="2400" dirty="0">
                <a:latin typeface="Calibri" panose="020F0502020204030204" pitchFamily="34" charset="0"/>
                <a:cs typeface="Calibri" panose="020F0502020204030204" pitchFamily="34" charset="0"/>
              </a:rPr>
              <a:t>Leicester schools shut down again </a:t>
            </a:r>
          </a:p>
          <a:p>
            <a:r>
              <a:rPr lang="en-GB" sz="2400" dirty="0">
                <a:latin typeface="Calibri" panose="020F0502020204030204" pitchFamily="34" charset="0"/>
                <a:cs typeface="Calibri" panose="020F0502020204030204" pitchFamily="34" charset="0"/>
              </a:rPr>
              <a:t>Social distancing to be reduced from 2m to 1m +</a:t>
            </a:r>
          </a:p>
          <a:p>
            <a:r>
              <a:rPr lang="en-GB" sz="2400" dirty="0">
                <a:latin typeface="Calibri" panose="020F0502020204030204" pitchFamily="34" charset="0"/>
                <a:cs typeface="Calibri" panose="020F0502020204030204" pitchFamily="34" charset="0"/>
              </a:rPr>
              <a:t>Plans for September - staggered start and break times, smaller class sizes</a:t>
            </a:r>
          </a:p>
          <a:p>
            <a:r>
              <a:rPr lang="en-GB" sz="2400" dirty="0">
                <a:latin typeface="Calibri" panose="020F0502020204030204" pitchFamily="34" charset="0"/>
                <a:cs typeface="Calibri" panose="020F0502020204030204" pitchFamily="34" charset="0"/>
              </a:rPr>
              <a:t>Schools to have COVID-secure ‘bubbles’ - classes (primary) or year groups (secondary)</a:t>
            </a:r>
          </a:p>
          <a:p>
            <a:r>
              <a:rPr lang="en-GB" sz="2400" dirty="0">
                <a:latin typeface="Calibri" panose="020F0502020204030204" pitchFamily="34" charset="0"/>
                <a:cs typeface="Calibri" panose="020F0502020204030204" pitchFamily="34" charset="0"/>
              </a:rPr>
              <a:t>Whole bubble to be sent home if two or more students test positive</a:t>
            </a:r>
          </a:p>
          <a:p>
            <a:pPr marL="0" indent="0">
              <a:buNone/>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p>
        </p:txBody>
      </p:sp>
      <p:pic>
        <p:nvPicPr>
          <p:cNvPr id="6" name="Picture 5">
            <a:extLst>
              <a:ext uri="{FF2B5EF4-FFF2-40B4-BE49-F238E27FC236}">
                <a16:creationId xmlns:a16="http://schemas.microsoft.com/office/drawing/2014/main" id="{318CE877-8579-4639-B494-60AE84D9416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46039" y="3056312"/>
            <a:ext cx="3851952" cy="2022275"/>
          </a:xfrm>
          <a:prstGeom prst="rect">
            <a:avLst/>
          </a:prstGeom>
        </p:spPr>
      </p:pic>
      <p:pic>
        <p:nvPicPr>
          <p:cNvPr id="4" name="Recorded Sound">
            <a:hlinkClick r:id="" action="ppaction://media"/>
            <a:extLst>
              <a:ext uri="{FF2B5EF4-FFF2-40B4-BE49-F238E27FC236}">
                <a16:creationId xmlns:a16="http://schemas.microsoft.com/office/drawing/2014/main" id="{EC05B012-00F8-4278-8E07-32F0B2320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20382760"/>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B39D-1361-46FB-A63A-7ADB03FB96DC}"/>
              </a:ext>
            </a:extLst>
          </p:cNvPr>
          <p:cNvSpPr>
            <a:spLocks noGrp="1"/>
          </p:cNvSpPr>
          <p:nvPr>
            <p:ph type="title"/>
          </p:nvPr>
        </p:nvSpPr>
        <p:spPr>
          <a:xfrm>
            <a:off x="1295399" y="395868"/>
            <a:ext cx="10324171" cy="1485900"/>
          </a:xfrm>
        </p:spPr>
        <p:txBody>
          <a:bodyPr/>
          <a:lstStyle/>
          <a:p>
            <a:pPr algn="ctr"/>
            <a:r>
              <a:rPr lang="en-GB" b="1" dirty="0">
                <a:latin typeface="Calibri" panose="020F0502020204030204" pitchFamily="34" charset="0"/>
                <a:cs typeface="Calibri" panose="020F0502020204030204" pitchFamily="34" charset="0"/>
              </a:rPr>
              <a:t>Wellbeing, Wellbeing, Wellbeing!</a:t>
            </a:r>
          </a:p>
        </p:txBody>
      </p:sp>
      <p:graphicFrame>
        <p:nvGraphicFramePr>
          <p:cNvPr id="4" name="Content Placeholder 3">
            <a:extLst>
              <a:ext uri="{FF2B5EF4-FFF2-40B4-BE49-F238E27FC236}">
                <a16:creationId xmlns:a16="http://schemas.microsoft.com/office/drawing/2014/main" id="{5378E022-ED84-4F60-A02D-4581CC1ACC24}"/>
              </a:ext>
            </a:extLst>
          </p:cNvPr>
          <p:cNvGraphicFramePr>
            <a:graphicFrameLocks noGrp="1"/>
          </p:cNvGraphicFramePr>
          <p:nvPr>
            <p:ph idx="1"/>
            <p:extLst>
              <p:ext uri="{D42A27DB-BD31-4B8C-83A1-F6EECF244321}">
                <p14:modId xmlns:p14="http://schemas.microsoft.com/office/powerpoint/2010/main" val="3164654364"/>
              </p:ext>
            </p:extLst>
          </p:nvPr>
        </p:nvGraphicFramePr>
        <p:xfrm>
          <a:off x="1997927" y="1349297"/>
          <a:ext cx="9186746" cy="5280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D0E73310-A0E6-4FEC-84B9-A3BA34C0F4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3626096"/>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48D1-8AF9-47DB-99E5-A1EEF998BA34}"/>
              </a:ext>
            </a:extLst>
          </p:cNvPr>
          <p:cNvSpPr>
            <a:spLocks noGrp="1"/>
          </p:cNvSpPr>
          <p:nvPr>
            <p:ph type="title"/>
          </p:nvPr>
        </p:nvSpPr>
        <p:spPr>
          <a:xfrm>
            <a:off x="1371599" y="283780"/>
            <a:ext cx="10103005" cy="1345324"/>
          </a:xfrm>
        </p:spPr>
        <p:txBody>
          <a:bodyPr/>
          <a:lstStyle/>
          <a:p>
            <a:r>
              <a:rPr lang="en-GB" b="1" dirty="0">
                <a:latin typeface="Calibri" panose="020F0502020204030204" pitchFamily="34" charset="0"/>
                <a:cs typeface="Calibri" panose="020F0502020204030204" pitchFamily="34" charset="0"/>
              </a:rPr>
              <a:t>A tiered response: </a:t>
            </a:r>
            <a:r>
              <a:rPr lang="en-GB" dirty="0">
                <a:latin typeface="Calibri" panose="020F0502020204030204" pitchFamily="34" charset="0"/>
                <a:cs typeface="Calibri" panose="020F0502020204030204" pitchFamily="34" charset="0"/>
              </a:rPr>
              <a:t>Universal and targeted </a:t>
            </a:r>
          </a:p>
        </p:txBody>
      </p:sp>
      <p:sp>
        <p:nvSpPr>
          <p:cNvPr id="3" name="Content Placeholder 2">
            <a:extLst>
              <a:ext uri="{FF2B5EF4-FFF2-40B4-BE49-F238E27FC236}">
                <a16:creationId xmlns:a16="http://schemas.microsoft.com/office/drawing/2014/main" id="{95530495-E748-40CB-9689-24290C0AAFD5}"/>
              </a:ext>
            </a:extLst>
          </p:cNvPr>
          <p:cNvSpPr>
            <a:spLocks noGrp="1"/>
          </p:cNvSpPr>
          <p:nvPr>
            <p:ph idx="1"/>
          </p:nvPr>
        </p:nvSpPr>
        <p:spPr>
          <a:xfrm>
            <a:off x="1371599" y="1137424"/>
            <a:ext cx="10348333" cy="5720576"/>
          </a:xfrm>
        </p:spPr>
        <p:txBody>
          <a:bodyPr>
            <a:normAutofit lnSpcReduction="10000"/>
          </a:bodyPr>
          <a:lstStyle/>
          <a:p>
            <a:pPr marL="0" indent="0">
              <a:buNone/>
            </a:pPr>
            <a:r>
              <a:rPr lang="en-GB" b="1" dirty="0">
                <a:latin typeface="Calibri" panose="020F0502020204030204" pitchFamily="34" charset="0"/>
                <a:cs typeface="Calibri" panose="020F0502020204030204" pitchFamily="34" charset="0"/>
              </a:rPr>
              <a:t>What schools already do and have to hand: </a:t>
            </a:r>
          </a:p>
          <a:p>
            <a:pPr marL="0" indent="0">
              <a:spcBef>
                <a:spcPts val="0"/>
              </a:spcBef>
              <a:spcAft>
                <a:spcPts val="0"/>
              </a:spcAft>
              <a:buNone/>
            </a:pPr>
            <a:endParaRPr lang="en-GB" sz="1000" b="1"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Access to support from Early Help </a:t>
            </a:r>
          </a:p>
          <a:p>
            <a:r>
              <a:rPr lang="en-GB" dirty="0">
                <a:latin typeface="Calibri" panose="020F0502020204030204" pitchFamily="34" charset="0"/>
                <a:cs typeface="Calibri" panose="020F0502020204030204" pitchFamily="34" charset="0"/>
              </a:rPr>
              <a:t>SEMH partnerships – peer problem-solving space </a:t>
            </a:r>
          </a:p>
          <a:p>
            <a:r>
              <a:rPr lang="en-GB" dirty="0">
                <a:solidFill>
                  <a:schemeClr val="tx1"/>
                </a:solidFill>
                <a:latin typeface="Calibri" panose="020F0502020204030204" pitchFamily="34" charset="0"/>
                <a:cs typeface="Calibri" panose="020F0502020204030204" pitchFamily="34" charset="0"/>
              </a:rPr>
              <a:t>Designated staff acting as Wellbeing Champions</a:t>
            </a:r>
          </a:p>
          <a:p>
            <a:r>
              <a:rPr lang="en-GB" dirty="0">
                <a:solidFill>
                  <a:schemeClr val="tx1"/>
                </a:solidFill>
                <a:latin typeface="Calibri" panose="020F0502020204030204" pitchFamily="34" charset="0"/>
                <a:cs typeface="Calibri" panose="020F0502020204030204" pitchFamily="34" charset="0"/>
              </a:rPr>
              <a:t>Young People working as Mental Health Ambassadors </a:t>
            </a:r>
          </a:p>
          <a:p>
            <a:r>
              <a:rPr lang="en-GB" dirty="0">
                <a:solidFill>
                  <a:schemeClr val="tx1"/>
                </a:solidFill>
                <a:latin typeface="Calibri" panose="020F0502020204030204" pitchFamily="34" charset="0"/>
                <a:cs typeface="Calibri" panose="020F0502020204030204" pitchFamily="34" charset="0"/>
              </a:rPr>
              <a:t>Thrive practitioners </a:t>
            </a:r>
          </a:p>
          <a:p>
            <a:r>
              <a:rPr lang="en-GB" dirty="0">
                <a:solidFill>
                  <a:schemeClr val="tx1"/>
                </a:solidFill>
                <a:latin typeface="Calibri" panose="020F0502020204030204" pitchFamily="34" charset="0"/>
                <a:cs typeface="Calibri" panose="020F0502020204030204" pitchFamily="34" charset="0"/>
              </a:rPr>
              <a:t>Nurture groups in some settings</a:t>
            </a:r>
          </a:p>
          <a:p>
            <a:r>
              <a:rPr lang="en-GB" dirty="0">
                <a:solidFill>
                  <a:schemeClr val="tx1"/>
                </a:solidFill>
                <a:latin typeface="Calibri" panose="020F0502020204030204" pitchFamily="34" charset="0"/>
                <a:cs typeface="Calibri" panose="020F0502020204030204" pitchFamily="34" charset="0"/>
              </a:rPr>
              <a:t>Lots of schools have had training from the EPS on Emotion Coaching </a:t>
            </a:r>
          </a:p>
          <a:p>
            <a:r>
              <a:rPr lang="en-GB" dirty="0">
                <a:solidFill>
                  <a:schemeClr val="tx1"/>
                </a:solidFill>
                <a:latin typeface="Calibri" panose="020F0502020204030204" pitchFamily="34" charset="0"/>
                <a:cs typeface="Calibri" panose="020F0502020204030204" pitchFamily="34" charset="0"/>
              </a:rPr>
              <a:t>Emotional Literacy Support Assistants – 73 schools now have an ELSA</a:t>
            </a:r>
          </a:p>
          <a:p>
            <a:r>
              <a:rPr lang="en-GB" dirty="0">
                <a:latin typeface="Calibri" panose="020F0502020204030204" pitchFamily="34" charset="0"/>
                <a:cs typeface="Calibri" panose="020F0502020204030204" pitchFamily="34" charset="0"/>
              </a:rPr>
              <a:t>Trailblazers – 23 Rotherham settings have Mental Health Support Teams (MHSTs) allocated</a:t>
            </a:r>
            <a:endParaRPr lang="en-GB" dirty="0">
              <a:solidFill>
                <a:schemeClr val="tx1"/>
              </a:solidFill>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Trauma Informed approach – </a:t>
            </a:r>
            <a:r>
              <a:rPr lang="en-GB" dirty="0">
                <a:solidFill>
                  <a:schemeClr val="tx1"/>
                </a:solidFill>
                <a:latin typeface="Calibri" panose="020F0502020204030204" pitchFamily="34" charset="0"/>
                <a:cs typeface="Calibri" panose="020F0502020204030204" pitchFamily="34" charset="0"/>
              </a:rPr>
              <a:t>using the arts to help regulate and settle Young People. </a:t>
            </a:r>
            <a:r>
              <a:rPr lang="en-GB" dirty="0">
                <a:latin typeface="Calibri" panose="020F0502020204030204" pitchFamily="34" charset="0"/>
                <a:cs typeface="Calibri" panose="020F0502020204030204" pitchFamily="34" charset="0"/>
              </a:rPr>
              <a:t>RoSIS have 4 practitioners and the EPS and Virtual school will soon have 4 EPs too who can help roll this practice out across Rotherham schools  </a:t>
            </a:r>
          </a:p>
          <a:p>
            <a:r>
              <a:rPr lang="en-GB" dirty="0">
                <a:latin typeface="Calibri" panose="020F0502020204030204" pitchFamily="34" charset="0"/>
                <a:cs typeface="Calibri" panose="020F0502020204030204" pitchFamily="34" charset="0"/>
              </a:rPr>
              <a:t>RoSIS’ Daily Updates</a:t>
            </a:r>
            <a:endParaRPr lang="en-GB" dirty="0">
              <a:solidFill>
                <a:schemeClr val="tx1"/>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3E71E954-7767-4614-8B8A-37AC56A57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52205942"/>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7EBD-BE8B-478A-8E44-0DFAE8AE8D25}"/>
              </a:ext>
            </a:extLst>
          </p:cNvPr>
          <p:cNvSpPr>
            <a:spLocks noGrp="1"/>
          </p:cNvSpPr>
          <p:nvPr>
            <p:ph type="title"/>
          </p:nvPr>
        </p:nvSpPr>
        <p:spPr>
          <a:xfrm>
            <a:off x="1371600" y="635620"/>
            <a:ext cx="9601200" cy="1569998"/>
          </a:xfrm>
        </p:spPr>
        <p:txBody>
          <a:bodyPr/>
          <a:lstStyle/>
          <a:p>
            <a:r>
              <a:rPr lang="en-GB" b="1" dirty="0">
                <a:solidFill>
                  <a:schemeClr val="tx1"/>
                </a:solidFill>
                <a:latin typeface="Calibri" panose="020F0502020204030204" pitchFamily="34" charset="0"/>
                <a:cs typeface="Calibri" panose="020F0502020204030204" pitchFamily="34" charset="0"/>
              </a:rPr>
              <a:t>A recovery curriculum</a:t>
            </a:r>
          </a:p>
        </p:txBody>
      </p:sp>
      <p:sp>
        <p:nvSpPr>
          <p:cNvPr id="3" name="Content Placeholder 2">
            <a:extLst>
              <a:ext uri="{FF2B5EF4-FFF2-40B4-BE49-F238E27FC236}">
                <a16:creationId xmlns:a16="http://schemas.microsoft.com/office/drawing/2014/main" id="{D020C380-B8A5-41B1-8A3A-4DED52EDCF25}"/>
              </a:ext>
            </a:extLst>
          </p:cNvPr>
          <p:cNvSpPr>
            <a:spLocks noGrp="1"/>
          </p:cNvSpPr>
          <p:nvPr>
            <p:ph idx="1"/>
          </p:nvPr>
        </p:nvSpPr>
        <p:spPr>
          <a:xfrm>
            <a:off x="1371600" y="2205618"/>
            <a:ext cx="10247971" cy="4404732"/>
          </a:xfrm>
        </p:spPr>
        <p:txBody>
          <a:bodyPr>
            <a:noAutofit/>
          </a:bodyPr>
          <a:lstStyle/>
          <a:p>
            <a:pPr marL="0" indent="0">
              <a:buNone/>
            </a:pPr>
            <a:r>
              <a:rPr lang="en-GB" sz="2400" u="sng" dirty="0">
                <a:latin typeface="Calibri" panose="020F0502020204030204" pitchFamily="34" charset="0"/>
                <a:cs typeface="Calibri" panose="020F0502020204030204" pitchFamily="34" charset="0"/>
              </a:rPr>
              <a:t>Reading</a:t>
            </a:r>
          </a:p>
          <a:p>
            <a:pPr marL="0" indent="0">
              <a:buNone/>
            </a:pPr>
            <a:r>
              <a:rPr lang="en-GB" sz="2400" dirty="0">
                <a:latin typeface="Calibri" panose="020F0502020204030204" pitchFamily="34" charset="0"/>
                <a:cs typeface="Calibri" panose="020F0502020204030204" pitchFamily="34" charset="0"/>
              </a:rPr>
              <a:t>A Recovery Curriculum: Loss and Life for our children and schools post pandemic</a:t>
            </a:r>
          </a:p>
          <a:p>
            <a:pPr marL="0" indent="0">
              <a:buNone/>
            </a:pPr>
            <a:r>
              <a:rPr lang="en-GB" sz="2400" dirty="0">
                <a:latin typeface="Calibri" panose="020F0502020204030204" pitchFamily="34" charset="0"/>
                <a:cs typeface="Calibri" panose="020F0502020204030204" pitchFamily="34" charset="0"/>
              </a:rPr>
              <a:t>Barry Carpenter, CBE, Professor of Mental Health in Education, Oxford Brookes University. Matthew Carpenter, Principal, Baxter College, Kidderminster, Worcestershire. </a:t>
            </a:r>
          </a:p>
          <a:p>
            <a:pPr marL="0" indent="0">
              <a:buNone/>
            </a:pPr>
            <a:r>
              <a:rPr lang="en-GB" sz="2400" dirty="0">
                <a:latin typeface="Calibri" panose="020F0502020204030204" pitchFamily="34" charset="0"/>
                <a:cs typeface="Calibri" panose="020F0502020204030204" pitchFamily="34" charset="0"/>
                <a:hlinkClick r:id="rId4"/>
              </a:rPr>
              <a:t>https://www.evidenceforlearning.net/recoverycurriculum/#mentalhealth</a:t>
            </a:r>
            <a:endParaRPr lang="en-GB" sz="2400" dirty="0">
              <a:latin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cs typeface="Calibri" panose="020F0502020204030204" pitchFamily="34" charset="0"/>
              </a:rPr>
              <a:t>Listening</a:t>
            </a:r>
          </a:p>
          <a:p>
            <a:pPr marL="0" indent="0">
              <a:buNone/>
            </a:pPr>
            <a:r>
              <a:rPr lang="en-GB" sz="2400" dirty="0">
                <a:latin typeface="Calibri" panose="020F0502020204030204" pitchFamily="34" charset="0"/>
                <a:cs typeface="Calibri" panose="020F0502020204030204" pitchFamily="34" charset="0"/>
              </a:rPr>
              <a:t>A Learning Shared podcast on the Recovery Curriculum </a:t>
            </a:r>
          </a:p>
          <a:p>
            <a:pPr marL="0" indent="0">
              <a:buNone/>
            </a:pPr>
            <a:r>
              <a:rPr lang="en-GB" sz="2400" dirty="0">
                <a:latin typeface="Calibri" panose="020F0502020204030204" pitchFamily="34" charset="0"/>
                <a:cs typeface="Calibri" panose="020F0502020204030204" pitchFamily="34" charset="0"/>
                <a:hlinkClick r:id="rId5"/>
              </a:rPr>
              <a:t>https://www.youtube.com/watch?v=Bvx0-mjT9Tc</a:t>
            </a:r>
            <a:endParaRPr lang="en-GB"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7F288EA-AB22-4118-A0DF-17A11260D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502" y="247650"/>
            <a:ext cx="2174488" cy="2239260"/>
          </a:xfrm>
          <a:prstGeom prst="rect">
            <a:avLst/>
          </a:prstGeom>
        </p:spPr>
      </p:pic>
      <p:pic>
        <p:nvPicPr>
          <p:cNvPr id="5" name="Recorded Sound">
            <a:hlinkClick r:id="" action="ppaction://media"/>
            <a:extLst>
              <a:ext uri="{FF2B5EF4-FFF2-40B4-BE49-F238E27FC236}">
                <a16:creationId xmlns:a16="http://schemas.microsoft.com/office/drawing/2014/main" id="{EAF50B9A-8041-40A1-BC78-B7A49280AA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8789188"/>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TotalTime>
  <Words>1930</Words>
  <Application>Microsoft Office PowerPoint</Application>
  <PresentationFormat>Widescreen</PresentationFormat>
  <Paragraphs>179</Paragraphs>
  <Slides>21</Slides>
  <Notes>14</Notes>
  <HiddenSlides>0</HiddenSlides>
  <MMClips>20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Franklin Gothic Book</vt:lpstr>
      <vt:lpstr>Crop</vt:lpstr>
      <vt:lpstr>Office Theme</vt:lpstr>
      <vt:lpstr>SUPPORTING STAFF AND STUDENT WELLBEING</vt:lpstr>
      <vt:lpstr>The Context Before and after COVID</vt:lpstr>
      <vt:lpstr>PowerPoint Presentation</vt:lpstr>
      <vt:lpstr>Adapting to our new ‘normal’</vt:lpstr>
      <vt:lpstr>Managing uncertainty </vt:lpstr>
      <vt:lpstr>Education, Education, Education!</vt:lpstr>
      <vt:lpstr>Wellbeing, Wellbeing, Wellbeing!</vt:lpstr>
      <vt:lpstr>A tiered response: Universal and targeted </vt:lpstr>
      <vt:lpstr>A recovery curriculum</vt:lpstr>
      <vt:lpstr>…A relationships-based approach  Level 1 – Relationships Level 2 – Community Level 3 – Transparent Curriculum Level 4 – Metacognition Level 5 – Space </vt:lpstr>
      <vt:lpstr>Rotherham Educational Psychology  Service’s response </vt:lpstr>
      <vt:lpstr>Rotherham Virtual School  with the EPS </vt:lpstr>
      <vt:lpstr>How are we supporting schools returning following COVID?</vt:lpstr>
      <vt:lpstr>PowerPoint Presentation</vt:lpstr>
      <vt:lpstr>Supporting a Borough-wide  Partnership Bid to the Arts Council</vt:lpstr>
      <vt:lpstr>Trailblazers: With Me In Mind (WMIM)</vt:lpstr>
      <vt:lpstr>PowerPoint Presentation</vt:lpstr>
      <vt:lpstr>PowerPoint Presentation</vt:lpstr>
      <vt:lpstr>Other resources available </vt:lpstr>
      <vt:lpstr>PowerPoint Presentation</vt:lpstr>
      <vt:lpstr>Training opportunities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staff and student wellbeing post-lockdown</dc:title>
  <dc:creator>FamiliesForChange@rotherham.gov.uk</dc:creator>
  <cp:lastModifiedBy>Nicholas Fisher</cp:lastModifiedBy>
  <cp:revision>62</cp:revision>
  <dcterms:created xsi:type="dcterms:W3CDTF">2020-07-01T15:39:38Z</dcterms:created>
  <dcterms:modified xsi:type="dcterms:W3CDTF">2020-08-25T13:26:07Z</dcterms:modified>
</cp:coreProperties>
</file>