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17"/>
  </p:notesMasterIdLst>
  <p:sldIdLst>
    <p:sldId id="422" r:id="rId6"/>
    <p:sldId id="423" r:id="rId7"/>
    <p:sldId id="431" r:id="rId8"/>
    <p:sldId id="424" r:id="rId9"/>
    <p:sldId id="426" r:id="rId10"/>
    <p:sldId id="425" r:id="rId11"/>
    <p:sldId id="427" r:id="rId12"/>
    <p:sldId id="428" r:id="rId13"/>
    <p:sldId id="429" r:id="rId14"/>
    <p:sldId id="430" r:id="rId15"/>
    <p:sldId id="432" r:id="rId16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y Brenner" initials="GB" lastIdx="1" clrIdx="0">
    <p:extLst>
      <p:ext uri="{19B8F6BF-5375-455C-9EA6-DF929625EA0E}">
        <p15:presenceInfo xmlns:p15="http://schemas.microsoft.com/office/powerpoint/2012/main" userId="S::Gilly.Brenner@rotherham.gov.uk::a3f1d9e9-8832-4764-ba95-7e5f4d29f1c9" providerId="AD"/>
      </p:ext>
    </p:extLst>
  </p:cmAuthor>
  <p:cmAuthor id="2" name="Marcus Williamson" initials="MW" lastIdx="1" clrIdx="1">
    <p:extLst>
      <p:ext uri="{19B8F6BF-5375-455C-9EA6-DF929625EA0E}">
        <p15:presenceInfo xmlns:p15="http://schemas.microsoft.com/office/powerpoint/2012/main" userId="S::marcus.williamson@rotherham.gov.uk::1561f732-cd92-4dc8-973f-b8d87ac47601" providerId="AD"/>
      </p:ext>
    </p:extLst>
  </p:cmAuthor>
  <p:cmAuthor id="3" name="Lorna Quinn" initials="LQ" lastIdx="1" clrIdx="2">
    <p:extLst>
      <p:ext uri="{19B8F6BF-5375-455C-9EA6-DF929625EA0E}">
        <p15:presenceInfo xmlns:p15="http://schemas.microsoft.com/office/powerpoint/2012/main" userId="S::lorna.quinn@rotherham.gov.uk::a6f95a2f-37e9-4434-9359-9038a640c5a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388"/>
    <a:srgbClr val="269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3792" autoAdjust="0"/>
  </p:normalViewPr>
  <p:slideViewPr>
    <p:cSldViewPr>
      <p:cViewPr varScale="1">
        <p:scale>
          <a:sx n="144" d="100"/>
          <a:sy n="144" d="100"/>
        </p:scale>
        <p:origin x="676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28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BA489-B5A3-468F-A26A-333161820C0A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E7762-A52D-4C9F-B1E6-988637087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52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E7762-A52D-4C9F-B1E6-98863708774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4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E7762-A52D-4C9F-B1E6-98863708774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448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E7762-A52D-4C9F-B1E6-98863708774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6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1597820"/>
            <a:ext cx="8062664" cy="1102519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914650"/>
            <a:ext cx="8064896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15F7426-122F-4895-88F3-0040A22E477A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023EA-73EA-4FCF-8FE0-FAB16F22D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29847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8060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no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457188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68935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68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8800"/>
            <a:ext cx="4038600" cy="31936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8800"/>
            <a:ext cx="4038600" cy="31936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1011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848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1670"/>
            <a:ext cx="4040188" cy="27429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371848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51670"/>
            <a:ext cx="4041775" cy="27429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9470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01761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75148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10000"/>
                    <a:lumOff val="90000"/>
                  </a:schemeClr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544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8" tIns="45719" rIns="91438" bIns="45719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8608" y="4890194"/>
            <a:ext cx="4551784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0392" y="4890194"/>
            <a:ext cx="586408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2A023EA-73EA-4FCF-8FE0-FAB16F22D2E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72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2" r:id="rId3"/>
    <p:sldLayoutId id="2147483676" r:id="rId4"/>
    <p:sldLayoutId id="2147483677" r:id="rId5"/>
    <p:sldLayoutId id="2147483678" r:id="rId6"/>
    <p:sldLayoutId id="2147483681" r:id="rId7"/>
    <p:sldLayoutId id="2147483679" r:id="rId8"/>
  </p:sldLayoutIdLst>
  <p:transition>
    <p:fade/>
  </p:transition>
  <p:txStyles>
    <p:titleStyle>
      <a:lvl1pPr algn="l" defTabSz="914378" rtl="0" eaLnBrk="1" latinLnBrk="0" hangingPunct="1">
        <a:spcBef>
          <a:spcPct val="0"/>
        </a:spcBef>
        <a:buNone/>
        <a:defRPr sz="4000" b="1" kern="1200">
          <a:solidFill>
            <a:schemeClr val="bg2"/>
          </a:solidFill>
          <a:latin typeface="+mn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therham.gov.uk/data/socio-economi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therham.gov.uk/dat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therham.gov.uk/dat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therham.gov.uk/data/socio-economic/education-1/2" TargetMode="External"/><Relationship Id="rId2" Type="http://schemas.openxmlformats.org/officeDocument/2006/relationships/hyperlink" Target="https://www.rotherham.gov.uk/data/community-neighbourhoods/small-geographi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otherham.gov.uk/data/community-neighbourhoods/small-geographies/4" TargetMode="External"/><Relationship Id="rId5" Type="http://schemas.openxmlformats.org/officeDocument/2006/relationships/hyperlink" Target="https://www.rotherham.gov.uk/data/environment/housing-1/1" TargetMode="External"/><Relationship Id="rId4" Type="http://schemas.openxmlformats.org/officeDocument/2006/relationships/hyperlink" Target="https://www.rotherham.gov.uk/data/environment/climate-change-1/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ingertips.phe.org.uk/search/healthy%20life%20expectanc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otherham.gov.uk/data/people" TargetMode="External"/><Relationship Id="rId5" Type="http://schemas.openxmlformats.org/officeDocument/2006/relationships/hyperlink" Target="https://www.gov.uk/government/statistics/english-indices-of-deprivation-2019" TargetMode="External"/><Relationship Id="rId4" Type="http://schemas.openxmlformats.org/officeDocument/2006/relationships/hyperlink" Target="https://www.ons.gov.uk/peoplepopulationandcommunity/healthandsocialcare/healthandlifeexpectancies/datasets/healthstatelifeexpectancyallagesu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alcohol-dependence-prevalence-in-england#full-publication-update-histor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otherham.gov.uk/data/health-behaviours" TargetMode="External"/><Relationship Id="rId4" Type="http://schemas.openxmlformats.org/officeDocument/2006/relationships/hyperlink" Target="https://fingertips.phe.org.u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.nhs.uk/data-and-information/publications/statistical/nhs-dental-statistic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otherham.gov.uk/data/health-behaviours" TargetMode="External"/><Relationship Id="rId4" Type="http://schemas.openxmlformats.org/officeDocument/2006/relationships/hyperlink" Target="https://fingertips.phe.org.uk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therham.gov.uk/data/community-neighbourhood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therham.gov.uk/data/environment" TargetMode="External"/><Relationship Id="rId2" Type="http://schemas.openxmlformats.org/officeDocument/2006/relationships/hyperlink" Target="https://fingertips.phe.org.uk/search/air%20pollution#page/3/gid/1/pat/6/par/E12000003/ati/402/are/E08000018/iid/93861/age/230/sex/4/cat/-1/ctp/-1/yrr/1/cid/4/tbm/1/page-options/tre-ao-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therham.gov.uk/data/socio-economic" TargetMode="External"/><Relationship Id="rId2" Type="http://schemas.openxmlformats.org/officeDocument/2006/relationships/hyperlink" Target="https://www.gov.uk/government/statistics/english-indices-of-deprivation-20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C8CB48-773A-4FAD-9978-CB32AFE847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JSNA Summary of key findings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FE031D60-E356-479E-97E4-6BD6F1FE9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Accurate as of June 2022</a:t>
            </a:r>
          </a:p>
        </p:txBody>
      </p:sp>
    </p:spTree>
    <p:extLst>
      <p:ext uri="{BB962C8B-B14F-4D97-AF65-F5344CB8AC3E}">
        <p14:creationId xmlns:p14="http://schemas.microsoft.com/office/powerpoint/2010/main" val="264384169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5A4A4-0BE9-4343-B823-79D2A22D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39773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Socioeconomic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3FF54-8C9D-442A-9186-48548433A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7726"/>
            <a:ext cx="8229600" cy="3394472"/>
          </a:xfrm>
        </p:spPr>
        <p:txBody>
          <a:bodyPr>
            <a:normAutofit/>
          </a:bodyPr>
          <a:lstStyle/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There are 57,453 children aged 0-18 in Rotherham (Mid year estimate 2020, ONS).</a:t>
            </a:r>
          </a:p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In 2020/21, the children in need rate was 389 per 10,000.</a:t>
            </a:r>
          </a:p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In 2020/21, the child protection rate was 75 per 10,000.</a:t>
            </a:r>
          </a:p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In 2020/21, the looked after children rate was 104 per 10,000.</a:t>
            </a:r>
          </a:p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In 2020/21, 91.1% of young people were engaged in education and/or learning compared to 93.3% Nationally. </a:t>
            </a:r>
          </a:p>
          <a:p>
            <a:r>
              <a:rPr lang="en-GB" sz="1800" dirty="0">
                <a:latin typeface="Segoe UI" panose="020B0502040204020203" pitchFamily="34" charset="0"/>
                <a:cs typeface="Segoe UI" panose="020B0502040204020203" pitchFamily="34" charset="0"/>
              </a:rPr>
              <a:t>The claimant count as a percentage of total 16-64 year olds in Rotherham was 5.3% in December 2021.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8AF45F-40B0-487D-A446-4930441AC1DF}"/>
              </a:ext>
            </a:extLst>
          </p:cNvPr>
          <p:cNvSpPr txBox="1"/>
          <p:nvPr/>
        </p:nvSpPr>
        <p:spPr>
          <a:xfrm>
            <a:off x="107504" y="437364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Data on population were accessed from the Office of National Statistics.</a:t>
            </a: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Children’s social care data were provided by Rotherham Metropolitan Borough Council.</a:t>
            </a: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on education and/or learning were accessed from the ‘Annual NEET Scorecard’ published by Department for Education.   </a:t>
            </a: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Claimant count data were accessed from NOMIS Official Labour Market Statistics. 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8F046E-5086-4924-B893-CCA5A26A6F22}"/>
              </a:ext>
            </a:extLst>
          </p:cNvPr>
          <p:cNvSpPr txBox="1"/>
          <p:nvPr/>
        </p:nvSpPr>
        <p:spPr>
          <a:xfrm>
            <a:off x="107504" y="4225977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hlinkClick r:id="rId2"/>
              </a:rPr>
              <a:t>Socio-Economic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6615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12A79-D035-471F-A128-DE6F579120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Please visit the JSNA website for additional information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80427-6049-423B-BF0A-EC3F31535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0" i="1" u="sng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JSNA website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66219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49DB-4A86-4B92-8791-40514FDD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51470"/>
            <a:ext cx="8229600" cy="792088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A93EA-1BD1-46ED-A896-A5BF88290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This JSNA summary provides key headlines structured into the key domains: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</a:p>
          <a:p>
            <a:pPr lvl="1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Health behaviours</a:t>
            </a:r>
          </a:p>
          <a:p>
            <a:pPr lvl="1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Community and neighbourhoods</a:t>
            </a:r>
          </a:p>
          <a:p>
            <a:pPr lvl="1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Environment</a:t>
            </a:r>
          </a:p>
          <a:p>
            <a:pPr lvl="1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Socioeconomic</a:t>
            </a:r>
          </a:p>
          <a:p>
            <a:pPr algn="l"/>
            <a:r>
              <a:rPr lang="en-GB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Please note this document has been produced to summarise key points from the JSNA however more detailed and additional findings are available in the main sections of the </a:t>
            </a:r>
            <a:r>
              <a:rPr lang="en-GB" b="0" i="1" u="sng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JSNA website</a:t>
            </a:r>
            <a:r>
              <a:rPr lang="en-GB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under each domain. </a:t>
            </a:r>
          </a:p>
          <a:p>
            <a:pPr algn="l"/>
            <a:endParaRPr lang="en-GB" b="0" i="1" u="sng" dirty="0">
              <a:solidFill>
                <a:srgbClr val="00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2746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2A9A8-1693-45F3-8435-0588A555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83"/>
            <a:ext cx="8229600" cy="857250"/>
          </a:xfrm>
        </p:spPr>
        <p:txBody>
          <a:bodyPr/>
          <a:lstStyle/>
          <a:p>
            <a:r>
              <a:rPr lang="en-GB" sz="2800" u="sng" dirty="0">
                <a:solidFill>
                  <a:schemeClr val="tx1"/>
                </a:solidFill>
              </a:rPr>
              <a:t>New data included in the 2022 refresh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9BACB-E74F-49B6-9A9B-F472C2006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Small geographies sections -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Small geographies – Rotherham Data Hub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Special educational needs and disabilities section -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Education – Rotherham Data Hub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Climate Change section -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Climate Change – Rotherham Data Hub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Fuel poverty (within the housing section) -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Housing – Rotherham Data Hub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Community and neighbourhoods data around crime, road traffic collisions and voter registrations -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Small geographies – Rotherham Data Hub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196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DC43B-6C14-4813-AF0F-179180E39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30850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31AAC-C5E6-4CF7-9CF2-136120C12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" y="915566"/>
            <a:ext cx="8229600" cy="3388676"/>
          </a:xfrm>
        </p:spPr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22222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Life expectancy at birth for men in Rotherham in 2018-2020 is 77.5 years; significantly lower than the England rate of 79.4 years.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22222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Life expectancy at birth for women in Rotherham in 2018-2020 is 81.0 years; lower than the England rate of 83.1 years.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healthy life expectancy at birth, 2018-2020, in Rotherham is 58.7 years for a male, significantly lower than the England average of 63.1.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healthy life expectancy at birth, 2018-2020, in Rotherham is 56.5 years for a female, significantly lower than the England average of 63.9.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Rotherham population has increased steadily by about 1,000 per year from an estimated 257,716 in 2011 to 265,411 in 2019 (+3.0%).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2020 Rotherham experienced a fall in population (to 264,984) for first time since the year 2000. 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On the Index of Multiple Deprivation 2019 (IMD 2019) Rotherham ranks as the 35th most deprived upper tier local authority in England out of a total of 151 authorities.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all, 59 Rotherham neighbourhoods (Lower Super Output Areas or LSOAs) rank among the 20% most deprived in England and 36 LSOAs are in the top 10% most deprived.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EE6D6A-AF9A-4694-A26D-C036971F4D2C}"/>
              </a:ext>
            </a:extLst>
          </p:cNvPr>
          <p:cNvSpPr txBox="1"/>
          <p:nvPr/>
        </p:nvSpPr>
        <p:spPr>
          <a:xfrm>
            <a:off x="107504" y="4488018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Life expectancy and healthy life expectancy data are from Fingertips - </a:t>
            </a:r>
            <a:r>
              <a:rPr lang="en-GB" sz="1000" dirty="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Public health profiles - OHID (phe.org.uk)</a:t>
            </a:r>
            <a:r>
              <a:rPr lang="en-GB" sz="10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source: </a:t>
            </a:r>
            <a:r>
              <a:rPr lang="en-GB" sz="1000" b="0" i="0" u="sng" dirty="0">
                <a:solidFill>
                  <a:srgbClr val="2E319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https://www.ons.gov.uk/peoplepopulationandcommunity/healthandsocialcare/healthandlifeexpectancies/datasets/healthstatelifeexpectancyallagesuk</a:t>
            </a:r>
            <a:endParaRPr lang="en-GB" sz="1000" b="0" i="0" u="sng" dirty="0">
              <a:solidFill>
                <a:srgbClr val="2E319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Index of Multiple Deprivation: </a:t>
            </a:r>
            <a:r>
              <a:rPr lang="en-GB" sz="1000" dirty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English indices of deprivation 2019 - GOV.UK (www.gov.uk)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A68FBA-AC4F-4959-AB07-481633D3CBC5}"/>
              </a:ext>
            </a:extLst>
          </p:cNvPr>
          <p:cNvSpPr txBox="1"/>
          <p:nvPr/>
        </p:nvSpPr>
        <p:spPr>
          <a:xfrm>
            <a:off x="107504" y="4339704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People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85944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63A1-2AB1-48D0-A2E0-B5D0CEB83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1121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Health behaviours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01F25-DE04-4586-A541-AC10C82F7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168352"/>
          </a:xfrm>
        </p:spPr>
        <p:txBody>
          <a:bodyPr>
            <a:normAutofit fontScale="92500" lnSpcReduction="20000"/>
          </a:bodyPr>
          <a:lstStyle/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Rotherham, in 2018-2019, the estimate of number of alcohol dependent adults, was 1.75 per 100 compared to 1.37 nationally. 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2020/21, there were 1,922 per 100,000 admission episodes for alcohol-related conditions (broad definition), a total of 5,058, significantly worse than the national average, a rate of 1,500 per 100,000. 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2020/21, 68.3% of adults in Rotherham were classified overweight or obese, compared to 66.5% regionally and 63.5% nationally.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26.6% of reception age children were overweight or obese in 2019/20, compared to 23.0% nationally and 37.9% of Year 6 children were overweight or obese in 2019/20, compared to 35.2% nationally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In primary care in Rotherham 2020/21, the recorded prevalence of depression (aged 18+) was 15.9%, a total of 33,251 persons, this is higher than the England value of 12.3% and has been increasing in Rotherham since 2013/14.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Data from 2018/19, show 12% or Rotherham residents reported a long-term mental health problem, which is significantly higher than the England value of 9.9%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smoking prevalence, adult, current smokers, in Rotherham, 2020 is 12.5%, similar to the prevalence for England which was 12.1%. </a:t>
            </a:r>
          </a:p>
          <a:p>
            <a:r>
              <a:rPr lang="en-GB" sz="1400" dirty="0">
                <a:latin typeface="Segoe UI" panose="020B0502040204020203" pitchFamily="34" charset="0"/>
                <a:cs typeface="Segoe UI" panose="020B0502040204020203" pitchFamily="34" charset="0"/>
              </a:rPr>
              <a:t>The number of persons aged 18+ who self reported never smoking, 2020, is 59.4% and the value for England 61.6%.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E27131-2805-4007-A93A-B24B8559F560}"/>
              </a:ext>
            </a:extLst>
          </p:cNvPr>
          <p:cNvSpPr txBox="1"/>
          <p:nvPr/>
        </p:nvSpPr>
        <p:spPr>
          <a:xfrm>
            <a:off x="107504" y="4448256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Alcohol dependence: </a:t>
            </a:r>
            <a:r>
              <a:rPr lang="en-GB" sz="1000" dirty="0">
                <a:hlinkClick r:id="rId3"/>
              </a:rPr>
              <a:t>Alcohol dependence prevalence in England - GOV.UK (www.gov.uk)</a:t>
            </a:r>
            <a:endParaRPr lang="en-GB" sz="1000" dirty="0"/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All other data taken from Fingertips profiles (Obesity, Local Authority Health Profiles, Common Mental Health Disorders and Local Tobacco Control Profiles - </a:t>
            </a:r>
            <a:r>
              <a:rPr lang="en-GB" sz="1000" dirty="0">
                <a:hlinkClick r:id="rId4"/>
              </a:rPr>
              <a:t>Public health profiles - OHID (phe.org.uk)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534140-DDD2-41D4-9494-87D385C3B46A}"/>
              </a:ext>
            </a:extLst>
          </p:cNvPr>
          <p:cNvSpPr txBox="1"/>
          <p:nvPr/>
        </p:nvSpPr>
        <p:spPr>
          <a:xfrm>
            <a:off x="107504" y="4299942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hlinkClick r:id="rId5"/>
              </a:rPr>
              <a:t>Health Behaviours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4493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344D-7683-4784-B740-4F559E9C8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34324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Health behaviours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4F538-D5CF-4D8E-B207-73D8BAADD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02" y="997195"/>
            <a:ext cx="8445577" cy="3307045"/>
          </a:xfrm>
        </p:spPr>
        <p:txBody>
          <a:bodyPr>
            <a:normAutofit fontScale="55000" lnSpcReduction="20000"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44.8% of Rotherham’s adults and 42.9% of children saw an NHS dentist in the previous 24 and 12 months respectively (31/12/2021)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16.2% of 3-year-olds had visually obvious tooth decay, significantly higher than the England value of 10.7% (2019-20)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31.6% of 5-year-olds had visually obvious tooth decay, significantly higher than the England value of 23.4% (2018-19)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394 per 100,000 diagnoses of new sexually transmitted infections were recorded in Rotherham in 2020, significantly lower than the England value of 562 per 100,000.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 HIV testing coverage, Rotherham 2020, was 70%.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Deaths from drug misuse in Rotherham, 2018-20, were 6.4 per 100,000 compared to the England value of 5.0 per 100,000.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CC6500-2D79-4217-AD26-5D623AFD53C4}"/>
              </a:ext>
            </a:extLst>
          </p:cNvPr>
          <p:cNvSpPr txBox="1"/>
          <p:nvPr/>
        </p:nvSpPr>
        <p:spPr>
          <a:xfrm>
            <a:off x="107503" y="4433259"/>
            <a:ext cx="87849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Access to NHS Dental Services - </a:t>
            </a:r>
            <a:r>
              <a:rPr lang="en-GB" sz="1000" dirty="0">
                <a:hlinkClick r:id="rId3"/>
              </a:rPr>
              <a:t>NHS Dental Statistics - NHS Digital</a:t>
            </a:r>
            <a:endParaRPr lang="en-GB" sz="1000" dirty="0"/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All other data taken from Fingertips profiles (Child and Maternal Health and Sexual and Reproductive Health Profiles - </a:t>
            </a:r>
            <a:r>
              <a:rPr lang="en-GB" sz="1000" dirty="0">
                <a:hlinkClick r:id="rId4"/>
              </a:rPr>
              <a:t>Public health profiles - OHID (phe.org.uk)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)</a:t>
            </a:r>
          </a:p>
          <a:p>
            <a:endParaRPr lang="en-GB" sz="1000" dirty="0"/>
          </a:p>
          <a:p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A318F-05EC-442C-80BC-2CFA258B902E}"/>
              </a:ext>
            </a:extLst>
          </p:cNvPr>
          <p:cNvSpPr txBox="1"/>
          <p:nvPr/>
        </p:nvSpPr>
        <p:spPr>
          <a:xfrm>
            <a:off x="107503" y="4284945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hlinkClick r:id="rId5"/>
              </a:rPr>
              <a:t>Health Behaviours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2598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DCDB2-5BD9-4E92-A880-EABB494F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51470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Community and neighbourhoods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C4BDD-8116-4A22-BFE3-10011E423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595735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In 2021, the largest proportion of crimes reported were for stalking and harassment. This was the same for 2019 and 2020.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In December 2021, 617 domestic abuse reports were reported to the Police – in 2020 this value was 503 and 2019 was 604.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In July 2021, a total of 653 domestic abuse reports were reported to the Police – July was the month with the most reports in 2021.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E82144-A026-4DB3-8D6C-F281349E591F}"/>
              </a:ext>
            </a:extLst>
          </p:cNvPr>
          <p:cNvSpPr txBox="1"/>
          <p:nvPr/>
        </p:nvSpPr>
        <p:spPr>
          <a:xfrm>
            <a:off x="107504" y="4592272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Data provided by South Yorkshire Police. </a:t>
            </a:r>
          </a:p>
          <a:p>
            <a:endParaRPr lang="en-GB" sz="1000" dirty="0"/>
          </a:p>
          <a:p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F48F1E-4276-4C87-AA98-F1830672CBF5}"/>
              </a:ext>
            </a:extLst>
          </p:cNvPr>
          <p:cNvSpPr txBox="1"/>
          <p:nvPr/>
        </p:nvSpPr>
        <p:spPr>
          <a:xfrm>
            <a:off x="107504" y="4443958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</a:t>
            </a:r>
            <a:r>
              <a:rPr lang="en-GB" sz="1000" b="1" u="sng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JSNA:</a:t>
            </a:r>
            <a:r>
              <a:rPr lang="en-GB" sz="1000" dirty="0" err="1">
                <a:hlinkClick r:id="rId2"/>
              </a:rPr>
              <a:t>Community</a:t>
            </a:r>
            <a:r>
              <a:rPr lang="en-GB" sz="1000" dirty="0">
                <a:hlinkClick r:id="rId2"/>
              </a:rPr>
              <a:t> and Neighbourhoods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22072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161E5-DFFF-4CA7-8A4F-D5DDB6172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55019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C57A7-4C3B-4A23-A8C1-EE39EDE5B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679057"/>
          </a:xfrm>
        </p:spPr>
        <p:txBody>
          <a:bodyPr>
            <a:normAutofit/>
          </a:bodyPr>
          <a:lstStyle/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The percentage of mortality attributable to particulate pollution for Rotherham, 2020, was 5%. 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In October 2019 Rotherham Council declared a climate emergency, making a pledge to reduce carbon emissions – in 2018/19, the total borough-wide carbon emissions (Direct and Indirect) were 2,106 ktco2e. 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69% of residents in Rotherham indicated they used natural environment for health and exercise purposes compared to 82% for England (2017). 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An estimated 77.5% of homes in Rotherham are in private ownership. An increasing number (16%) are privately rented, 2018. 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House prices continue to rise and the median house price in March 2021 for Rotherham was £155,000 – this is below the national and regional averages. 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In 2019/20, there were 2,141 applications by households presenting as homeless or at risk of homelessness to Rotherham Metropolitan Borough Council. In 2020/21 the number was 1,942.</a:t>
            </a:r>
          </a:p>
          <a:p>
            <a:r>
              <a:rPr lang="en-GB" sz="1200" dirty="0">
                <a:latin typeface="Segoe UI" panose="020B0502040204020203" pitchFamily="34" charset="0"/>
                <a:cs typeface="Segoe UI" panose="020B0502040204020203" pitchFamily="34" charset="0"/>
              </a:rPr>
              <a:t>Rotherham has over 20,000 council homes. Rotherham is ranked 19th of all local authorities in England for number of council homes, 2021. </a:t>
            </a:r>
          </a:p>
          <a:p>
            <a:endParaRPr lang="en-GB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0B2F1E-7271-44C4-B6FD-3B5D32B015DE}"/>
              </a:ext>
            </a:extLst>
          </p:cNvPr>
          <p:cNvSpPr txBox="1"/>
          <p:nvPr/>
        </p:nvSpPr>
        <p:spPr>
          <a:xfrm>
            <a:off x="179512" y="4015557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Mortality attributable to air pollution data were accessed on Fingertips (Public Health Profiles) </a:t>
            </a:r>
            <a:r>
              <a:rPr lang="en-GB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 health profiles - OHID (phe.org.uk)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Carbon emission data were provided by Rotherham Metropolitan Borough Council. </a:t>
            </a:r>
          </a:p>
          <a:p>
            <a:r>
              <a:rPr lang="en-GB" sz="1000" dirty="0">
                <a:solidFill>
                  <a:schemeClr val="bg1"/>
                </a:solidFill>
              </a:rPr>
              <a:t>Utilisation of outdoor space data were provided by Natural England: Monitor of Engagement with the Natural Environment (MENE) survey. </a:t>
            </a:r>
          </a:p>
          <a:p>
            <a:r>
              <a:rPr lang="en-GB" sz="1000" dirty="0">
                <a:solidFill>
                  <a:schemeClr val="bg1"/>
                </a:solidFill>
              </a:rPr>
              <a:t>Tenure data were accessed from the Building Research Establishment (BRE) 2018 private sector housing stock condition report. </a:t>
            </a:r>
          </a:p>
          <a:p>
            <a:r>
              <a:rPr lang="en-GB" sz="1000" dirty="0">
                <a:solidFill>
                  <a:schemeClr val="bg1"/>
                </a:solidFill>
              </a:rPr>
              <a:t>Median house price data were accessed from The Office of National Statistics. </a:t>
            </a:r>
          </a:p>
          <a:p>
            <a:r>
              <a:rPr lang="en-GB" sz="1000" dirty="0">
                <a:solidFill>
                  <a:schemeClr val="bg1"/>
                </a:solidFill>
              </a:rPr>
              <a:t>Applications by households and the number of Council homes data were provided by Rotherham Metropolitan Borough Council.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D4B17D-AA1B-42B8-8E84-4AED25A5889C}"/>
              </a:ext>
            </a:extLst>
          </p:cNvPr>
          <p:cNvSpPr txBox="1"/>
          <p:nvPr/>
        </p:nvSpPr>
        <p:spPr>
          <a:xfrm>
            <a:off x="179512" y="3867894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hlinkClick r:id="rId3"/>
              </a:rPr>
              <a:t>Environment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0579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3BCD-0F2E-42BC-ACC0-AB6BAC2F3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29239"/>
            <a:ext cx="8229600" cy="857250"/>
          </a:xfrm>
        </p:spPr>
        <p:txBody>
          <a:bodyPr/>
          <a:lstStyle/>
          <a:p>
            <a:r>
              <a:rPr lang="en-GB" sz="3200" u="sng" dirty="0">
                <a:solidFill>
                  <a:schemeClr val="tx1"/>
                </a:solidFill>
              </a:rPr>
              <a:t>Socioeconomic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5999-1224-43BA-B20C-587EC5289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5567"/>
            <a:ext cx="8229600" cy="3096344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Of 40,900 residents (aged 16-64) who were economically inactive, 9,800 (23.9%) wanted a job and 31,100 (76.1%) did not want a job (Oct 2020-Sep 2021). 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The Annual Population Survey (Oct 19-Sept 20) shows that 17,900 people in Rotherham were either unemployed or long-term sick in 2019/20.  This is 11.1% of the working age population (aged 16-64), above the English average of 8%.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Rotherham’s IMD 2019 deprivation rank means that the borough is amongst the 14% most deprived local authority areas in England. 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The key drivers of deprivation in Rotherham remain Health and Disability, Education and Skills and Employment (as were in 2015). 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Adult social care data shows there are currently 3,275 customers aged over 18 accessing 4,839 placements/services.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334A2-3F38-437B-AAA6-EE9585A1EB0C}"/>
              </a:ext>
            </a:extLst>
          </p:cNvPr>
          <p:cNvSpPr txBox="1"/>
          <p:nvPr/>
        </p:nvSpPr>
        <p:spPr>
          <a:xfrm>
            <a:off x="67048" y="4447605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sources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Data on residents who were economically inactive were accessed from the Office of National Statistics (ONS) Annual Population Survey. </a:t>
            </a: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Index of Multiple Deprivation (IMD) data were accessed at </a:t>
            </a:r>
            <a:r>
              <a:rPr lang="en-GB" sz="1000" dirty="0">
                <a:hlinkClick r:id="rId2"/>
              </a:rPr>
              <a:t>English indices of deprivation 2019 - GOV.UK (www.gov.uk)</a:t>
            </a:r>
            <a:r>
              <a:rPr lang="en-GB" sz="1000" dirty="0"/>
              <a:t>.</a:t>
            </a:r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en-GB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 on adult social care were provided by Rotherham Metropolitan Council. 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B09F6-3D5D-4F41-AB5F-C720708792C4}"/>
              </a:ext>
            </a:extLst>
          </p:cNvPr>
          <p:cNvSpPr txBox="1"/>
          <p:nvPr/>
        </p:nvSpPr>
        <p:spPr>
          <a:xfrm>
            <a:off x="67048" y="4299942"/>
            <a:ext cx="87849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 to JSNA: </a:t>
            </a:r>
            <a:r>
              <a:rPr lang="en-GB" sz="1000" dirty="0">
                <a:hlinkClick r:id="rId3"/>
              </a:rPr>
              <a:t>Socio-Economic – Rotherham Data Hub</a:t>
            </a:r>
            <a:endParaRPr lang="en-GB" sz="1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0145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1.  Rotherham MBC Standard Powerpoint">
  <a:themeElements>
    <a:clrScheme name="Rotherham MBC">
      <a:dk1>
        <a:srgbClr val="0C0C0C"/>
      </a:dk1>
      <a:lt1>
        <a:sysClr val="window" lastClr="FFFFFF"/>
      </a:lt1>
      <a:dk2>
        <a:srgbClr val="4F758B"/>
      </a:dk2>
      <a:lt2>
        <a:srgbClr val="FFFFFF"/>
      </a:lt2>
      <a:accent1>
        <a:srgbClr val="002554"/>
      </a:accent1>
      <a:accent2>
        <a:srgbClr val="87189D"/>
      </a:accent2>
      <a:accent3>
        <a:srgbClr val="ED8B00"/>
      </a:accent3>
      <a:accent4>
        <a:srgbClr val="78BE20"/>
      </a:accent4>
      <a:accent5>
        <a:srgbClr val="EF3340"/>
      </a:accent5>
      <a:accent6>
        <a:srgbClr val="89532F"/>
      </a:accent6>
      <a:hlink>
        <a:srgbClr val="0000FF"/>
      </a:hlink>
      <a:folHlink>
        <a:srgbClr val="800080"/>
      </a:folHlink>
    </a:clrScheme>
    <a:fontScheme name="Rotherham MBC">
      <a:majorFont>
        <a:latin typeface="Gill Sans MT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10b7552-4923-4637-91d0-056b9e4528f4">6DSR3CVAPUYW-1137304425-16</_dlc_DocId>
    <_dlc_DocIdUrl xmlns="a10b7552-4923-4637-91d0-056b9e4528f4">
      <Url>http://rmbcintranet/Directorates/ACE/CM/CT/_layouts/15/DocIdRedir.aspx?ID=6DSR3CVAPUYW-1137304425-16</Url>
      <Description>6DSR3CVAPUYW-1137304425-16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C3AFA9790DF644B0FBCB72E2119056" ma:contentTypeVersion="1" ma:contentTypeDescription="Create a new document." ma:contentTypeScope="" ma:versionID="ed82396f19259e8b482b3fc841bf695c">
  <xsd:schema xmlns:xsd="http://www.w3.org/2001/XMLSchema" xmlns:xs="http://www.w3.org/2001/XMLSchema" xmlns:p="http://schemas.microsoft.com/office/2006/metadata/properties" xmlns:ns2="a10b7552-4923-4637-91d0-056b9e4528f4" targetNamespace="http://schemas.microsoft.com/office/2006/metadata/properties" ma:root="true" ma:fieldsID="bcedfd86eb0b156d4713bf7798fad42a" ns2:_="">
    <xsd:import namespace="a10b7552-4923-4637-91d0-056b9e4528f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0b7552-4923-4637-91d0-056b9e4528f4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929723-DBE3-4FFD-BD10-180ABF3B1928}">
  <ds:schemaRefs>
    <ds:schemaRef ds:uri="http://purl.org/dc/terms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a10b7552-4923-4637-91d0-056b9e4528f4"/>
  </ds:schemaRefs>
</ds:datastoreItem>
</file>

<file path=customXml/itemProps2.xml><?xml version="1.0" encoding="utf-8"?>
<ds:datastoreItem xmlns:ds="http://schemas.openxmlformats.org/officeDocument/2006/customXml" ds:itemID="{817D4FC2-C564-4C85-ACEB-CCAEE13AB3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1AD5A0-4758-405C-B8F1-4D26486E396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97C531F-1513-4C84-AF65-30745404EB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0b7552-4923-4637-91d0-056b9e4528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6579</TotalTime>
  <Words>1752</Words>
  <Application>Microsoft Office PowerPoint</Application>
  <PresentationFormat>On-screen Show (16:9)</PresentationFormat>
  <Paragraphs>98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Segoe UI</vt:lpstr>
      <vt:lpstr>11.  Rotherham MBC Standard Powerpoint</vt:lpstr>
      <vt:lpstr>JSNA Summary of key findings</vt:lpstr>
      <vt:lpstr>Introduction</vt:lpstr>
      <vt:lpstr>New data included in the 2022 refresh</vt:lpstr>
      <vt:lpstr>People</vt:lpstr>
      <vt:lpstr>Health behaviours (1)</vt:lpstr>
      <vt:lpstr>Health behaviours (2)</vt:lpstr>
      <vt:lpstr>Community and neighbourhoods</vt:lpstr>
      <vt:lpstr>Environment</vt:lpstr>
      <vt:lpstr>Socioeconomic (1)</vt:lpstr>
      <vt:lpstr>Socioeconomic (2)</vt:lpstr>
      <vt:lpstr>Please visit the JSNA website for 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Quinn</dc:creator>
  <cp:lastModifiedBy>Lorna Quinn</cp:lastModifiedBy>
  <cp:revision>284</cp:revision>
  <dcterms:created xsi:type="dcterms:W3CDTF">2021-07-12T14:04:59Z</dcterms:created>
  <dcterms:modified xsi:type="dcterms:W3CDTF">2022-06-24T11:43:36Z</dcterms:modified>
</cp:coreProperties>
</file>