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61" r:id="rId5"/>
    <p:sldId id="259" r:id="rId6"/>
    <p:sldId id="263" r:id="rId7"/>
    <p:sldId id="260"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I+dyURAUcwBsV0pEiLIAA==" hashData="4EE+6UL3/FEhltSVKh4f+3YaFtsokAI6/w5kIObToyNdlurPur2fA29KvmfyV8rZWebsRKd+j+XXxTNsz/vaQ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4660"/>
  </p:normalViewPr>
  <p:slideViewPr>
    <p:cSldViewPr snapToGrid="0">
      <p:cViewPr varScale="1">
        <p:scale>
          <a:sx n="66" d="100"/>
          <a:sy n="66" d="100"/>
        </p:scale>
        <p:origin x="5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C71D13-CE5B-4664-911C-BCB67BF658AD}" type="datetimeFigureOut">
              <a:rPr lang="en-GB" smtClean="0"/>
              <a:t>17/05/2020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E70A3-5711-4D24-B7A7-967521AE3327}" type="slidenum">
              <a:rPr lang="en-GB" smtClean="0"/>
              <a:t>‹#›</a:t>
            </a:fld>
            <a:endParaRPr lang="en-GB"/>
          </a:p>
        </p:txBody>
      </p:sp>
    </p:spTree>
    <p:extLst>
      <p:ext uri="{BB962C8B-B14F-4D97-AF65-F5344CB8AC3E}">
        <p14:creationId xmlns:p14="http://schemas.microsoft.com/office/powerpoint/2010/main" val="3871236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E3AC5F8-BCD1-4BEC-8F9F-8643FBF74A8A}" type="datetimeFigureOut">
              <a:rPr lang="en-GB" smtClean="0"/>
              <a:t>17/05/2020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B043985-C005-4A70-8711-B8172AF54A6B}" type="slidenum">
              <a:rPr lang="en-GB" smtClean="0"/>
              <a:t>‹#›</a:t>
            </a:fld>
            <a:endParaRPr lang="en-GB"/>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35721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AC5F8-BCD1-4BEC-8F9F-8643FBF74A8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406990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AC5F8-BCD1-4BEC-8F9F-8643FBF74A8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10244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3AC5F8-BCD1-4BEC-8F9F-8643FBF74A8A}" type="datetimeFigureOut">
              <a:rPr lang="en-GB" smtClean="0"/>
              <a:t>17/05/2020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371851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E3AC5F8-BCD1-4BEC-8F9F-8643FBF74A8A}" type="datetimeFigureOut">
              <a:rPr lang="en-GB" smtClean="0"/>
              <a:t>17/05/2020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B043985-C005-4A70-8711-B8172AF54A6B}"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1954008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3AC5F8-BCD1-4BEC-8F9F-8643FBF74A8A}" type="datetimeFigureOut">
              <a:rPr lang="en-GB" smtClean="0"/>
              <a:t>17/05/2020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1236667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3AC5F8-BCD1-4BEC-8F9F-8643FBF74A8A}" type="datetimeFigureOut">
              <a:rPr lang="en-GB" smtClean="0"/>
              <a:t>17/05/2020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1872883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3AC5F8-BCD1-4BEC-8F9F-8643FBF74A8A}" type="datetimeFigureOut">
              <a:rPr lang="en-GB" smtClean="0"/>
              <a:t>17/05/2020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3986156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C5F8-BCD1-4BEC-8F9F-8643FBF74A8A}" type="datetimeFigureOut">
              <a:rPr lang="en-GB" smtClean="0"/>
              <a:t>17/05/2020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043985-C005-4A70-8711-B8172AF54A6B}" type="slidenum">
              <a:rPr lang="en-GB" smtClean="0"/>
              <a:t>‹#›</a:t>
            </a:fld>
            <a:endParaRPr lang="en-GB"/>
          </a:p>
        </p:txBody>
      </p:sp>
    </p:spTree>
    <p:extLst>
      <p:ext uri="{BB962C8B-B14F-4D97-AF65-F5344CB8AC3E}">
        <p14:creationId xmlns:p14="http://schemas.microsoft.com/office/powerpoint/2010/main" val="2642091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E3AC5F8-BCD1-4BEC-8F9F-8643FBF74A8A}" type="datetimeFigureOut">
              <a:rPr lang="en-GB" smtClean="0"/>
              <a:t>17/05/2020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B043985-C005-4A70-8711-B8172AF54A6B}"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48876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E3AC5F8-BCD1-4BEC-8F9F-8643FBF74A8A}" type="datetimeFigureOut">
              <a:rPr lang="en-GB" smtClean="0"/>
              <a:t>17/05/2020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B043985-C005-4A70-8711-B8172AF54A6B}"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6978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E3AC5F8-BCD1-4BEC-8F9F-8643FBF74A8A}" type="datetimeFigureOut">
              <a:rPr lang="en-GB" smtClean="0"/>
              <a:t>17/05/2020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B043985-C005-4A70-8711-B8172AF54A6B}"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4581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mailto:EPS@Rotherham.gov.uk"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mailto:EPS@rotherham.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C2B4A13-0632-456F-A66A-2D0CDB9D3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1568A552-34C4-41D2-A36B-9E86EC569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B8BE655E-142C-41C9-895E-54D55EDDAF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6A8D7AC4-229A-4E15-B176-FDDD065B6C9D}"/>
              </a:ext>
            </a:extLst>
          </p:cNvPr>
          <p:cNvSpPr>
            <a:spLocks noGrp="1"/>
          </p:cNvSpPr>
          <p:nvPr>
            <p:ph type="ctrTitle"/>
          </p:nvPr>
        </p:nvSpPr>
        <p:spPr>
          <a:xfrm>
            <a:off x="1182304" y="2471914"/>
            <a:ext cx="9557886" cy="2073390"/>
          </a:xfrm>
        </p:spPr>
        <p:txBody>
          <a:bodyPr anchor="b">
            <a:normAutofit fontScale="90000"/>
          </a:bodyPr>
          <a:lstStyle/>
          <a:p>
            <a:r>
              <a:rPr lang="en-GB" sz="8000" dirty="0">
                <a:latin typeface="Calibri" panose="020F0502020204030204" pitchFamily="34" charset="0"/>
                <a:cs typeface="Calibri" panose="020F0502020204030204" pitchFamily="34" charset="0"/>
              </a:rPr>
              <a:t>Training to Support staff through the covid-19 Crisis</a:t>
            </a:r>
          </a:p>
        </p:txBody>
      </p:sp>
      <p:sp>
        <p:nvSpPr>
          <p:cNvPr id="3" name="Subtitle 2">
            <a:extLst>
              <a:ext uri="{FF2B5EF4-FFF2-40B4-BE49-F238E27FC236}">
                <a16:creationId xmlns:a16="http://schemas.microsoft.com/office/drawing/2014/main" id="{46AD60DF-0AD4-4C21-A117-80804C2AE224}"/>
              </a:ext>
            </a:extLst>
          </p:cNvPr>
          <p:cNvSpPr>
            <a:spLocks noGrp="1"/>
          </p:cNvSpPr>
          <p:nvPr>
            <p:ph type="subTitle" idx="1"/>
          </p:nvPr>
        </p:nvSpPr>
        <p:spPr>
          <a:xfrm>
            <a:off x="528747" y="4208294"/>
            <a:ext cx="10674117" cy="715221"/>
          </a:xfrm>
        </p:spPr>
        <p:txBody>
          <a:bodyPr>
            <a:normAutofit/>
          </a:bodyPr>
          <a:lstStyle/>
          <a:p>
            <a:r>
              <a:rPr lang="en-GB" sz="3200" dirty="0">
                <a:solidFill>
                  <a:schemeClr val="tx1"/>
                </a:solidFill>
                <a:latin typeface="Calibri" panose="020F0502020204030204" pitchFamily="34" charset="0"/>
                <a:cs typeface="Calibri" panose="020F0502020204030204" pitchFamily="34" charset="0"/>
              </a:rPr>
              <a:t>Bringing safety and hope</a:t>
            </a:r>
          </a:p>
        </p:txBody>
      </p:sp>
      <p:sp>
        <p:nvSpPr>
          <p:cNvPr id="14" name="Rectangle 13">
            <a:extLst>
              <a:ext uri="{FF2B5EF4-FFF2-40B4-BE49-F238E27FC236}">
                <a16:creationId xmlns:a16="http://schemas.microsoft.com/office/drawing/2014/main" id="{198CC593-9FF4-46EF-81AE-2D26922F1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pic>
        <p:nvPicPr>
          <p:cNvPr id="5" name="Picture 4" descr="A picture containing table&#10;&#10;Description automatically generated">
            <a:extLst>
              <a:ext uri="{FF2B5EF4-FFF2-40B4-BE49-F238E27FC236}">
                <a16:creationId xmlns:a16="http://schemas.microsoft.com/office/drawing/2014/main" id="{D42C7180-A612-4C2D-9212-58290F7F4F48}"/>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10418655" y="123130"/>
            <a:ext cx="1568418" cy="1470331"/>
          </a:xfrm>
          <a:prstGeom prst="rect">
            <a:avLst/>
          </a:prstGeom>
        </p:spPr>
      </p:pic>
      <p:pic>
        <p:nvPicPr>
          <p:cNvPr id="9" name="Picture 8">
            <a:extLst>
              <a:ext uri="{FF2B5EF4-FFF2-40B4-BE49-F238E27FC236}">
                <a16:creationId xmlns:a16="http://schemas.microsoft.com/office/drawing/2014/main" id="{1E875152-2B9F-4C87-A257-7B7985F57ABA}"/>
              </a:ext>
            </a:extLst>
          </p:cNvPr>
          <p:cNvPicPr>
            <a:picLocks noChangeAspect="1"/>
          </p:cNvPicPr>
          <p:nvPr/>
        </p:nvPicPr>
        <p:blipFill>
          <a:blip r:embed="rId3"/>
          <a:stretch>
            <a:fillRect/>
          </a:stretch>
        </p:blipFill>
        <p:spPr>
          <a:xfrm>
            <a:off x="404701" y="5118970"/>
            <a:ext cx="2804205" cy="975376"/>
          </a:xfrm>
          <a:prstGeom prst="rect">
            <a:avLst/>
          </a:prstGeom>
        </p:spPr>
      </p:pic>
    </p:spTree>
    <p:extLst>
      <p:ext uri="{BB962C8B-B14F-4D97-AF65-F5344CB8AC3E}">
        <p14:creationId xmlns:p14="http://schemas.microsoft.com/office/powerpoint/2010/main" val="1965059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C0C52-5C1F-4FC5-BA8E-18E7000C9489}"/>
              </a:ext>
            </a:extLst>
          </p:cNvPr>
          <p:cNvSpPr>
            <a:spLocks noGrp="1"/>
          </p:cNvSpPr>
          <p:nvPr>
            <p:ph type="title"/>
          </p:nvPr>
        </p:nvSpPr>
        <p:spPr>
          <a:xfrm>
            <a:off x="1295400" y="320040"/>
            <a:ext cx="9601200" cy="1485900"/>
          </a:xfrm>
        </p:spPr>
        <p:txBody>
          <a:bodyPr/>
          <a:lstStyle/>
          <a:p>
            <a:pPr algn="ctr"/>
            <a:r>
              <a:rPr lang="en-GB" b="1" dirty="0">
                <a:latin typeface="Calibri" panose="020F0502020204030204" pitchFamily="34" charset="0"/>
                <a:cs typeface="Calibri" panose="020F0502020204030204" pitchFamily="34" charset="0"/>
              </a:rPr>
              <a:t>Overview</a:t>
            </a:r>
          </a:p>
        </p:txBody>
      </p:sp>
      <p:sp>
        <p:nvSpPr>
          <p:cNvPr id="3" name="Content Placeholder 2">
            <a:extLst>
              <a:ext uri="{FF2B5EF4-FFF2-40B4-BE49-F238E27FC236}">
                <a16:creationId xmlns:a16="http://schemas.microsoft.com/office/drawing/2014/main" id="{D0DCB354-163B-4BBF-B71C-36A4DCC0D988}"/>
              </a:ext>
            </a:extLst>
          </p:cNvPr>
          <p:cNvSpPr>
            <a:spLocks noGrp="1"/>
          </p:cNvSpPr>
          <p:nvPr>
            <p:ph idx="1"/>
          </p:nvPr>
        </p:nvSpPr>
        <p:spPr>
          <a:xfrm>
            <a:off x="1371599" y="1222408"/>
            <a:ext cx="9899583" cy="5553777"/>
          </a:xfrm>
        </p:spPr>
        <p:txBody>
          <a:bodyPr>
            <a:normAutofit fontScale="85000" lnSpcReduction="20000"/>
          </a:bodyPr>
          <a:lstStyle/>
          <a:p>
            <a:r>
              <a:rPr lang="en-GB" sz="2400" dirty="0">
                <a:latin typeface="Calibri" panose="020F0502020204030204" pitchFamily="34" charset="0"/>
                <a:cs typeface="Calibri" panose="020F0502020204030204" pitchFamily="34" charset="0"/>
              </a:rPr>
              <a:t>The course consists of a series of seven e-modules to support staff through the COVID-19 crisis and prior to the transition of children and young people back into schools and settings</a:t>
            </a:r>
          </a:p>
          <a:p>
            <a:pPr marL="0" indent="0">
              <a:buNone/>
            </a:pPr>
            <a:endParaRPr lang="en-GB" sz="2400" dirty="0">
              <a:latin typeface="Calibri" panose="020F0502020204030204" pitchFamily="34" charset="0"/>
              <a:cs typeface="Calibri" panose="020F0502020204030204" pitchFamily="34" charset="0"/>
            </a:endParaRPr>
          </a:p>
          <a:p>
            <a:r>
              <a:rPr lang="en-GB" sz="2400" dirty="0">
                <a:latin typeface="Calibri" panose="020F0502020204030204" pitchFamily="34" charset="0"/>
                <a:cs typeface="Calibri" panose="020F0502020204030204" pitchFamily="34" charset="0"/>
              </a:rPr>
              <a:t>Each e-module is approximately 15-20 minutes and created to be short and accessible </a:t>
            </a:r>
          </a:p>
          <a:p>
            <a:pPr marL="0" indent="0">
              <a:buNone/>
            </a:pPr>
            <a:endParaRPr lang="en-GB" sz="2400" dirty="0">
              <a:latin typeface="Calibri" panose="020F0502020204030204" pitchFamily="34" charset="0"/>
              <a:cs typeface="Calibri" panose="020F0502020204030204" pitchFamily="34" charset="0"/>
            </a:endParaRPr>
          </a:p>
          <a:p>
            <a:r>
              <a:rPr lang="en-GB" sz="2400" dirty="0">
                <a:latin typeface="Calibri" panose="020F0502020204030204" pitchFamily="34" charset="0"/>
                <a:cs typeface="Calibri" panose="020F0502020204030204" pitchFamily="34" charset="0"/>
              </a:rPr>
              <a:t>Additional resources are listed at the end and some e-modules have links embedded within them that you can choose to access to extend your learning </a:t>
            </a:r>
          </a:p>
          <a:p>
            <a:pPr marL="0" indent="0">
              <a:buNone/>
            </a:pPr>
            <a:endParaRPr lang="en-GB" sz="2400" dirty="0">
              <a:latin typeface="Calibri" panose="020F0502020204030204" pitchFamily="34" charset="0"/>
              <a:cs typeface="Calibri" panose="020F0502020204030204" pitchFamily="34" charset="0"/>
            </a:endParaRPr>
          </a:p>
          <a:p>
            <a:r>
              <a:rPr lang="en-GB" sz="2400" dirty="0">
                <a:latin typeface="Calibri" panose="020F0502020204030204" pitchFamily="34" charset="0"/>
                <a:cs typeface="Calibri" panose="020F0502020204030204" pitchFamily="34" charset="0"/>
              </a:rPr>
              <a:t>E-modules are intended to be completed in the suggested order:</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Staff Wellbeing</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Trauma and Anxiety</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Fostering Resilience</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Bereavement and Loss</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Being an Emotionally Responsive Setting or Team</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Being an Emotionally Available Adult </a:t>
            </a:r>
          </a:p>
          <a:p>
            <a:pPr marL="1330452" lvl="2" indent="-342900">
              <a:buFont typeface="+mj-lt"/>
              <a:buAutoNum type="arabicPeriod"/>
            </a:pPr>
            <a:r>
              <a:rPr lang="en-GB" sz="2400" dirty="0">
                <a:latin typeface="Calibri" panose="020F0502020204030204" pitchFamily="34" charset="0"/>
                <a:cs typeface="Calibri" panose="020F0502020204030204" pitchFamily="34" charset="0"/>
              </a:rPr>
              <a:t>Promoting Positive Transitions to School</a:t>
            </a:r>
          </a:p>
          <a:p>
            <a:pPr marL="0" indent="0">
              <a:buNone/>
            </a:pP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pPr>
              <a:buFontTx/>
              <a:buChar char="-"/>
            </a:pPr>
            <a:endParaRPr lang="en-GB" dirty="0">
              <a:latin typeface="Calibri" panose="020F0502020204030204" pitchFamily="34" charset="0"/>
              <a:cs typeface="Calibri" panose="020F0502020204030204" pitchFamily="34" charset="0"/>
            </a:endParaRPr>
          </a:p>
          <a:p>
            <a:pPr>
              <a:buFontTx/>
              <a:buChar char="-"/>
            </a:pPr>
            <a:endParaRPr lang="en-GB" dirty="0">
              <a:latin typeface="Calibri" panose="020F0502020204030204" pitchFamily="34" charset="0"/>
              <a:cs typeface="Calibri" panose="020F0502020204030204" pitchFamily="34" charset="0"/>
            </a:endParaRPr>
          </a:p>
          <a:p>
            <a:pPr>
              <a:buFontTx/>
              <a:buChar char="-"/>
            </a:pPr>
            <a:endParaRPr lang="en-GB" dirty="0">
              <a:latin typeface="Calibri" panose="020F0502020204030204" pitchFamily="34" charset="0"/>
              <a:cs typeface="Calibri" panose="020F0502020204030204" pitchFamily="34" charset="0"/>
            </a:endParaRPr>
          </a:p>
          <a:p>
            <a:pPr>
              <a:buFontTx/>
              <a:buChar char="-"/>
            </a:pP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238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32D5-DBD9-4DE0-BB3D-0DB0B3E8B496}"/>
              </a:ext>
            </a:extLst>
          </p:cNvPr>
          <p:cNvSpPr>
            <a:spLocks noGrp="1"/>
          </p:cNvSpPr>
          <p:nvPr>
            <p:ph type="title"/>
          </p:nvPr>
        </p:nvSpPr>
        <p:spPr>
          <a:xfrm>
            <a:off x="1737360" y="240632"/>
            <a:ext cx="9601200" cy="1544799"/>
          </a:xfrm>
        </p:spPr>
        <p:txBody>
          <a:bodyPr/>
          <a:lstStyle/>
          <a:p>
            <a:pPr algn="ctr"/>
            <a:r>
              <a:rPr lang="en-GB" b="1" dirty="0">
                <a:latin typeface="Calibri" panose="020F0502020204030204" pitchFamily="34" charset="0"/>
                <a:cs typeface="Calibri" panose="020F0502020204030204" pitchFamily="34" charset="0"/>
              </a:rPr>
              <a:t>How to navigate the training</a:t>
            </a:r>
          </a:p>
        </p:txBody>
      </p:sp>
      <p:sp>
        <p:nvSpPr>
          <p:cNvPr id="3" name="Content Placeholder 2">
            <a:extLst>
              <a:ext uri="{FF2B5EF4-FFF2-40B4-BE49-F238E27FC236}">
                <a16:creationId xmlns:a16="http://schemas.microsoft.com/office/drawing/2014/main" id="{07153BD2-B437-4BAA-B762-460034F93D25}"/>
              </a:ext>
            </a:extLst>
          </p:cNvPr>
          <p:cNvSpPr>
            <a:spLocks noGrp="1"/>
          </p:cNvSpPr>
          <p:nvPr>
            <p:ph idx="1"/>
          </p:nvPr>
        </p:nvSpPr>
        <p:spPr>
          <a:xfrm>
            <a:off x="1381225" y="1013031"/>
            <a:ext cx="10024711" cy="5844969"/>
          </a:xfrm>
        </p:spPr>
        <p:txBody>
          <a:bodyPr>
            <a:normAutofit fontScale="92500" lnSpcReduction="20000"/>
          </a:bodyPr>
          <a:lstStyle/>
          <a:p>
            <a:r>
              <a:rPr lang="en-GB" sz="2200" dirty="0">
                <a:latin typeface="Calibri" panose="020F0502020204030204" pitchFamily="34" charset="0"/>
                <a:cs typeface="Calibri" panose="020F0502020204030204" pitchFamily="34" charset="0"/>
              </a:rPr>
              <a:t>We recommend that you view the e-modules as slide shows. This allows for the embedded audio to play automatically</a:t>
            </a:r>
          </a:p>
          <a:p>
            <a:r>
              <a:rPr lang="en-GB" sz="2200" dirty="0">
                <a:latin typeface="Calibri" panose="020F0502020204030204" pitchFamily="34" charset="0"/>
                <a:cs typeface="Calibri" panose="020F0502020204030204" pitchFamily="34" charset="0"/>
              </a:rPr>
              <a:t>A lot of the slides have written information which you will want to digest. It can be hard to process this at the same time as the audio. We think it is helpful if you listen to the audio first and then take time to read through the slide </a:t>
            </a:r>
          </a:p>
          <a:p>
            <a:r>
              <a:rPr lang="en-GB" sz="2200" dirty="0">
                <a:latin typeface="Calibri" panose="020F0502020204030204" pitchFamily="34" charset="0"/>
                <a:cs typeface="Calibri" panose="020F0502020204030204" pitchFamily="34" charset="0"/>
              </a:rPr>
              <a:t>If you double click, stop the slideshow and start it again from the slide you are up to. Going backwards will not trigger the audio again. The audio only plays as you </a:t>
            </a:r>
            <a:r>
              <a:rPr lang="en-GB" sz="2200">
                <a:latin typeface="Calibri" panose="020F0502020204030204" pitchFamily="34" charset="0"/>
                <a:cs typeface="Calibri" panose="020F0502020204030204" pitchFamily="34" charset="0"/>
              </a:rPr>
              <a:t>click forwards</a:t>
            </a:r>
            <a:endParaRPr lang="en-GB" sz="2200" dirty="0">
              <a:latin typeface="Calibri" panose="020F0502020204030204" pitchFamily="34" charset="0"/>
              <a:cs typeface="Calibri" panose="020F0502020204030204" pitchFamily="34" charset="0"/>
            </a:endParaRPr>
          </a:p>
          <a:p>
            <a:r>
              <a:rPr lang="en-GB" sz="2200" dirty="0">
                <a:latin typeface="Calibri" panose="020F0502020204030204" pitchFamily="34" charset="0"/>
                <a:cs typeface="Calibri" panose="020F0502020204030204" pitchFamily="34" charset="0"/>
              </a:rPr>
              <a:t>Throughout the e-modules you will notice symbols which direct you to complete a task: </a:t>
            </a:r>
          </a:p>
          <a:p>
            <a:pPr marL="0" indent="0">
              <a:buNone/>
            </a:pPr>
            <a:r>
              <a:rPr lang="en-GB" sz="2200" dirty="0">
                <a:latin typeface="Calibri" panose="020F0502020204030204" pitchFamily="34" charset="0"/>
                <a:cs typeface="Calibri" panose="020F0502020204030204" pitchFamily="34" charset="0"/>
              </a:rPr>
              <a:t>    		Watch: Click on the links or images to watch the videos</a:t>
            </a:r>
          </a:p>
          <a:p>
            <a:pPr marL="0" indent="0">
              <a:buNone/>
            </a:pPr>
            <a:endParaRPr lang="en-GB" sz="2200" dirty="0">
              <a:latin typeface="Calibri" panose="020F0502020204030204" pitchFamily="34" charset="0"/>
              <a:cs typeface="Calibri" panose="020F0502020204030204" pitchFamily="34" charset="0"/>
            </a:endParaRPr>
          </a:p>
          <a:p>
            <a:pPr marL="0" indent="0">
              <a:buNone/>
            </a:pPr>
            <a:r>
              <a:rPr lang="en-GB" sz="2200" dirty="0">
                <a:latin typeface="Calibri" panose="020F0502020204030204" pitchFamily="34" charset="0"/>
                <a:cs typeface="Calibri" panose="020F0502020204030204" pitchFamily="34" charset="0"/>
              </a:rPr>
              <a:t>		Listen: Click on the image to listen to examples</a:t>
            </a:r>
          </a:p>
          <a:p>
            <a:pPr marL="0" indent="0">
              <a:buNone/>
            </a:pPr>
            <a:endParaRPr lang="en-GB" sz="2200" dirty="0">
              <a:latin typeface="Calibri" panose="020F0502020204030204" pitchFamily="34" charset="0"/>
              <a:cs typeface="Calibri" panose="020F0502020204030204" pitchFamily="34" charset="0"/>
            </a:endParaRPr>
          </a:p>
          <a:p>
            <a:pPr marL="0" indent="0">
              <a:buNone/>
            </a:pPr>
            <a:r>
              <a:rPr lang="en-GB" sz="2200" dirty="0">
                <a:latin typeface="Calibri" panose="020F0502020204030204" pitchFamily="34" charset="0"/>
                <a:cs typeface="Calibri" panose="020F0502020204030204" pitchFamily="34" charset="0"/>
              </a:rPr>
              <a:t>		Reflect: Take some time to think</a:t>
            </a:r>
          </a:p>
          <a:p>
            <a:pPr marL="0" indent="0">
              <a:buNone/>
            </a:pPr>
            <a:endParaRPr lang="en-GB" sz="2200" dirty="0">
              <a:latin typeface="Calibri" panose="020F0502020204030204" pitchFamily="34" charset="0"/>
              <a:cs typeface="Calibri" panose="020F0502020204030204" pitchFamily="34" charset="0"/>
            </a:endParaRPr>
          </a:p>
          <a:p>
            <a:pPr marL="0" indent="0">
              <a:buNone/>
            </a:pPr>
            <a:r>
              <a:rPr lang="en-GB" sz="2200" dirty="0">
                <a:latin typeface="Calibri" panose="020F0502020204030204" pitchFamily="34" charset="0"/>
                <a:cs typeface="Calibri" panose="020F0502020204030204" pitchFamily="34" charset="0"/>
              </a:rPr>
              <a:t>		Do: Have a go at the suggested activity</a:t>
            </a:r>
          </a:p>
          <a:p>
            <a:pPr marL="0" indent="0">
              <a:buNone/>
            </a:pPr>
            <a:r>
              <a:rPr lang="en-GB" sz="2200" dirty="0">
                <a:latin typeface="Calibri" panose="020F0502020204030204" pitchFamily="34" charset="0"/>
                <a:cs typeface="Calibri" panose="020F0502020204030204" pitchFamily="34" charset="0"/>
              </a:rPr>
              <a:t>		</a:t>
            </a:r>
          </a:p>
          <a:p>
            <a:pPr marL="0" indent="0">
              <a:buNone/>
            </a:pPr>
            <a:r>
              <a:rPr lang="en-GB" sz="2200" dirty="0">
                <a:latin typeface="Calibri" panose="020F0502020204030204" pitchFamily="34" charset="0"/>
                <a:cs typeface="Calibri" panose="020F0502020204030204" pitchFamily="34" charset="0"/>
              </a:rPr>
              <a:t>		Read: Extend your learning by reading the suggested article </a:t>
            </a:r>
          </a:p>
          <a:p>
            <a:pPr marL="0" indent="0">
              <a:buNone/>
            </a:pPr>
            <a:endParaRPr lang="en-GB" dirty="0">
              <a:latin typeface="Calibri" panose="020F0502020204030204" pitchFamily="34" charset="0"/>
              <a:cs typeface="Calibri" panose="020F0502020204030204" pitchFamily="34" charset="0"/>
            </a:endParaRPr>
          </a:p>
          <a:p>
            <a:pPr marL="0" indent="0">
              <a:buNone/>
            </a:pPr>
            <a:endParaRPr lang="en-GB" dirty="0"/>
          </a:p>
          <a:p>
            <a:pPr marL="0" indent="0">
              <a:buNone/>
            </a:pPr>
            <a:endParaRPr lang="en-GB" dirty="0"/>
          </a:p>
        </p:txBody>
      </p:sp>
      <p:pic>
        <p:nvPicPr>
          <p:cNvPr id="8" name="Graphic 7" descr="Headphones">
            <a:extLst>
              <a:ext uri="{FF2B5EF4-FFF2-40B4-BE49-F238E27FC236}">
                <a16:creationId xmlns:a16="http://schemas.microsoft.com/office/drawing/2014/main" id="{277E8DDA-B9C8-4949-BE44-A311F5C9EF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6468" y="3843703"/>
            <a:ext cx="633484" cy="633484"/>
          </a:xfrm>
          <a:prstGeom prst="rect">
            <a:avLst/>
          </a:prstGeom>
        </p:spPr>
      </p:pic>
      <p:pic>
        <p:nvPicPr>
          <p:cNvPr id="10" name="Graphic 9" descr="Video camera">
            <a:extLst>
              <a:ext uri="{FF2B5EF4-FFF2-40B4-BE49-F238E27FC236}">
                <a16:creationId xmlns:a16="http://schemas.microsoft.com/office/drawing/2014/main" id="{54FFF8BB-D539-4725-8CDC-D5810D7173F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91610" y="3218408"/>
            <a:ext cx="574298" cy="574298"/>
          </a:xfrm>
          <a:prstGeom prst="rect">
            <a:avLst/>
          </a:prstGeom>
        </p:spPr>
      </p:pic>
      <p:pic>
        <p:nvPicPr>
          <p:cNvPr id="14" name="Graphic 13" descr="Thought bubble">
            <a:extLst>
              <a:ext uri="{FF2B5EF4-FFF2-40B4-BE49-F238E27FC236}">
                <a16:creationId xmlns:a16="http://schemas.microsoft.com/office/drawing/2014/main" id="{26A53F49-512A-4ECC-AC21-6286348FF42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57905" y="4579181"/>
            <a:ext cx="669760" cy="669760"/>
          </a:xfrm>
          <a:prstGeom prst="rect">
            <a:avLst/>
          </a:prstGeom>
        </p:spPr>
      </p:pic>
      <p:pic>
        <p:nvPicPr>
          <p:cNvPr id="20" name="Graphic 19" descr="Document">
            <a:extLst>
              <a:ext uri="{FF2B5EF4-FFF2-40B4-BE49-F238E27FC236}">
                <a16:creationId xmlns:a16="http://schemas.microsoft.com/office/drawing/2014/main" id="{C46E96F5-C5A5-4540-AD06-04C927C15F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528313" y="5350851"/>
            <a:ext cx="633484" cy="633484"/>
          </a:xfrm>
          <a:prstGeom prst="rect">
            <a:avLst/>
          </a:prstGeom>
        </p:spPr>
      </p:pic>
      <p:pic>
        <p:nvPicPr>
          <p:cNvPr id="4" name="Picture 3">
            <a:extLst>
              <a:ext uri="{FF2B5EF4-FFF2-40B4-BE49-F238E27FC236}">
                <a16:creationId xmlns:a16="http://schemas.microsoft.com/office/drawing/2014/main" id="{90BB7253-E998-4A00-A877-A6F9726959C7}"/>
              </a:ext>
            </a:extLst>
          </p:cNvPr>
          <p:cNvPicPr>
            <a:picLocks noChangeAspect="1"/>
          </p:cNvPicPr>
          <p:nvPr/>
        </p:nvPicPr>
        <p:blipFill>
          <a:blip r:embed="rId10"/>
          <a:stretch>
            <a:fillRect/>
          </a:stretch>
        </p:blipFill>
        <p:spPr>
          <a:xfrm>
            <a:off x="2548690" y="6204803"/>
            <a:ext cx="603047" cy="603047"/>
          </a:xfrm>
          <a:prstGeom prst="rect">
            <a:avLst/>
          </a:prstGeom>
        </p:spPr>
      </p:pic>
    </p:spTree>
    <p:extLst>
      <p:ext uri="{BB962C8B-B14F-4D97-AF65-F5344CB8AC3E}">
        <p14:creationId xmlns:p14="http://schemas.microsoft.com/office/powerpoint/2010/main" val="259321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6A383-7FFF-4A9B-AB48-36BF60120E36}"/>
              </a:ext>
            </a:extLst>
          </p:cNvPr>
          <p:cNvSpPr>
            <a:spLocks noGrp="1"/>
          </p:cNvSpPr>
          <p:nvPr>
            <p:ph type="title"/>
          </p:nvPr>
        </p:nvSpPr>
        <p:spPr>
          <a:xfrm>
            <a:off x="7860667" y="685800"/>
            <a:ext cx="3656419" cy="1485900"/>
          </a:xfrm>
        </p:spPr>
        <p:txBody>
          <a:bodyPr>
            <a:normAutofit/>
          </a:bodyPr>
          <a:lstStyle/>
          <a:p>
            <a:r>
              <a:rPr lang="en-GB" b="1" dirty="0">
                <a:latin typeface="Calibri" panose="020F0502020204030204" pitchFamily="34" charset="0"/>
                <a:cs typeface="Calibri" panose="020F0502020204030204" pitchFamily="34" charset="0"/>
              </a:rPr>
              <a:t>Who we are</a:t>
            </a:r>
          </a:p>
        </p:txBody>
      </p:sp>
      <p:sp>
        <p:nvSpPr>
          <p:cNvPr id="16" name="Rectangle 15">
            <a:extLst>
              <a:ext uri="{FF2B5EF4-FFF2-40B4-BE49-F238E27FC236}">
                <a16:creationId xmlns:a16="http://schemas.microsoft.com/office/drawing/2014/main" id="{5A4829B7-47EE-4685-ADC0-DE464C22A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0994452C-6307-4FD8-BBA7-C88545B21D11}"/>
              </a:ext>
            </a:extLst>
          </p:cNvPr>
          <p:cNvSpPr>
            <a:spLocks noGrp="1"/>
          </p:cNvSpPr>
          <p:nvPr>
            <p:ph idx="1"/>
          </p:nvPr>
        </p:nvSpPr>
        <p:spPr>
          <a:xfrm>
            <a:off x="7620001" y="1780675"/>
            <a:ext cx="3897086" cy="4966634"/>
          </a:xfrm>
        </p:spPr>
        <p:txBody>
          <a:bodyPr>
            <a:normAutofit/>
          </a:bodyPr>
          <a:lstStyle/>
          <a:p>
            <a:r>
              <a:rPr lang="en-GB" dirty="0">
                <a:latin typeface="Calibri" panose="020F0502020204030204" pitchFamily="34" charset="0"/>
                <a:cs typeface="Calibri" panose="020F0502020204030204" pitchFamily="34" charset="0"/>
              </a:rPr>
              <a:t>We are a friendly, diverse team of applied psychologists working with a wide range of partners. Educational Psychologists aim to use creative problem solving approaches to enhance the lives and emotional wellbeing of children and young people </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You may get to know some of us a little better throughout these e-modules</a:t>
            </a:r>
          </a:p>
        </p:txBody>
      </p:sp>
      <p:pic>
        <p:nvPicPr>
          <p:cNvPr id="6" name="Picture 5" descr="A picture containing table&#10;&#10;Description automatically generated">
            <a:extLst>
              <a:ext uri="{FF2B5EF4-FFF2-40B4-BE49-F238E27FC236}">
                <a16:creationId xmlns:a16="http://schemas.microsoft.com/office/drawing/2014/main" id="{2FB24C40-4A5E-45DB-B035-E85AA955C7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0791" y="887347"/>
            <a:ext cx="5422418" cy="5083305"/>
          </a:xfrm>
          <a:prstGeom prst="rect">
            <a:avLst/>
          </a:prstGeom>
        </p:spPr>
      </p:pic>
    </p:spTree>
    <p:extLst>
      <p:ext uri="{BB962C8B-B14F-4D97-AF65-F5344CB8AC3E}">
        <p14:creationId xmlns:p14="http://schemas.microsoft.com/office/powerpoint/2010/main" val="59328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32D5-DBD9-4DE0-BB3D-0DB0B3E8B496}"/>
              </a:ext>
            </a:extLst>
          </p:cNvPr>
          <p:cNvSpPr>
            <a:spLocks noGrp="1"/>
          </p:cNvSpPr>
          <p:nvPr>
            <p:ph type="title"/>
          </p:nvPr>
        </p:nvSpPr>
        <p:spPr>
          <a:xfrm>
            <a:off x="930175" y="409597"/>
            <a:ext cx="10751419" cy="1063602"/>
          </a:xfrm>
        </p:spPr>
        <p:txBody>
          <a:bodyPr/>
          <a:lstStyle/>
          <a:p>
            <a:pPr algn="ctr"/>
            <a:r>
              <a:rPr lang="en-GB" b="1" dirty="0">
                <a:latin typeface="Calibri" panose="020F0502020204030204" pitchFamily="34" charset="0"/>
                <a:cs typeface="Calibri" panose="020F0502020204030204" pitchFamily="34" charset="0"/>
              </a:rPr>
              <a:t>Views of children, young people and families</a:t>
            </a:r>
          </a:p>
        </p:txBody>
      </p:sp>
      <p:sp>
        <p:nvSpPr>
          <p:cNvPr id="3" name="Content Placeholder 2">
            <a:extLst>
              <a:ext uri="{FF2B5EF4-FFF2-40B4-BE49-F238E27FC236}">
                <a16:creationId xmlns:a16="http://schemas.microsoft.com/office/drawing/2014/main" id="{07153BD2-B437-4BAA-B762-460034F93D25}"/>
              </a:ext>
            </a:extLst>
          </p:cNvPr>
          <p:cNvSpPr>
            <a:spLocks noGrp="1"/>
          </p:cNvSpPr>
          <p:nvPr>
            <p:ph idx="1"/>
          </p:nvPr>
        </p:nvSpPr>
        <p:spPr>
          <a:xfrm>
            <a:off x="1371600" y="1633087"/>
            <a:ext cx="9601200" cy="5072514"/>
          </a:xfrm>
        </p:spPr>
        <p:txBody>
          <a:bodyPr>
            <a:normAutofit/>
          </a:bodyPr>
          <a:lstStyle/>
          <a:p>
            <a:pPr marL="0" indent="0">
              <a:buNone/>
            </a:pPr>
            <a:r>
              <a:rPr lang="en-GB" sz="2400" dirty="0">
                <a:latin typeface="Calibri" panose="020F0502020204030204" pitchFamily="34" charset="0"/>
                <a:cs typeface="Calibri" panose="020F0502020204030204" pitchFamily="34" charset="0"/>
              </a:rPr>
              <a:t>Different organisations asked a range of children and young people 8-25 years (n35) and parents and carers (n19) two questions about returning to school/college which has helped inform this training: </a:t>
            </a:r>
          </a:p>
          <a:p>
            <a:pPr marL="0" indent="0">
              <a:buNone/>
            </a:pPr>
            <a:endParaRPr lang="en-GB" sz="2400" dirty="0">
              <a:latin typeface="Calibri" panose="020F0502020204030204" pitchFamily="34" charset="0"/>
              <a:cs typeface="Calibri" panose="020F0502020204030204" pitchFamily="34" charset="0"/>
            </a:endParaRPr>
          </a:p>
          <a:p>
            <a:pPr marL="987552" lvl="1" indent="-457200">
              <a:buFont typeface="+mj-lt"/>
              <a:buAutoNum type="arabicPeriod"/>
            </a:pPr>
            <a:r>
              <a:rPr lang="en-GB" sz="2400" i="1" dirty="0">
                <a:latin typeface="Calibri" panose="020F0502020204030204" pitchFamily="34" charset="0"/>
                <a:cs typeface="Calibri" panose="020F0502020204030204" pitchFamily="34" charset="0"/>
              </a:rPr>
              <a:t>What is important to you?</a:t>
            </a:r>
          </a:p>
          <a:p>
            <a:pPr marL="987552" lvl="1" indent="-457200">
              <a:buFont typeface="+mj-lt"/>
              <a:buAutoNum type="arabicPeriod"/>
            </a:pPr>
            <a:r>
              <a:rPr lang="en-GB" sz="2400" i="1" dirty="0">
                <a:latin typeface="Calibri" panose="020F0502020204030204" pitchFamily="34" charset="0"/>
                <a:cs typeface="Calibri" panose="020F0502020204030204" pitchFamily="34" charset="0"/>
              </a:rPr>
              <a:t>What questions do you have?</a:t>
            </a:r>
          </a:p>
          <a:p>
            <a:pPr marL="457200" indent="-457200">
              <a:buFont typeface="+mj-lt"/>
              <a:buAutoNum type="arabicPeriod"/>
            </a:pPr>
            <a:endParaRPr lang="en-GB" sz="2400" dirty="0">
              <a:latin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cs typeface="Calibri" panose="020F0502020204030204" pitchFamily="34" charset="0"/>
              </a:rPr>
              <a:t>The next slide indicates their key messages and you will find further reference to them in the final e-module. It is apparent that there are shared narratives across the groups.</a:t>
            </a:r>
          </a:p>
          <a:p>
            <a:pPr marL="0" indent="0">
              <a:buNone/>
            </a:pPr>
            <a:r>
              <a:rPr lang="en-GB" sz="2400" dirty="0">
                <a:latin typeface="Calibri" panose="020F0502020204030204" pitchFamily="34" charset="0"/>
                <a:cs typeface="Calibri" panose="020F0502020204030204" pitchFamily="34" charset="0"/>
              </a:rPr>
              <a:t>We are continuing to collect more views and hope to share these with a wider audience outside of these training modules.</a:t>
            </a:r>
          </a:p>
          <a:p>
            <a:pPr marL="0" indent="0">
              <a:buNone/>
            </a:pPr>
            <a:endParaRPr lang="en-GB" sz="2400" dirty="0">
              <a:latin typeface="Calibri" panose="020F0502020204030204" pitchFamily="34" charset="0"/>
              <a:cs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4232957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AA215B9-71BD-4116-9577-CB8A3A144CCE}"/>
              </a:ext>
            </a:extLst>
          </p:cNvPr>
          <p:cNvSpPr>
            <a:spLocks noGrp="1"/>
          </p:cNvSpPr>
          <p:nvPr>
            <p:ph type="title"/>
          </p:nvPr>
        </p:nvSpPr>
        <p:spPr>
          <a:xfrm>
            <a:off x="1371600" y="417946"/>
            <a:ext cx="9601200" cy="718127"/>
          </a:xfrm>
        </p:spPr>
        <p:txBody>
          <a:bodyPr/>
          <a:lstStyle/>
          <a:p>
            <a:pPr algn="ctr"/>
            <a:r>
              <a:rPr lang="en-GB" b="1" dirty="0">
                <a:latin typeface="Calibri" panose="020F0502020204030204" pitchFamily="34" charset="0"/>
                <a:cs typeface="Calibri" panose="020F0502020204030204" pitchFamily="34" charset="0"/>
              </a:rPr>
              <a:t>Key narratives</a:t>
            </a:r>
          </a:p>
        </p:txBody>
      </p:sp>
      <p:sp>
        <p:nvSpPr>
          <p:cNvPr id="5" name="Content Placeholder 4">
            <a:extLst>
              <a:ext uri="{FF2B5EF4-FFF2-40B4-BE49-F238E27FC236}">
                <a16:creationId xmlns:a16="http://schemas.microsoft.com/office/drawing/2014/main" id="{B7429EE2-D818-407B-BD2F-B34493EC23A7}"/>
              </a:ext>
            </a:extLst>
          </p:cNvPr>
          <p:cNvSpPr>
            <a:spLocks noGrp="1"/>
          </p:cNvSpPr>
          <p:nvPr>
            <p:ph sz="half" idx="1"/>
          </p:nvPr>
        </p:nvSpPr>
        <p:spPr>
          <a:xfrm>
            <a:off x="1371599" y="1391613"/>
            <a:ext cx="5153413" cy="4731327"/>
          </a:xfrm>
        </p:spPr>
        <p:txBody>
          <a:bodyPr/>
          <a:lstStyle/>
          <a:p>
            <a:pPr marL="0" indent="0">
              <a:buNone/>
            </a:pPr>
            <a:r>
              <a:rPr lang="en-GB" sz="2400" b="1" dirty="0">
                <a:latin typeface="Calibri" panose="020F0502020204030204" pitchFamily="34" charset="0"/>
                <a:cs typeface="Calibri" panose="020F0502020204030204" pitchFamily="34" charset="0"/>
              </a:rPr>
              <a:t>What’s important?</a:t>
            </a:r>
          </a:p>
          <a:p>
            <a:r>
              <a:rPr lang="en-GB" dirty="0">
                <a:solidFill>
                  <a:schemeClr val="tx1"/>
                </a:solidFill>
                <a:latin typeface="Calibri" panose="020F0502020204030204" pitchFamily="34" charset="0"/>
                <a:cs typeface="Calibri" panose="020F0502020204030204" pitchFamily="34" charset="0"/>
              </a:rPr>
              <a:t>Re-establishing relationships with friends and teachers</a:t>
            </a:r>
          </a:p>
          <a:p>
            <a:r>
              <a:rPr lang="en-GB" dirty="0">
                <a:solidFill>
                  <a:schemeClr val="tx1"/>
                </a:solidFill>
                <a:latin typeface="Calibri" panose="020F0502020204030204" pitchFamily="34" charset="0"/>
                <a:cs typeface="Calibri" panose="020F0502020204030204" pitchFamily="34" charset="0"/>
              </a:rPr>
              <a:t>Staying safe and protecting family </a:t>
            </a:r>
          </a:p>
          <a:p>
            <a:r>
              <a:rPr lang="en-GB" dirty="0">
                <a:solidFill>
                  <a:schemeClr val="tx1"/>
                </a:solidFill>
                <a:latin typeface="Calibri" panose="020F0502020204030204" pitchFamily="34" charset="0"/>
                <a:cs typeface="Calibri" panose="020F0502020204030204" pitchFamily="34" charset="0"/>
              </a:rPr>
              <a:t>Emotional support</a:t>
            </a:r>
          </a:p>
          <a:p>
            <a:r>
              <a:rPr lang="en-GB" dirty="0">
                <a:solidFill>
                  <a:schemeClr val="tx1"/>
                </a:solidFill>
                <a:latin typeface="Calibri" panose="020F0502020204030204" pitchFamily="34" charset="0"/>
                <a:cs typeface="Calibri" panose="020F0502020204030204" pitchFamily="34" charset="0"/>
              </a:rPr>
              <a:t>Going back to learning</a:t>
            </a:r>
          </a:p>
          <a:p>
            <a:r>
              <a:rPr lang="en-GB" dirty="0">
                <a:solidFill>
                  <a:schemeClr val="tx1"/>
                </a:solidFill>
                <a:latin typeface="Calibri" panose="020F0502020204030204" pitchFamily="34" charset="0"/>
                <a:cs typeface="Calibri" panose="020F0502020204030204" pitchFamily="34" charset="0"/>
              </a:rPr>
              <a:t>Routines</a:t>
            </a:r>
          </a:p>
          <a:p>
            <a:r>
              <a:rPr lang="en-GB" dirty="0">
                <a:solidFill>
                  <a:schemeClr val="tx1"/>
                </a:solidFill>
                <a:latin typeface="Calibri" panose="020F0502020204030204" pitchFamily="34" charset="0"/>
                <a:cs typeface="Calibri" panose="020F0502020204030204" pitchFamily="34" charset="0"/>
              </a:rPr>
              <a:t>Transitions</a:t>
            </a:r>
          </a:p>
          <a:p>
            <a:r>
              <a:rPr lang="en-GB" dirty="0">
                <a:solidFill>
                  <a:schemeClr val="tx1"/>
                </a:solidFill>
                <a:latin typeface="Calibri" panose="020F0502020204030204" pitchFamily="34" charset="0"/>
                <a:cs typeface="Calibri" panose="020F0502020204030204" pitchFamily="34" charset="0"/>
              </a:rPr>
              <a:t>Having basic needs met (access to food etc.)</a:t>
            </a:r>
          </a:p>
          <a:p>
            <a:endParaRPr lang="en-GB" dirty="0">
              <a:solidFill>
                <a:schemeClr val="tx1"/>
              </a:solidFill>
            </a:endParaRPr>
          </a:p>
        </p:txBody>
      </p:sp>
      <p:sp>
        <p:nvSpPr>
          <p:cNvPr id="6" name="Content Placeholder 5">
            <a:extLst>
              <a:ext uri="{FF2B5EF4-FFF2-40B4-BE49-F238E27FC236}">
                <a16:creationId xmlns:a16="http://schemas.microsoft.com/office/drawing/2014/main" id="{83785781-D555-4EE1-8D5E-78A675C2D7B7}"/>
              </a:ext>
            </a:extLst>
          </p:cNvPr>
          <p:cNvSpPr>
            <a:spLocks noGrp="1"/>
          </p:cNvSpPr>
          <p:nvPr>
            <p:ph sz="half" idx="2"/>
          </p:nvPr>
        </p:nvSpPr>
        <p:spPr>
          <a:xfrm>
            <a:off x="6728213" y="1391612"/>
            <a:ext cx="4447786" cy="4731327"/>
          </a:xfrm>
        </p:spPr>
        <p:txBody>
          <a:bodyPr/>
          <a:lstStyle/>
          <a:p>
            <a:pPr marL="0" indent="0">
              <a:buNone/>
            </a:pPr>
            <a:r>
              <a:rPr lang="en-GB" sz="2400" b="1" dirty="0">
                <a:latin typeface="Calibri" panose="020F0502020204030204" pitchFamily="34" charset="0"/>
                <a:cs typeface="Calibri" panose="020F0502020204030204" pitchFamily="34" charset="0"/>
              </a:rPr>
              <a:t>Questions</a:t>
            </a:r>
          </a:p>
          <a:p>
            <a:r>
              <a:rPr lang="en-GB" dirty="0">
                <a:latin typeface="Calibri" panose="020F0502020204030204" pitchFamily="34" charset="0"/>
                <a:cs typeface="Calibri" panose="020F0502020204030204" pitchFamily="34" charset="0"/>
              </a:rPr>
              <a:t>Will everyone start back at the same time? </a:t>
            </a:r>
          </a:p>
          <a:p>
            <a:r>
              <a:rPr lang="en-GB" dirty="0">
                <a:latin typeface="Calibri" panose="020F0502020204030204" pitchFamily="34" charset="0"/>
                <a:cs typeface="Calibri" panose="020F0502020204030204" pitchFamily="34" charset="0"/>
              </a:rPr>
              <a:t>Who will support me (emotionally)?</a:t>
            </a:r>
          </a:p>
          <a:p>
            <a:r>
              <a:rPr lang="en-GB" dirty="0">
                <a:latin typeface="Calibri" panose="020F0502020204030204" pitchFamily="34" charset="0"/>
                <a:cs typeface="Calibri" panose="020F0502020204030204" pitchFamily="34" charset="0"/>
              </a:rPr>
              <a:t>How will I be protected?</a:t>
            </a:r>
          </a:p>
          <a:p>
            <a:r>
              <a:rPr lang="en-GB" dirty="0">
                <a:latin typeface="Calibri" panose="020F0502020204030204" pitchFamily="34" charset="0"/>
                <a:cs typeface="Calibri" panose="020F0502020204030204" pitchFamily="34" charset="0"/>
              </a:rPr>
              <a:t>When will things change and how?</a:t>
            </a:r>
          </a:p>
          <a:p>
            <a:r>
              <a:rPr lang="en-GB" dirty="0">
                <a:latin typeface="Calibri" panose="020F0502020204030204" pitchFamily="34" charset="0"/>
                <a:cs typeface="Calibri" panose="020F0502020204030204" pitchFamily="34" charset="0"/>
              </a:rPr>
              <a:t>Will I have work to catch up on? </a:t>
            </a:r>
          </a:p>
          <a:p>
            <a:r>
              <a:rPr lang="en-GB" dirty="0">
                <a:latin typeface="Calibri" panose="020F0502020204030204" pitchFamily="34" charset="0"/>
                <a:cs typeface="Calibri" panose="020F0502020204030204" pitchFamily="34" charset="0"/>
              </a:rPr>
              <a:t>Are we going to be able to see our friends? </a:t>
            </a:r>
          </a:p>
          <a:p>
            <a:endParaRPr lang="en-GB" dirty="0"/>
          </a:p>
          <a:p>
            <a:endParaRPr lang="en-GB" dirty="0"/>
          </a:p>
          <a:p>
            <a:endParaRPr lang="en-GB" dirty="0"/>
          </a:p>
          <a:p>
            <a:endParaRPr lang="en-GB" dirty="0"/>
          </a:p>
          <a:p>
            <a:endParaRPr lang="en-GB" dirty="0"/>
          </a:p>
        </p:txBody>
      </p:sp>
      <p:sp>
        <p:nvSpPr>
          <p:cNvPr id="7" name="Rectangle: Rounded Corners 6">
            <a:extLst>
              <a:ext uri="{FF2B5EF4-FFF2-40B4-BE49-F238E27FC236}">
                <a16:creationId xmlns:a16="http://schemas.microsoft.com/office/drawing/2014/main" id="{D90345E4-0F0F-4ED1-A801-C82A1C36A96B}"/>
              </a:ext>
            </a:extLst>
          </p:cNvPr>
          <p:cNvSpPr/>
          <p:nvPr/>
        </p:nvSpPr>
        <p:spPr>
          <a:xfrm>
            <a:off x="1371601" y="5367867"/>
            <a:ext cx="9804398" cy="1072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Calibri" panose="020F0502020204030204" pitchFamily="34" charset="0"/>
                <a:cs typeface="Calibri" panose="020F0502020204030204" pitchFamily="34" charset="0"/>
              </a:rPr>
              <a:t>Parent and carers echoed children and young people in highlighting the following as important to them: safety, meeting emotional needs, establishing routines </a:t>
            </a:r>
          </a:p>
          <a:p>
            <a:pPr algn="ctr"/>
            <a:r>
              <a:rPr lang="en-GB" sz="2000" dirty="0">
                <a:latin typeface="Calibri" panose="020F0502020204030204" pitchFamily="34" charset="0"/>
                <a:cs typeface="Calibri" panose="020F0502020204030204" pitchFamily="34" charset="0"/>
              </a:rPr>
              <a:t>and preparing for transition </a:t>
            </a:r>
          </a:p>
        </p:txBody>
      </p:sp>
    </p:spTree>
    <p:extLst>
      <p:ext uri="{BB962C8B-B14F-4D97-AF65-F5344CB8AC3E}">
        <p14:creationId xmlns:p14="http://schemas.microsoft.com/office/powerpoint/2010/main" val="4294272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4105B-9424-47A4-A704-E01401BF62A4}"/>
              </a:ext>
            </a:extLst>
          </p:cNvPr>
          <p:cNvSpPr>
            <a:spLocks noGrp="1"/>
          </p:cNvSpPr>
          <p:nvPr>
            <p:ph type="ctrTitle"/>
          </p:nvPr>
        </p:nvSpPr>
        <p:spPr>
          <a:xfrm>
            <a:off x="1761124" y="789271"/>
            <a:ext cx="8361229" cy="1470739"/>
          </a:xfrm>
        </p:spPr>
        <p:txBody>
          <a:bodyPr/>
          <a:lstStyle/>
          <a:p>
            <a:r>
              <a:rPr lang="en-GB" b="1" dirty="0">
                <a:latin typeface="Calibri" panose="020F0502020204030204" pitchFamily="34" charset="0"/>
                <a:cs typeface="Calibri" panose="020F0502020204030204" pitchFamily="34" charset="0"/>
              </a:rPr>
              <a:t>Contacting Us</a:t>
            </a:r>
          </a:p>
        </p:txBody>
      </p:sp>
      <p:sp>
        <p:nvSpPr>
          <p:cNvPr id="3" name="Subtitle 2">
            <a:extLst>
              <a:ext uri="{FF2B5EF4-FFF2-40B4-BE49-F238E27FC236}">
                <a16:creationId xmlns:a16="http://schemas.microsoft.com/office/drawing/2014/main" id="{BAFB02BE-8C9D-41FB-8354-E9CDC7F3CCE5}"/>
              </a:ext>
            </a:extLst>
          </p:cNvPr>
          <p:cNvSpPr>
            <a:spLocks noGrp="1"/>
          </p:cNvSpPr>
          <p:nvPr>
            <p:ph type="subTitle" idx="1"/>
          </p:nvPr>
        </p:nvSpPr>
        <p:spPr>
          <a:xfrm>
            <a:off x="2021305" y="2136808"/>
            <a:ext cx="8499108" cy="4061863"/>
          </a:xfrm>
        </p:spPr>
        <p:txBody>
          <a:bodyPr>
            <a:normAutofit fontScale="47500" lnSpcReduction="20000"/>
          </a:bodyPr>
          <a:lstStyle/>
          <a:p>
            <a:r>
              <a:rPr lang="en-GB" sz="5100" dirty="0">
                <a:latin typeface="Calibri" panose="020F0502020204030204" pitchFamily="34" charset="0"/>
                <a:cs typeface="Calibri" panose="020F0502020204030204" pitchFamily="34" charset="0"/>
              </a:rPr>
              <a:t>We acknowledge that this is a difficult time for everyone. </a:t>
            </a:r>
          </a:p>
          <a:p>
            <a:r>
              <a:rPr lang="en-GB" sz="5100" dirty="0">
                <a:latin typeface="Calibri" panose="020F0502020204030204" pitchFamily="34" charset="0"/>
                <a:cs typeface="Calibri" panose="020F0502020204030204" pitchFamily="34" charset="0"/>
              </a:rPr>
              <a:t>The nature of this training is emotive and can result in uncomfortable feelings. Delivering training like this online is not ideal because we can’t see each other or gauge emotions. </a:t>
            </a:r>
          </a:p>
          <a:p>
            <a:r>
              <a:rPr lang="en-GB" sz="5100" dirty="0">
                <a:latin typeface="Calibri" panose="020F0502020204030204" pitchFamily="34" charset="0"/>
                <a:cs typeface="Calibri" panose="020F0502020204030204" pitchFamily="34" charset="0"/>
              </a:rPr>
              <a:t>Please look after yourselves.  </a:t>
            </a:r>
          </a:p>
          <a:p>
            <a:r>
              <a:rPr lang="en-GB" sz="5100" dirty="0">
                <a:latin typeface="Calibri" panose="020F0502020204030204" pitchFamily="34" charset="0"/>
                <a:cs typeface="Calibri" panose="020F0502020204030204" pitchFamily="34" charset="0"/>
              </a:rPr>
              <a:t>Access the modules as and when you feel able to do so and you have the emotional capacity. If any of the material upsets you or raises questions that you wish to follow up we would urge you to get in touch with us for a conversation. </a:t>
            </a:r>
          </a:p>
          <a:p>
            <a:r>
              <a:rPr lang="en-GB" sz="5100" dirty="0">
                <a:latin typeface="Calibri" panose="020F0502020204030204" pitchFamily="34" charset="0"/>
                <a:cs typeface="Calibri" panose="020F0502020204030204" pitchFamily="34" charset="0"/>
              </a:rPr>
              <a:t>We can be contacted at </a:t>
            </a:r>
            <a:r>
              <a:rPr lang="en-GB" sz="5100" dirty="0">
                <a:latin typeface="Calibri" panose="020F0502020204030204" pitchFamily="34" charset="0"/>
                <a:cs typeface="Calibri" panose="020F0502020204030204" pitchFamily="34" charset="0"/>
                <a:hlinkClick r:id="rId2"/>
              </a:rPr>
              <a:t>EPS@rotherham.gov.uk</a:t>
            </a:r>
            <a:endParaRPr lang="en-GB" sz="5100" dirty="0">
              <a:latin typeface="Calibri" panose="020F0502020204030204" pitchFamily="34" charset="0"/>
              <a:cs typeface="Calibri" panose="020F0502020204030204" pitchFamily="34" charset="0"/>
            </a:endParaRPr>
          </a:p>
          <a:p>
            <a:endParaRPr lang="en-GB" sz="42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55844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8A2B01-8104-4E10-B44D-476BA1281908}"/>
              </a:ext>
            </a:extLst>
          </p:cNvPr>
          <p:cNvSpPr>
            <a:spLocks noGrp="1"/>
          </p:cNvSpPr>
          <p:nvPr>
            <p:ph type="title"/>
          </p:nvPr>
        </p:nvSpPr>
        <p:spPr>
          <a:xfrm>
            <a:off x="3363864" y="570186"/>
            <a:ext cx="7705164" cy="1485900"/>
          </a:xfrm>
        </p:spPr>
        <p:txBody>
          <a:bodyPr>
            <a:normAutofit/>
          </a:bodyPr>
          <a:lstStyle/>
          <a:p>
            <a:r>
              <a:rPr lang="en-GB" b="1" dirty="0">
                <a:latin typeface="Calibri" panose="020F0502020204030204" pitchFamily="34" charset="0"/>
                <a:cs typeface="Calibri" panose="020F0502020204030204" pitchFamily="34" charset="0"/>
              </a:rPr>
              <a:t>Feedback</a:t>
            </a:r>
          </a:p>
        </p:txBody>
      </p:sp>
      <p:sp>
        <p:nvSpPr>
          <p:cNvPr id="10"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27BF1CA2-6BC9-4F7E-9916-4DB1595E50E2}"/>
              </a:ext>
            </a:extLst>
          </p:cNvPr>
          <p:cNvSpPr>
            <a:spLocks noGrp="1"/>
          </p:cNvSpPr>
          <p:nvPr>
            <p:ph idx="1"/>
          </p:nvPr>
        </p:nvSpPr>
        <p:spPr>
          <a:xfrm>
            <a:off x="3363864" y="1582747"/>
            <a:ext cx="8176827" cy="3944007"/>
          </a:xfrm>
        </p:spPr>
        <p:txBody>
          <a:bodyPr>
            <a:noAutofit/>
          </a:bodyPr>
          <a:lstStyle/>
          <a:p>
            <a:pPr marL="0" indent="0">
              <a:buNone/>
            </a:pPr>
            <a:r>
              <a:rPr lang="en-GB" sz="2400" dirty="0">
                <a:latin typeface="Calibri" panose="020F0502020204030204" pitchFamily="34" charset="0"/>
                <a:cs typeface="Calibri" panose="020F0502020204030204" pitchFamily="34" charset="0"/>
              </a:rPr>
              <a:t>This is the first time we have delivered training in this way. It has been a learning curve for all of us! It would be really helpful to know what you think. If, upon completion of the course, you would be good enough to share your views with us, we would be extremely grateful. This will not only help us improve training of this nature but also assist us in planning future online training as we all try to adapt to the ‘new normal’. </a:t>
            </a:r>
          </a:p>
          <a:p>
            <a:pPr marL="0" indent="0">
              <a:buNone/>
            </a:pPr>
            <a:endParaRPr lang="en-GB" sz="2400" dirty="0">
              <a:latin typeface="Calibri" panose="020F0502020204030204" pitchFamily="34" charset="0"/>
              <a:cs typeface="Calibri" panose="020F0502020204030204" pitchFamily="34" charset="0"/>
            </a:endParaRPr>
          </a:p>
          <a:p>
            <a:pPr marL="0" indent="0">
              <a:buNone/>
            </a:pPr>
            <a:r>
              <a:rPr lang="en-GB" sz="2400" dirty="0">
                <a:latin typeface="Calibri" panose="020F0502020204030204" pitchFamily="34" charset="0"/>
                <a:cs typeface="Calibri" panose="020F0502020204030204" pitchFamily="34" charset="0"/>
              </a:rPr>
              <a:t>If you would like further information about the content of any of the modules, or you have views about the course modules and design, please e-mail </a:t>
            </a:r>
            <a:r>
              <a:rPr lang="en-GB" sz="2400" dirty="0">
                <a:latin typeface="Calibri" panose="020F0502020204030204" pitchFamily="34" charset="0"/>
                <a:cs typeface="Calibri" panose="020F0502020204030204" pitchFamily="34" charset="0"/>
                <a:hlinkClick r:id="rId2"/>
              </a:rPr>
              <a:t>EPS@rotherham.gov.uk</a:t>
            </a:r>
            <a:endParaRPr lang="en-GB" sz="2400" dirty="0">
              <a:latin typeface="Calibri" panose="020F0502020204030204" pitchFamily="34" charset="0"/>
              <a:cs typeface="Calibri" panose="020F0502020204030204" pitchFamily="34" charset="0"/>
            </a:endParaRPr>
          </a:p>
          <a:p>
            <a:pPr marL="0" indent="0">
              <a:buNone/>
            </a:pPr>
            <a:endParaRPr lang="en-GB" sz="2400" dirty="0">
              <a:latin typeface="Calibri" panose="020F0502020204030204" pitchFamily="34" charset="0"/>
              <a:cs typeface="Calibri" panose="020F0502020204030204" pitchFamily="34" charset="0"/>
            </a:endParaRPr>
          </a:p>
          <a:p>
            <a:pPr marL="0" indent="0" algn="ctr">
              <a:buNone/>
            </a:pPr>
            <a:r>
              <a:rPr lang="en-GB" sz="2400" b="1" dirty="0">
                <a:latin typeface="Calibri" panose="020F0502020204030204" pitchFamily="34" charset="0"/>
                <a:cs typeface="Calibri" panose="020F0502020204030204" pitchFamily="34" charset="0"/>
              </a:rPr>
              <a:t>We hope you enjoy the course! </a:t>
            </a:r>
          </a:p>
        </p:txBody>
      </p:sp>
    </p:spTree>
    <p:extLst>
      <p:ext uri="{BB962C8B-B14F-4D97-AF65-F5344CB8AC3E}">
        <p14:creationId xmlns:p14="http://schemas.microsoft.com/office/powerpoint/2010/main" val="281893523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836</Words>
  <Application>Microsoft Office PowerPoint</Application>
  <PresentationFormat>Widescreen</PresentationFormat>
  <Paragraphs>82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Franklin Gothic Book</vt:lpstr>
      <vt:lpstr>Crop</vt:lpstr>
      <vt:lpstr>Training to Support staff through the covid-19 Crisis</vt:lpstr>
      <vt:lpstr>Overview</vt:lpstr>
      <vt:lpstr>How to navigate the training</vt:lpstr>
      <vt:lpstr>Who we are</vt:lpstr>
      <vt:lpstr>Views of children, young people and families</vt:lpstr>
      <vt:lpstr>Key narratives</vt:lpstr>
      <vt:lpstr>Contacting Us</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to Support staff through the covid-19 Crisis</dc:title>
  <dc:creator>Morris, Lisa</dc:creator>
  <cp:lastModifiedBy>Morris, Lisa</cp:lastModifiedBy>
  <cp:revision>19</cp:revision>
  <dcterms:created xsi:type="dcterms:W3CDTF">2020-05-07T20:46:17Z</dcterms:created>
  <dcterms:modified xsi:type="dcterms:W3CDTF">2020-05-17T20:02:22Z</dcterms:modified>
</cp:coreProperties>
</file>