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
  </p:notesMasterIdLst>
  <p:sldIdLst>
    <p:sldId id="256" r:id="rId2"/>
    <p:sldId id="258" r:id="rId3"/>
    <p:sldId id="334" r:id="rId4"/>
    <p:sldId id="305" r:id="rId5"/>
    <p:sldId id="314" r:id="rId6"/>
    <p:sldId id="321" r:id="rId7"/>
    <p:sldId id="319" r:id="rId8"/>
    <p:sldId id="333" r:id="rId9"/>
    <p:sldId id="329" r:id="rId10"/>
    <p:sldId id="320" r:id="rId11"/>
    <p:sldId id="332" r:id="rId12"/>
    <p:sldId id="327" r:id="rId13"/>
    <p:sldId id="315" r:id="rId14"/>
    <p:sldId id="325" r:id="rId15"/>
    <p:sldId id="313" r:id="rId16"/>
    <p:sldId id="331" r:id="rId17"/>
    <p:sldId id="326" r:id="rId18"/>
    <p:sldId id="324" r:id="rId19"/>
    <p:sldId id="328" r:id="rId20"/>
    <p:sldId id="335" r:id="rId21"/>
    <p:sldId id="30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P+tUBH7yVJT7oay4GYgQA==" hashData="cnK0uRD7wlQjZhS/0/eN6EhHtXo/7jYH52uzs7zXrRP4AsCdynbEssZEHZ0hbMITliwtMHCmdFQgTEGsXlHqz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114" autoAdjust="0"/>
  </p:normalViewPr>
  <p:slideViewPr>
    <p:cSldViewPr snapToGrid="0">
      <p:cViewPr varScale="1">
        <p:scale>
          <a:sx n="66" d="100"/>
          <a:sy n="66" d="100"/>
        </p:scale>
        <p:origin x="6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2D95B-15D2-47F9-87E7-3209F8911158}"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E155A471-24D8-423C-B48B-5E72F1039BBB}">
      <dgm:prSet/>
      <dgm:spPr/>
      <dgm:t>
        <a:bodyPr/>
        <a:lstStyle/>
        <a:p>
          <a:r>
            <a:rPr lang="en-US" dirty="0"/>
            <a:t>Trauma is common. Most young people will experience difficult and challenging events during their formative years. Everyone is affected by the current COVID-19 crisis, but individual experiences will vary dramatically. </a:t>
          </a:r>
        </a:p>
      </dgm:t>
    </dgm:pt>
    <dgm:pt modelId="{30355745-7C05-4DDF-81A7-B296F7EAAE1A}" type="parTrans" cxnId="{2532A735-8FE2-42C3-A92B-7FF3F38970A5}">
      <dgm:prSet/>
      <dgm:spPr/>
      <dgm:t>
        <a:bodyPr/>
        <a:lstStyle/>
        <a:p>
          <a:endParaRPr lang="en-US"/>
        </a:p>
      </dgm:t>
    </dgm:pt>
    <dgm:pt modelId="{1B807E44-CAA8-4837-B276-BE6906190C9C}" type="sibTrans" cxnId="{2532A735-8FE2-42C3-A92B-7FF3F38970A5}">
      <dgm:prSet/>
      <dgm:spPr/>
      <dgm:t>
        <a:bodyPr/>
        <a:lstStyle/>
        <a:p>
          <a:endParaRPr lang="en-US"/>
        </a:p>
      </dgm:t>
    </dgm:pt>
    <dgm:pt modelId="{A8A37840-C20C-4DCC-82A0-7C494364273D}">
      <dgm:prSet/>
      <dgm:spPr/>
      <dgm:t>
        <a:bodyPr/>
        <a:lstStyle/>
        <a:p>
          <a:r>
            <a:rPr lang="en-US" dirty="0"/>
            <a:t>Age and stage of development will have a significant impact on how young people make sense of their experiences.</a:t>
          </a:r>
        </a:p>
      </dgm:t>
    </dgm:pt>
    <dgm:pt modelId="{678E9F1E-93F6-4109-A7B0-2B2B7DA96E2F}" type="parTrans" cxnId="{B0EA9D99-045A-4C4E-92EA-87D6DC578D97}">
      <dgm:prSet/>
      <dgm:spPr/>
      <dgm:t>
        <a:bodyPr/>
        <a:lstStyle/>
        <a:p>
          <a:endParaRPr lang="en-US"/>
        </a:p>
      </dgm:t>
    </dgm:pt>
    <dgm:pt modelId="{20179128-2110-4C44-8AA6-D91E9B8F8A43}" type="sibTrans" cxnId="{B0EA9D99-045A-4C4E-92EA-87D6DC578D97}">
      <dgm:prSet/>
      <dgm:spPr/>
      <dgm:t>
        <a:bodyPr/>
        <a:lstStyle/>
        <a:p>
          <a:endParaRPr lang="en-US"/>
        </a:p>
      </dgm:t>
    </dgm:pt>
    <dgm:pt modelId="{C60DFA9C-5101-4B75-8DF2-30588969DCC7}">
      <dgm:prSet/>
      <dgm:spPr/>
      <dgm:t>
        <a:bodyPr/>
        <a:lstStyle/>
        <a:p>
          <a:r>
            <a:rPr lang="en-GB" dirty="0"/>
            <a:t>Young people’s responses to trauma are complex and different to those of adults. Trauma may affect their development, including their sense of self, cognitive skills, emotional wellbeing, tolerance, moral development and ability to trust self and others.</a:t>
          </a:r>
        </a:p>
      </dgm:t>
    </dgm:pt>
    <dgm:pt modelId="{3C3ADA8A-6CA4-48AB-B691-F5DB75114D64}" type="parTrans" cxnId="{10008404-ED2E-4FC2-8797-EB7DC719F74E}">
      <dgm:prSet/>
      <dgm:spPr/>
      <dgm:t>
        <a:bodyPr/>
        <a:lstStyle/>
        <a:p>
          <a:endParaRPr lang="en-GB"/>
        </a:p>
      </dgm:t>
    </dgm:pt>
    <dgm:pt modelId="{F3448326-E6AB-4645-A5AD-C2FCC3A2E452}" type="sibTrans" cxnId="{10008404-ED2E-4FC2-8797-EB7DC719F74E}">
      <dgm:prSet/>
      <dgm:spPr/>
      <dgm:t>
        <a:bodyPr/>
        <a:lstStyle/>
        <a:p>
          <a:endParaRPr lang="en-GB"/>
        </a:p>
      </dgm:t>
    </dgm:pt>
    <dgm:pt modelId="{596CCA41-7678-4DCC-84EA-A79774451E5E}">
      <dgm:prSet/>
      <dgm:spPr/>
      <dgm:t>
        <a:bodyPr/>
        <a:lstStyle/>
        <a:p>
          <a:r>
            <a:rPr lang="en-GB" dirty="0"/>
            <a:t>Children who have experienced trauma may develop ‘survivor behaviours’. These help the child to survive extreme psychological stress in a hostile environment (i.e. fighting, running away, substance abuse, shutting down, self-harm, eating disorders…)</a:t>
          </a:r>
        </a:p>
      </dgm:t>
    </dgm:pt>
    <dgm:pt modelId="{BBDADB67-AE14-4837-BA02-37B9AB74ABD4}" type="parTrans" cxnId="{6EDE3963-638B-4EAF-9E1A-210F456ED41B}">
      <dgm:prSet/>
      <dgm:spPr/>
      <dgm:t>
        <a:bodyPr/>
        <a:lstStyle/>
        <a:p>
          <a:endParaRPr lang="en-GB"/>
        </a:p>
      </dgm:t>
    </dgm:pt>
    <dgm:pt modelId="{9225F80E-FE2D-464D-B83B-B590F4C3A2DF}" type="sibTrans" cxnId="{6EDE3963-638B-4EAF-9E1A-210F456ED41B}">
      <dgm:prSet/>
      <dgm:spPr/>
      <dgm:t>
        <a:bodyPr/>
        <a:lstStyle/>
        <a:p>
          <a:endParaRPr lang="en-GB"/>
        </a:p>
      </dgm:t>
    </dgm:pt>
    <dgm:pt modelId="{E1ACD82B-13A1-4114-89E7-CE0D591A28C9}">
      <dgm:prSet/>
      <dgm:spPr/>
      <dgm:t>
        <a:bodyPr/>
        <a:lstStyle/>
        <a:p>
          <a:r>
            <a:rPr lang="en-GB" dirty="0"/>
            <a:t>Even in a non-threatening environment, these behaviours may be displayed in order to deal with their ‘uncomfortableness’ and anxiety. To </a:t>
          </a:r>
          <a:r>
            <a:rPr lang="en-GB"/>
            <a:t>some children, even a nurturing </a:t>
          </a:r>
          <a:r>
            <a:rPr lang="en-GB" dirty="0"/>
            <a:t>environment may appear threatening.</a:t>
          </a:r>
        </a:p>
      </dgm:t>
    </dgm:pt>
    <dgm:pt modelId="{C3A509BA-D6CE-4DE6-BB8D-2C7B021B99F8}" type="parTrans" cxnId="{68EAA942-9C8B-487B-8D36-DF05693EBF0B}">
      <dgm:prSet/>
      <dgm:spPr/>
      <dgm:t>
        <a:bodyPr/>
        <a:lstStyle/>
        <a:p>
          <a:endParaRPr lang="en-GB"/>
        </a:p>
      </dgm:t>
    </dgm:pt>
    <dgm:pt modelId="{68374264-C365-4FF2-B28D-9565F3B99BA3}" type="sibTrans" cxnId="{68EAA942-9C8B-487B-8D36-DF05693EBF0B}">
      <dgm:prSet/>
      <dgm:spPr/>
      <dgm:t>
        <a:bodyPr/>
        <a:lstStyle/>
        <a:p>
          <a:endParaRPr lang="en-GB"/>
        </a:p>
      </dgm:t>
    </dgm:pt>
    <dgm:pt modelId="{1D149E89-60F2-4C70-B109-C35C616CA26C}" type="pres">
      <dgm:prSet presAssocID="{E162D95B-15D2-47F9-87E7-3209F8911158}" presName="vert0" presStyleCnt="0">
        <dgm:presLayoutVars>
          <dgm:dir/>
          <dgm:animOne val="branch"/>
          <dgm:animLvl val="lvl"/>
        </dgm:presLayoutVars>
      </dgm:prSet>
      <dgm:spPr/>
    </dgm:pt>
    <dgm:pt modelId="{64476B7F-E34D-404B-BFC8-7577AB8BB7A0}" type="pres">
      <dgm:prSet presAssocID="{E155A471-24D8-423C-B48B-5E72F1039BBB}" presName="thickLine" presStyleLbl="alignNode1" presStyleIdx="0" presStyleCnt="5"/>
      <dgm:spPr/>
    </dgm:pt>
    <dgm:pt modelId="{5D6ABBF6-0FEA-4FEA-9245-B70201012D4A}" type="pres">
      <dgm:prSet presAssocID="{E155A471-24D8-423C-B48B-5E72F1039BBB}" presName="horz1" presStyleCnt="0"/>
      <dgm:spPr/>
    </dgm:pt>
    <dgm:pt modelId="{ABE2E531-B597-4F24-B97B-888B12C25183}" type="pres">
      <dgm:prSet presAssocID="{E155A471-24D8-423C-B48B-5E72F1039BBB}" presName="tx1" presStyleLbl="revTx" presStyleIdx="0" presStyleCnt="5"/>
      <dgm:spPr/>
    </dgm:pt>
    <dgm:pt modelId="{07AA1481-9F6B-4DE7-9680-20A65FE257D4}" type="pres">
      <dgm:prSet presAssocID="{E155A471-24D8-423C-B48B-5E72F1039BBB}" presName="vert1" presStyleCnt="0"/>
      <dgm:spPr/>
    </dgm:pt>
    <dgm:pt modelId="{B99EC5EF-26FE-48B1-BE08-E00B485B3815}" type="pres">
      <dgm:prSet presAssocID="{A8A37840-C20C-4DCC-82A0-7C494364273D}" presName="thickLine" presStyleLbl="alignNode1" presStyleIdx="1" presStyleCnt="5"/>
      <dgm:spPr/>
    </dgm:pt>
    <dgm:pt modelId="{E78D9048-33D8-441E-AABD-65276392CBCD}" type="pres">
      <dgm:prSet presAssocID="{A8A37840-C20C-4DCC-82A0-7C494364273D}" presName="horz1" presStyleCnt="0"/>
      <dgm:spPr/>
    </dgm:pt>
    <dgm:pt modelId="{E544AF7B-B3E9-4F45-9418-86AF05AB7FD4}" type="pres">
      <dgm:prSet presAssocID="{A8A37840-C20C-4DCC-82A0-7C494364273D}" presName="tx1" presStyleLbl="revTx" presStyleIdx="1" presStyleCnt="5"/>
      <dgm:spPr/>
    </dgm:pt>
    <dgm:pt modelId="{6DB4DCCD-9C79-44F5-8854-914422A4BDF8}" type="pres">
      <dgm:prSet presAssocID="{A8A37840-C20C-4DCC-82A0-7C494364273D}" presName="vert1" presStyleCnt="0"/>
      <dgm:spPr/>
    </dgm:pt>
    <dgm:pt modelId="{3C8DD3A9-780B-4A0E-98DA-F422AD3804B6}" type="pres">
      <dgm:prSet presAssocID="{C60DFA9C-5101-4B75-8DF2-30588969DCC7}" presName="thickLine" presStyleLbl="alignNode1" presStyleIdx="2" presStyleCnt="5"/>
      <dgm:spPr/>
    </dgm:pt>
    <dgm:pt modelId="{3A97D427-F5F9-468A-B620-1EF2F4F8E1B6}" type="pres">
      <dgm:prSet presAssocID="{C60DFA9C-5101-4B75-8DF2-30588969DCC7}" presName="horz1" presStyleCnt="0"/>
      <dgm:spPr/>
    </dgm:pt>
    <dgm:pt modelId="{6BD02139-585E-4F04-B479-D889C0ABB667}" type="pres">
      <dgm:prSet presAssocID="{C60DFA9C-5101-4B75-8DF2-30588969DCC7}" presName="tx1" presStyleLbl="revTx" presStyleIdx="2" presStyleCnt="5"/>
      <dgm:spPr/>
    </dgm:pt>
    <dgm:pt modelId="{1EC30446-562F-4E36-BD87-8E9E31E4882E}" type="pres">
      <dgm:prSet presAssocID="{C60DFA9C-5101-4B75-8DF2-30588969DCC7}" presName="vert1" presStyleCnt="0"/>
      <dgm:spPr/>
    </dgm:pt>
    <dgm:pt modelId="{3A011EBA-9AFC-4C5B-B152-AF6A7A9195C7}" type="pres">
      <dgm:prSet presAssocID="{596CCA41-7678-4DCC-84EA-A79774451E5E}" presName="thickLine" presStyleLbl="alignNode1" presStyleIdx="3" presStyleCnt="5"/>
      <dgm:spPr/>
    </dgm:pt>
    <dgm:pt modelId="{66716A22-BD49-4F01-8CF4-AAC57218A0F1}" type="pres">
      <dgm:prSet presAssocID="{596CCA41-7678-4DCC-84EA-A79774451E5E}" presName="horz1" presStyleCnt="0"/>
      <dgm:spPr/>
    </dgm:pt>
    <dgm:pt modelId="{1081EB06-53CF-4233-8193-281CAD0CB4CC}" type="pres">
      <dgm:prSet presAssocID="{596CCA41-7678-4DCC-84EA-A79774451E5E}" presName="tx1" presStyleLbl="revTx" presStyleIdx="3" presStyleCnt="5"/>
      <dgm:spPr/>
    </dgm:pt>
    <dgm:pt modelId="{E27810BE-7889-4704-A79F-876EFB686392}" type="pres">
      <dgm:prSet presAssocID="{596CCA41-7678-4DCC-84EA-A79774451E5E}" presName="vert1" presStyleCnt="0"/>
      <dgm:spPr/>
    </dgm:pt>
    <dgm:pt modelId="{26751B7D-E914-48FB-9A0A-4AF2972DD06D}" type="pres">
      <dgm:prSet presAssocID="{E1ACD82B-13A1-4114-89E7-CE0D591A28C9}" presName="thickLine" presStyleLbl="alignNode1" presStyleIdx="4" presStyleCnt="5"/>
      <dgm:spPr/>
    </dgm:pt>
    <dgm:pt modelId="{2DC8A574-8971-4AB8-B0C7-4AABE521A04E}" type="pres">
      <dgm:prSet presAssocID="{E1ACD82B-13A1-4114-89E7-CE0D591A28C9}" presName="horz1" presStyleCnt="0"/>
      <dgm:spPr/>
    </dgm:pt>
    <dgm:pt modelId="{6AD32B35-E39B-4ABD-A7E6-1023E5FFC22C}" type="pres">
      <dgm:prSet presAssocID="{E1ACD82B-13A1-4114-89E7-CE0D591A28C9}" presName="tx1" presStyleLbl="revTx" presStyleIdx="4" presStyleCnt="5"/>
      <dgm:spPr/>
    </dgm:pt>
    <dgm:pt modelId="{42081AF0-C274-411E-81F0-2D270E90F3E4}" type="pres">
      <dgm:prSet presAssocID="{E1ACD82B-13A1-4114-89E7-CE0D591A28C9}" presName="vert1" presStyleCnt="0"/>
      <dgm:spPr/>
    </dgm:pt>
  </dgm:ptLst>
  <dgm:cxnLst>
    <dgm:cxn modelId="{10008404-ED2E-4FC2-8797-EB7DC719F74E}" srcId="{E162D95B-15D2-47F9-87E7-3209F8911158}" destId="{C60DFA9C-5101-4B75-8DF2-30588969DCC7}" srcOrd="2" destOrd="0" parTransId="{3C3ADA8A-6CA4-48AB-B691-F5DB75114D64}" sibTransId="{F3448326-E6AB-4645-A5AD-C2FCC3A2E452}"/>
    <dgm:cxn modelId="{CB6F2E20-7BFF-4CD6-8734-FC8D65714E2A}" type="presOf" srcId="{A8A37840-C20C-4DCC-82A0-7C494364273D}" destId="{E544AF7B-B3E9-4F45-9418-86AF05AB7FD4}" srcOrd="0" destOrd="0" presId="urn:microsoft.com/office/officeart/2008/layout/LinedList"/>
    <dgm:cxn modelId="{A008A62A-4EF6-4DDC-9769-01BA065DBF4A}" type="presOf" srcId="{E155A471-24D8-423C-B48B-5E72F1039BBB}" destId="{ABE2E531-B597-4F24-B97B-888B12C25183}" srcOrd="0" destOrd="0" presId="urn:microsoft.com/office/officeart/2008/layout/LinedList"/>
    <dgm:cxn modelId="{2532A735-8FE2-42C3-A92B-7FF3F38970A5}" srcId="{E162D95B-15D2-47F9-87E7-3209F8911158}" destId="{E155A471-24D8-423C-B48B-5E72F1039BBB}" srcOrd="0" destOrd="0" parTransId="{30355745-7C05-4DDF-81A7-B296F7EAAE1A}" sibTransId="{1B807E44-CAA8-4837-B276-BE6906190C9C}"/>
    <dgm:cxn modelId="{68EAA942-9C8B-487B-8D36-DF05693EBF0B}" srcId="{E162D95B-15D2-47F9-87E7-3209F8911158}" destId="{E1ACD82B-13A1-4114-89E7-CE0D591A28C9}" srcOrd="4" destOrd="0" parTransId="{C3A509BA-D6CE-4DE6-BB8D-2C7B021B99F8}" sibTransId="{68374264-C365-4FF2-B28D-9565F3B99BA3}"/>
    <dgm:cxn modelId="{6EDE3963-638B-4EAF-9E1A-210F456ED41B}" srcId="{E162D95B-15D2-47F9-87E7-3209F8911158}" destId="{596CCA41-7678-4DCC-84EA-A79774451E5E}" srcOrd="3" destOrd="0" parTransId="{BBDADB67-AE14-4837-BA02-37B9AB74ABD4}" sibTransId="{9225F80E-FE2D-464D-B83B-B590F4C3A2DF}"/>
    <dgm:cxn modelId="{4817F87D-1E7B-4066-9D58-3D353FD26CC0}" type="presOf" srcId="{E1ACD82B-13A1-4114-89E7-CE0D591A28C9}" destId="{6AD32B35-E39B-4ABD-A7E6-1023E5FFC22C}" srcOrd="0" destOrd="0" presId="urn:microsoft.com/office/officeart/2008/layout/LinedList"/>
    <dgm:cxn modelId="{5A23957F-BDBC-4159-B0D8-7ED241EF453F}" type="presOf" srcId="{596CCA41-7678-4DCC-84EA-A79774451E5E}" destId="{1081EB06-53CF-4233-8193-281CAD0CB4CC}" srcOrd="0" destOrd="0" presId="urn:microsoft.com/office/officeart/2008/layout/LinedList"/>
    <dgm:cxn modelId="{ACB19A97-9A37-48F9-AC24-7AA76B9F3162}" type="presOf" srcId="{E162D95B-15D2-47F9-87E7-3209F8911158}" destId="{1D149E89-60F2-4C70-B109-C35C616CA26C}" srcOrd="0" destOrd="0" presId="urn:microsoft.com/office/officeart/2008/layout/LinedList"/>
    <dgm:cxn modelId="{B0EA9D99-045A-4C4E-92EA-87D6DC578D97}" srcId="{E162D95B-15D2-47F9-87E7-3209F8911158}" destId="{A8A37840-C20C-4DCC-82A0-7C494364273D}" srcOrd="1" destOrd="0" parTransId="{678E9F1E-93F6-4109-A7B0-2B2B7DA96E2F}" sibTransId="{20179128-2110-4C44-8AA6-D91E9B8F8A43}"/>
    <dgm:cxn modelId="{9C9149C7-C9D4-47D4-8312-B392220EA78F}" type="presOf" srcId="{C60DFA9C-5101-4B75-8DF2-30588969DCC7}" destId="{6BD02139-585E-4F04-B479-D889C0ABB667}" srcOrd="0" destOrd="0" presId="urn:microsoft.com/office/officeart/2008/layout/LinedList"/>
    <dgm:cxn modelId="{18729752-60E0-4331-8EBC-0D7A22645D9E}" type="presParOf" srcId="{1D149E89-60F2-4C70-B109-C35C616CA26C}" destId="{64476B7F-E34D-404B-BFC8-7577AB8BB7A0}" srcOrd="0" destOrd="0" presId="urn:microsoft.com/office/officeart/2008/layout/LinedList"/>
    <dgm:cxn modelId="{B907BDEA-AB06-49BF-A837-E19CFAE1781F}" type="presParOf" srcId="{1D149E89-60F2-4C70-B109-C35C616CA26C}" destId="{5D6ABBF6-0FEA-4FEA-9245-B70201012D4A}" srcOrd="1" destOrd="0" presId="urn:microsoft.com/office/officeart/2008/layout/LinedList"/>
    <dgm:cxn modelId="{9492D19F-FAAC-49D5-8FC2-3141A907DAB4}" type="presParOf" srcId="{5D6ABBF6-0FEA-4FEA-9245-B70201012D4A}" destId="{ABE2E531-B597-4F24-B97B-888B12C25183}" srcOrd="0" destOrd="0" presId="urn:microsoft.com/office/officeart/2008/layout/LinedList"/>
    <dgm:cxn modelId="{1AEFD807-233D-4110-999E-E06A31D83421}" type="presParOf" srcId="{5D6ABBF6-0FEA-4FEA-9245-B70201012D4A}" destId="{07AA1481-9F6B-4DE7-9680-20A65FE257D4}" srcOrd="1" destOrd="0" presId="urn:microsoft.com/office/officeart/2008/layout/LinedList"/>
    <dgm:cxn modelId="{43F18CF0-8C14-496B-8CEC-66879DE74C1F}" type="presParOf" srcId="{1D149E89-60F2-4C70-B109-C35C616CA26C}" destId="{B99EC5EF-26FE-48B1-BE08-E00B485B3815}" srcOrd="2" destOrd="0" presId="urn:microsoft.com/office/officeart/2008/layout/LinedList"/>
    <dgm:cxn modelId="{229F9DD9-2624-41E1-A3B6-46CED17BC5AC}" type="presParOf" srcId="{1D149E89-60F2-4C70-B109-C35C616CA26C}" destId="{E78D9048-33D8-441E-AABD-65276392CBCD}" srcOrd="3" destOrd="0" presId="urn:microsoft.com/office/officeart/2008/layout/LinedList"/>
    <dgm:cxn modelId="{D2C7DE14-F68C-43E3-B70F-4E06C9E7CE05}" type="presParOf" srcId="{E78D9048-33D8-441E-AABD-65276392CBCD}" destId="{E544AF7B-B3E9-4F45-9418-86AF05AB7FD4}" srcOrd="0" destOrd="0" presId="urn:microsoft.com/office/officeart/2008/layout/LinedList"/>
    <dgm:cxn modelId="{A2CDDF48-5B8C-459F-BCD4-E09897238A0F}" type="presParOf" srcId="{E78D9048-33D8-441E-AABD-65276392CBCD}" destId="{6DB4DCCD-9C79-44F5-8854-914422A4BDF8}" srcOrd="1" destOrd="0" presId="urn:microsoft.com/office/officeart/2008/layout/LinedList"/>
    <dgm:cxn modelId="{3356C2E9-3816-4F2F-A70C-657DB6FC38D3}" type="presParOf" srcId="{1D149E89-60F2-4C70-B109-C35C616CA26C}" destId="{3C8DD3A9-780B-4A0E-98DA-F422AD3804B6}" srcOrd="4" destOrd="0" presId="urn:microsoft.com/office/officeart/2008/layout/LinedList"/>
    <dgm:cxn modelId="{6A7DCB5A-828F-4A72-8AC8-887457E81391}" type="presParOf" srcId="{1D149E89-60F2-4C70-B109-C35C616CA26C}" destId="{3A97D427-F5F9-468A-B620-1EF2F4F8E1B6}" srcOrd="5" destOrd="0" presId="urn:microsoft.com/office/officeart/2008/layout/LinedList"/>
    <dgm:cxn modelId="{21CB4BD5-2FC0-4783-B5B0-60FFE0656EE0}" type="presParOf" srcId="{3A97D427-F5F9-468A-B620-1EF2F4F8E1B6}" destId="{6BD02139-585E-4F04-B479-D889C0ABB667}" srcOrd="0" destOrd="0" presId="urn:microsoft.com/office/officeart/2008/layout/LinedList"/>
    <dgm:cxn modelId="{6DBA1548-EF0F-4C57-A1E1-4E4D21DAE365}" type="presParOf" srcId="{3A97D427-F5F9-468A-B620-1EF2F4F8E1B6}" destId="{1EC30446-562F-4E36-BD87-8E9E31E4882E}" srcOrd="1" destOrd="0" presId="urn:microsoft.com/office/officeart/2008/layout/LinedList"/>
    <dgm:cxn modelId="{3A6BD8A5-AB7B-4FFF-9558-39686CEF6572}" type="presParOf" srcId="{1D149E89-60F2-4C70-B109-C35C616CA26C}" destId="{3A011EBA-9AFC-4C5B-B152-AF6A7A9195C7}" srcOrd="6" destOrd="0" presId="urn:microsoft.com/office/officeart/2008/layout/LinedList"/>
    <dgm:cxn modelId="{06E6F615-0C35-49CC-AFEE-1C750AD7BD33}" type="presParOf" srcId="{1D149E89-60F2-4C70-B109-C35C616CA26C}" destId="{66716A22-BD49-4F01-8CF4-AAC57218A0F1}" srcOrd="7" destOrd="0" presId="urn:microsoft.com/office/officeart/2008/layout/LinedList"/>
    <dgm:cxn modelId="{0C68CC08-D72D-4B20-9DAF-0C85590CE11A}" type="presParOf" srcId="{66716A22-BD49-4F01-8CF4-AAC57218A0F1}" destId="{1081EB06-53CF-4233-8193-281CAD0CB4CC}" srcOrd="0" destOrd="0" presId="urn:microsoft.com/office/officeart/2008/layout/LinedList"/>
    <dgm:cxn modelId="{6A068972-9C61-46F1-93A2-F946B1378423}" type="presParOf" srcId="{66716A22-BD49-4F01-8CF4-AAC57218A0F1}" destId="{E27810BE-7889-4704-A79F-876EFB686392}" srcOrd="1" destOrd="0" presId="urn:microsoft.com/office/officeart/2008/layout/LinedList"/>
    <dgm:cxn modelId="{9A4C4814-CC9E-4F0A-83D5-00056CF3F33F}" type="presParOf" srcId="{1D149E89-60F2-4C70-B109-C35C616CA26C}" destId="{26751B7D-E914-48FB-9A0A-4AF2972DD06D}" srcOrd="8" destOrd="0" presId="urn:microsoft.com/office/officeart/2008/layout/LinedList"/>
    <dgm:cxn modelId="{2994CE4A-89AB-474E-951C-3A0A82D85A2A}" type="presParOf" srcId="{1D149E89-60F2-4C70-B109-C35C616CA26C}" destId="{2DC8A574-8971-4AB8-B0C7-4AABE521A04E}" srcOrd="9" destOrd="0" presId="urn:microsoft.com/office/officeart/2008/layout/LinedList"/>
    <dgm:cxn modelId="{F41D7FD6-8DEE-433C-A42C-2EC83D0ED144}" type="presParOf" srcId="{2DC8A574-8971-4AB8-B0C7-4AABE521A04E}" destId="{6AD32B35-E39B-4ABD-A7E6-1023E5FFC22C}" srcOrd="0" destOrd="0" presId="urn:microsoft.com/office/officeart/2008/layout/LinedList"/>
    <dgm:cxn modelId="{514B2FB4-0407-4E35-8046-4CF9590B9DA8}" type="presParOf" srcId="{2DC8A574-8971-4AB8-B0C7-4AABE521A04E}" destId="{42081AF0-C274-411E-81F0-2D270E90F3E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76B7F-E34D-404B-BFC8-7577AB8BB7A0}">
      <dsp:nvSpPr>
        <dsp:cNvPr id="0" name=""/>
        <dsp:cNvSpPr/>
      </dsp:nvSpPr>
      <dsp:spPr>
        <a:xfrm>
          <a:off x="0" y="759"/>
          <a:ext cx="7504112" cy="0"/>
        </a:xfrm>
        <a:prstGeom prst="lin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6350" cap="flat" cmpd="sng" algn="in">
          <a:solidFill>
            <a:schemeClr val="accent2">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ABE2E531-B597-4F24-B97B-888B12C25183}">
      <dsp:nvSpPr>
        <dsp:cNvPr id="0" name=""/>
        <dsp:cNvSpPr/>
      </dsp:nvSpPr>
      <dsp:spPr>
        <a:xfrm>
          <a:off x="0" y="759"/>
          <a:ext cx="7504112" cy="124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Trauma is common. Most young people will experience difficult and challenging events during their formative years. Everyone is affected by the current COVID-19 crisis, but individual experiences will vary dramatically. </a:t>
          </a:r>
        </a:p>
      </dsp:txBody>
      <dsp:txXfrm>
        <a:off x="0" y="759"/>
        <a:ext cx="7504112" cy="1244296"/>
      </dsp:txXfrm>
    </dsp:sp>
    <dsp:sp modelId="{B99EC5EF-26FE-48B1-BE08-E00B485B3815}">
      <dsp:nvSpPr>
        <dsp:cNvPr id="0" name=""/>
        <dsp:cNvSpPr/>
      </dsp:nvSpPr>
      <dsp:spPr>
        <a:xfrm>
          <a:off x="0" y="1245055"/>
          <a:ext cx="7504112" cy="0"/>
        </a:xfrm>
        <a:prstGeom prst="line">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6350" cap="flat" cmpd="sng" algn="in">
          <a:solidFill>
            <a:schemeClr val="accent3">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E544AF7B-B3E9-4F45-9418-86AF05AB7FD4}">
      <dsp:nvSpPr>
        <dsp:cNvPr id="0" name=""/>
        <dsp:cNvSpPr/>
      </dsp:nvSpPr>
      <dsp:spPr>
        <a:xfrm>
          <a:off x="0" y="1245055"/>
          <a:ext cx="7504112" cy="124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Age and stage of development will have a significant impact on how young people make sense of their experiences.</a:t>
          </a:r>
        </a:p>
      </dsp:txBody>
      <dsp:txXfrm>
        <a:off x="0" y="1245055"/>
        <a:ext cx="7504112" cy="1244296"/>
      </dsp:txXfrm>
    </dsp:sp>
    <dsp:sp modelId="{3C8DD3A9-780B-4A0E-98DA-F422AD3804B6}">
      <dsp:nvSpPr>
        <dsp:cNvPr id="0" name=""/>
        <dsp:cNvSpPr/>
      </dsp:nvSpPr>
      <dsp:spPr>
        <a:xfrm>
          <a:off x="0" y="2489351"/>
          <a:ext cx="7504112"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6BD02139-585E-4F04-B479-D889C0ABB667}">
      <dsp:nvSpPr>
        <dsp:cNvPr id="0" name=""/>
        <dsp:cNvSpPr/>
      </dsp:nvSpPr>
      <dsp:spPr>
        <a:xfrm>
          <a:off x="0" y="2489351"/>
          <a:ext cx="7504112" cy="124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Young people’s responses to trauma are complex and different to those of adults. Trauma may affect their development, including their sense of self, cognitive skills, emotional wellbeing, tolerance, moral development and ability to trust self and others.</a:t>
          </a:r>
        </a:p>
      </dsp:txBody>
      <dsp:txXfrm>
        <a:off x="0" y="2489351"/>
        <a:ext cx="7504112" cy="1244296"/>
      </dsp:txXfrm>
    </dsp:sp>
    <dsp:sp modelId="{3A011EBA-9AFC-4C5B-B152-AF6A7A9195C7}">
      <dsp:nvSpPr>
        <dsp:cNvPr id="0" name=""/>
        <dsp:cNvSpPr/>
      </dsp:nvSpPr>
      <dsp:spPr>
        <a:xfrm>
          <a:off x="0" y="3733648"/>
          <a:ext cx="7504112" cy="0"/>
        </a:xfrm>
        <a:prstGeom prst="line">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6350" cap="flat" cmpd="sng" algn="in">
          <a:solidFill>
            <a:schemeClr val="accent5">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1081EB06-53CF-4233-8193-281CAD0CB4CC}">
      <dsp:nvSpPr>
        <dsp:cNvPr id="0" name=""/>
        <dsp:cNvSpPr/>
      </dsp:nvSpPr>
      <dsp:spPr>
        <a:xfrm>
          <a:off x="0" y="3733648"/>
          <a:ext cx="7504112" cy="124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Children who have experienced trauma may develop ‘survivor behaviours’. These help the child to survive extreme psychological stress in a hostile environment (i.e. fighting, running away, substance abuse, shutting down, self-harm, eating disorders…)</a:t>
          </a:r>
        </a:p>
      </dsp:txBody>
      <dsp:txXfrm>
        <a:off x="0" y="3733648"/>
        <a:ext cx="7504112" cy="1244296"/>
      </dsp:txXfrm>
    </dsp:sp>
    <dsp:sp modelId="{26751B7D-E914-48FB-9A0A-4AF2972DD06D}">
      <dsp:nvSpPr>
        <dsp:cNvPr id="0" name=""/>
        <dsp:cNvSpPr/>
      </dsp:nvSpPr>
      <dsp:spPr>
        <a:xfrm>
          <a:off x="0" y="4977944"/>
          <a:ext cx="7504112" cy="0"/>
        </a:xfrm>
        <a:prstGeom prst="line">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w="6350" cap="flat" cmpd="sng" algn="in">
          <a:solidFill>
            <a:schemeClr val="accent6">
              <a:hueOff val="0"/>
              <a:satOff val="0"/>
              <a:lumOff val="0"/>
              <a:alphaOff val="0"/>
            </a:schemeClr>
          </a:solidFill>
          <a:prstDash val="solid"/>
        </a:ln>
        <a:effectLst>
          <a:outerShdw blurRad="57150" dist="19050" dir="5400000" algn="ctr" rotWithShape="0">
            <a:srgbClr val="000000">
              <a:alpha val="35000"/>
            </a:srgbClr>
          </a:outerShdw>
        </a:effectLst>
      </dsp:spPr>
      <dsp:style>
        <a:lnRef idx="1">
          <a:scrgbClr r="0" g="0" b="0"/>
        </a:lnRef>
        <a:fillRef idx="3">
          <a:scrgbClr r="0" g="0" b="0"/>
        </a:fillRef>
        <a:effectRef idx="3">
          <a:scrgbClr r="0" g="0" b="0"/>
        </a:effectRef>
        <a:fontRef idx="minor">
          <a:schemeClr val="lt1"/>
        </a:fontRef>
      </dsp:style>
    </dsp:sp>
    <dsp:sp modelId="{6AD32B35-E39B-4ABD-A7E6-1023E5FFC22C}">
      <dsp:nvSpPr>
        <dsp:cNvPr id="0" name=""/>
        <dsp:cNvSpPr/>
      </dsp:nvSpPr>
      <dsp:spPr>
        <a:xfrm>
          <a:off x="0" y="4977944"/>
          <a:ext cx="7504112" cy="124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Even in a non-threatening environment, these behaviours may be displayed in order to deal with their ‘uncomfortableness’ and anxiety. To </a:t>
          </a:r>
          <a:r>
            <a:rPr lang="en-GB" sz="2000" kern="1200"/>
            <a:t>some children, even a nurturing </a:t>
          </a:r>
          <a:r>
            <a:rPr lang="en-GB" sz="2000" kern="1200" dirty="0"/>
            <a:t>environment may appear threatening.</a:t>
          </a:r>
        </a:p>
      </dsp:txBody>
      <dsp:txXfrm>
        <a:off x="0" y="4977944"/>
        <a:ext cx="7504112" cy="124429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71D13-CE5B-4664-911C-BCB67BF658AD}" type="datetimeFigureOut">
              <a:rPr lang="en-GB" smtClean="0"/>
              <a:t>17/05/2020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E70A3-5711-4D24-B7A7-967521AE3327}" type="slidenum">
              <a:rPr lang="en-GB" smtClean="0"/>
              <a:t>‹#›</a:t>
            </a:fld>
            <a:endParaRPr lang="en-GB"/>
          </a:p>
        </p:txBody>
      </p:sp>
    </p:spTree>
    <p:extLst>
      <p:ext uri="{BB962C8B-B14F-4D97-AF65-F5344CB8AC3E}">
        <p14:creationId xmlns:p14="http://schemas.microsoft.com/office/powerpoint/2010/main" val="387123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239BF378-3D24-4ED5-AB3A-9836BD053CC6}" type="slidenum">
              <a:rPr lang="en-GB" smtClean="0"/>
              <a:t>4</a:t>
            </a:fld>
            <a:endParaRPr lang="en-GB" dirty="0"/>
          </a:p>
        </p:txBody>
      </p:sp>
    </p:spTree>
    <p:extLst>
      <p:ext uri="{BB962C8B-B14F-4D97-AF65-F5344CB8AC3E}">
        <p14:creationId xmlns:p14="http://schemas.microsoft.com/office/powerpoint/2010/main" val="38305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9BF378-3D24-4ED5-AB3A-9836BD053CC6}" type="slidenum">
              <a:rPr lang="en-GB" smtClean="0"/>
              <a:t>21</a:t>
            </a:fld>
            <a:endParaRPr lang="en-GB" dirty="0"/>
          </a:p>
        </p:txBody>
      </p:sp>
    </p:spTree>
    <p:extLst>
      <p:ext uri="{BB962C8B-B14F-4D97-AF65-F5344CB8AC3E}">
        <p14:creationId xmlns:p14="http://schemas.microsoft.com/office/powerpoint/2010/main" val="5940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5</a:t>
            </a:fld>
            <a:endParaRPr lang="en-GB"/>
          </a:p>
        </p:txBody>
      </p:sp>
    </p:spTree>
    <p:extLst>
      <p:ext uri="{BB962C8B-B14F-4D97-AF65-F5344CB8AC3E}">
        <p14:creationId xmlns:p14="http://schemas.microsoft.com/office/powerpoint/2010/main" val="3411033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6</a:t>
            </a:fld>
            <a:endParaRPr lang="en-GB"/>
          </a:p>
        </p:txBody>
      </p:sp>
    </p:spTree>
    <p:extLst>
      <p:ext uri="{BB962C8B-B14F-4D97-AF65-F5344CB8AC3E}">
        <p14:creationId xmlns:p14="http://schemas.microsoft.com/office/powerpoint/2010/main" val="294097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7</a:t>
            </a:fld>
            <a:endParaRPr lang="en-GB"/>
          </a:p>
        </p:txBody>
      </p:sp>
    </p:spTree>
    <p:extLst>
      <p:ext uri="{BB962C8B-B14F-4D97-AF65-F5344CB8AC3E}">
        <p14:creationId xmlns:p14="http://schemas.microsoft.com/office/powerpoint/2010/main" val="294208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8</a:t>
            </a:fld>
            <a:endParaRPr lang="en-GB"/>
          </a:p>
        </p:txBody>
      </p:sp>
    </p:spTree>
    <p:extLst>
      <p:ext uri="{BB962C8B-B14F-4D97-AF65-F5344CB8AC3E}">
        <p14:creationId xmlns:p14="http://schemas.microsoft.com/office/powerpoint/2010/main" val="16439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9</a:t>
            </a:fld>
            <a:endParaRPr lang="en-GB"/>
          </a:p>
        </p:txBody>
      </p:sp>
    </p:spTree>
    <p:extLst>
      <p:ext uri="{BB962C8B-B14F-4D97-AF65-F5344CB8AC3E}">
        <p14:creationId xmlns:p14="http://schemas.microsoft.com/office/powerpoint/2010/main" val="365676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10</a:t>
            </a:fld>
            <a:endParaRPr lang="en-GB"/>
          </a:p>
        </p:txBody>
      </p:sp>
    </p:spTree>
    <p:extLst>
      <p:ext uri="{BB962C8B-B14F-4D97-AF65-F5344CB8AC3E}">
        <p14:creationId xmlns:p14="http://schemas.microsoft.com/office/powerpoint/2010/main" val="288249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13</a:t>
            </a:fld>
            <a:endParaRPr lang="en-GB"/>
          </a:p>
        </p:txBody>
      </p:sp>
    </p:spTree>
    <p:extLst>
      <p:ext uri="{BB962C8B-B14F-4D97-AF65-F5344CB8AC3E}">
        <p14:creationId xmlns:p14="http://schemas.microsoft.com/office/powerpoint/2010/main" val="3411116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14</a:t>
            </a:fld>
            <a:endParaRPr lang="en-GB"/>
          </a:p>
        </p:txBody>
      </p:sp>
    </p:spTree>
    <p:extLst>
      <p:ext uri="{BB962C8B-B14F-4D97-AF65-F5344CB8AC3E}">
        <p14:creationId xmlns:p14="http://schemas.microsoft.com/office/powerpoint/2010/main" val="77855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B043985-C005-4A70-8711-B8172AF54A6B}" type="slidenum">
              <a:rPr lang="en-GB" smtClean="0"/>
              <a:t>‹#›</a:t>
            </a:fld>
            <a:endParaRPr lang="en-GB"/>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2147090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11520217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204507108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33454688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40720983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87483482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3AC5F8-BCD1-4BEC-8F9F-8643FBF74A8A}" type="datetimeFigureOut">
              <a:rPr lang="en-GB" smtClean="0"/>
              <a:t>17/05/2020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46315907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3AC5F8-BCD1-4BEC-8F9F-8643FBF74A8A}" type="datetimeFigureOut">
              <a:rPr lang="en-GB" smtClean="0"/>
              <a:t>17/05/2020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89052921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C5F8-BCD1-4BEC-8F9F-8643FBF74A8A}" type="datetimeFigureOut">
              <a:rPr lang="en-GB" smtClean="0"/>
              <a:t>17/05/2020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02256520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997586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17/05/2020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1128756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3AC5F8-BCD1-4BEC-8F9F-8643FBF74A8A}" type="datetimeFigureOut">
              <a:rPr lang="en-GB" smtClean="0"/>
              <a:t>17/05/2020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B043985-C005-4A70-8711-B8172AF54A6B}"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49017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childline.org.uk/get-support/"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samaritans.org/" TargetMode="External"/><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www.youtube.com/watch?v=KoqaUANGvpA" TargetMode="External"/><Relationship Id="rId10" Type="http://schemas.openxmlformats.org/officeDocument/2006/relationships/image" Target="../media/image8.svg"/><Relationship Id="rId4" Type="http://schemas.openxmlformats.org/officeDocument/2006/relationships/image" Target="../media/image13.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beaconhouse.org.uk/wp-content/uploads/2019/09/The-Three-Rs.pdf"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sv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beaconhouse.org.uk/resource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istss.org/home" TargetMode="External"/><Relationship Id="rId5" Type="http://schemas.openxmlformats.org/officeDocument/2006/relationships/hyperlink" Target="https://www.traumainformedschools.co.uk/" TargetMode="External"/><Relationship Id="rId4" Type="http://schemas.openxmlformats.org/officeDocument/2006/relationships/hyperlink" Target="https://traumasensitiveschools.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7AC4-229A-4E15-B176-FDDD065B6C9D}"/>
              </a:ext>
            </a:extLst>
          </p:cNvPr>
          <p:cNvSpPr>
            <a:spLocks noGrp="1"/>
          </p:cNvSpPr>
          <p:nvPr>
            <p:ph type="ctrTitle"/>
          </p:nvPr>
        </p:nvSpPr>
        <p:spPr>
          <a:xfrm>
            <a:off x="1292431" y="2331995"/>
            <a:ext cx="9607138" cy="3016265"/>
          </a:xfrm>
        </p:spPr>
        <p:txBody>
          <a:bodyPr anchor="b">
            <a:normAutofit fontScale="90000"/>
          </a:bodyPr>
          <a:lstStyle/>
          <a:p>
            <a:r>
              <a:rPr lang="en-GB" sz="6700" b="1" dirty="0">
                <a:latin typeface="Calibri" panose="020F0502020204030204" pitchFamily="34" charset="0"/>
                <a:cs typeface="Calibri" panose="020F0502020204030204" pitchFamily="34" charset="0"/>
              </a:rPr>
              <a:t>Trauma and Anxiety </a:t>
            </a:r>
            <a:br>
              <a:rPr lang="en-GB" sz="6700" dirty="0">
                <a:latin typeface="Calibri" panose="020F0502020204030204" pitchFamily="34" charset="0"/>
                <a:cs typeface="Calibri" panose="020F0502020204030204" pitchFamily="34" charset="0"/>
              </a:rPr>
            </a:br>
            <a:br>
              <a:rPr lang="en-GB" sz="6700"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endParaRPr lang="en-GB" sz="5400" b="1" dirty="0">
              <a:latin typeface="Calibri" panose="020F0502020204030204" pitchFamily="34" charset="0"/>
              <a:cs typeface="Calibri" panose="020F0502020204030204" pitchFamily="34" charset="0"/>
            </a:endParaRPr>
          </a:p>
        </p:txBody>
      </p:sp>
      <p:pic>
        <p:nvPicPr>
          <p:cNvPr id="5" name="Picture 4" descr="A picture containing table&#10;&#10;Description automatically generated">
            <a:extLst>
              <a:ext uri="{FF2B5EF4-FFF2-40B4-BE49-F238E27FC236}">
                <a16:creationId xmlns:a16="http://schemas.microsoft.com/office/drawing/2014/main" id="{D42C7180-A612-4C2D-9212-58290F7F4F4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854466" y="214728"/>
            <a:ext cx="1547289" cy="1280079"/>
          </a:xfrm>
          <a:prstGeom prst="rect">
            <a:avLst/>
          </a:prstGeom>
        </p:spPr>
      </p:pic>
      <p:pic>
        <p:nvPicPr>
          <p:cNvPr id="8" name="Recorded Sound">
            <a:hlinkClick r:id="" action="ppaction://media"/>
            <a:extLst>
              <a:ext uri="{FF2B5EF4-FFF2-40B4-BE49-F238E27FC236}">
                <a16:creationId xmlns:a16="http://schemas.microsoft.com/office/drawing/2014/main" id="{EFFECAFD-31F0-42BF-ACBF-ECEDE3C5EA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60262" y="5631528"/>
            <a:ext cx="406400" cy="406400"/>
          </a:xfrm>
          <a:prstGeom prst="rect">
            <a:avLst/>
          </a:prstGeom>
        </p:spPr>
      </p:pic>
      <p:pic>
        <p:nvPicPr>
          <p:cNvPr id="3" name="Picture 2">
            <a:extLst>
              <a:ext uri="{FF2B5EF4-FFF2-40B4-BE49-F238E27FC236}">
                <a16:creationId xmlns:a16="http://schemas.microsoft.com/office/drawing/2014/main" id="{9FD80E79-52FA-43C3-9A18-2D0E6D8F9E61}"/>
              </a:ext>
            </a:extLst>
          </p:cNvPr>
          <p:cNvPicPr>
            <a:picLocks noChangeAspect="1"/>
          </p:cNvPicPr>
          <p:nvPr/>
        </p:nvPicPr>
        <p:blipFill>
          <a:blip r:embed="rId6"/>
          <a:stretch>
            <a:fillRect/>
          </a:stretch>
        </p:blipFill>
        <p:spPr>
          <a:xfrm>
            <a:off x="786816" y="5348260"/>
            <a:ext cx="2804403" cy="975445"/>
          </a:xfrm>
          <a:prstGeom prst="rect">
            <a:avLst/>
          </a:prstGeom>
        </p:spPr>
      </p:pic>
      <p:sp>
        <p:nvSpPr>
          <p:cNvPr id="6" name="TextBox 5">
            <a:extLst>
              <a:ext uri="{FF2B5EF4-FFF2-40B4-BE49-F238E27FC236}">
                <a16:creationId xmlns:a16="http://schemas.microsoft.com/office/drawing/2014/main" id="{036A13F6-996B-428D-A36E-19E7721D9B82}"/>
              </a:ext>
            </a:extLst>
          </p:cNvPr>
          <p:cNvSpPr txBox="1"/>
          <p:nvPr/>
        </p:nvSpPr>
        <p:spPr>
          <a:xfrm>
            <a:off x="1463041" y="3322592"/>
            <a:ext cx="9165070" cy="646331"/>
          </a:xfrm>
          <a:prstGeom prst="rect">
            <a:avLst/>
          </a:prstGeom>
          <a:noFill/>
        </p:spPr>
        <p:txBody>
          <a:bodyPr wrap="square" rtlCol="0">
            <a:spAutoFit/>
          </a:bodyPr>
          <a:lstStyle/>
          <a:p>
            <a:pPr algn="ctr"/>
            <a:r>
              <a:rPr lang="en-GB" sz="3600" dirty="0">
                <a:latin typeface="Calibri" panose="020F0502020204030204" pitchFamily="34" charset="0"/>
                <a:cs typeface="Calibri" panose="020F0502020204030204" pitchFamily="34" charset="0"/>
              </a:rPr>
              <a:t>Understanding and healing</a:t>
            </a:r>
          </a:p>
        </p:txBody>
      </p:sp>
    </p:spTree>
    <p:extLst>
      <p:ext uri="{BB962C8B-B14F-4D97-AF65-F5344CB8AC3E}">
        <p14:creationId xmlns:p14="http://schemas.microsoft.com/office/powerpoint/2010/main" val="1965059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CCF3-112B-43BF-8298-10693B84D7AC}"/>
              </a:ext>
            </a:extLst>
          </p:cNvPr>
          <p:cNvSpPr>
            <a:spLocks noGrp="1"/>
          </p:cNvSpPr>
          <p:nvPr>
            <p:ph type="title"/>
          </p:nvPr>
        </p:nvSpPr>
        <p:spPr>
          <a:xfrm>
            <a:off x="6389914" y="247650"/>
            <a:ext cx="5606468" cy="1485900"/>
          </a:xfrm>
        </p:spPr>
        <p:txBody>
          <a:bodyPr>
            <a:normAutofit fontScale="90000"/>
          </a:bodyPr>
          <a:lstStyle/>
          <a:p>
            <a:r>
              <a:rPr lang="en-GB" sz="3400" b="1" dirty="0">
                <a:latin typeface="Calibri" panose="020F0502020204030204" pitchFamily="34" charset="0"/>
                <a:cs typeface="Calibri" panose="020F0502020204030204" pitchFamily="34" charset="0"/>
              </a:rPr>
              <a:t>Signs someone may be struggling with trauma, after the immediate shock and fallout </a:t>
            </a:r>
          </a:p>
        </p:txBody>
      </p:sp>
      <p:sp>
        <p:nvSpPr>
          <p:cNvPr id="3" name="Content Placeholder 2">
            <a:extLst>
              <a:ext uri="{FF2B5EF4-FFF2-40B4-BE49-F238E27FC236}">
                <a16:creationId xmlns:a16="http://schemas.microsoft.com/office/drawing/2014/main" id="{725AC980-D68F-4FC7-89DE-ABFF99131149}"/>
              </a:ext>
            </a:extLst>
          </p:cNvPr>
          <p:cNvSpPr>
            <a:spLocks noGrp="1"/>
          </p:cNvSpPr>
          <p:nvPr>
            <p:ph idx="1"/>
          </p:nvPr>
        </p:nvSpPr>
        <p:spPr>
          <a:xfrm>
            <a:off x="6187044" y="1733550"/>
            <a:ext cx="5809338" cy="5124450"/>
          </a:xfrm>
        </p:spPr>
        <p:txBody>
          <a:bodyPr>
            <a:normAutofit/>
          </a:bodyPr>
          <a:lstStyle/>
          <a:p>
            <a:pPr>
              <a:buFont typeface="Courier New" panose="02070309020205020404" pitchFamily="49" charset="0"/>
              <a:buChar char="o"/>
            </a:pPr>
            <a:r>
              <a:rPr lang="en-GB" sz="1800" b="1" dirty="0">
                <a:latin typeface="Calibri" panose="020F0502020204030204" pitchFamily="34" charset="0"/>
                <a:cs typeface="Calibri" panose="020F0502020204030204" pitchFamily="34" charset="0"/>
              </a:rPr>
              <a:t>Constantly reliving the trauma</a:t>
            </a:r>
            <a:r>
              <a:rPr lang="en-GB" sz="1800" dirty="0">
                <a:latin typeface="Calibri" panose="020F0502020204030204" pitchFamily="34" charset="0"/>
                <a:cs typeface="Calibri" panose="020F0502020204030204" pitchFamily="34" charset="0"/>
              </a:rPr>
              <a:t> through repetitive play and conversation, frightening dreams, or new fears</a:t>
            </a:r>
          </a:p>
          <a:p>
            <a:pPr>
              <a:buFont typeface="Courier New" panose="02070309020205020404" pitchFamily="49" charset="0"/>
              <a:buChar char="o"/>
            </a:pPr>
            <a:r>
              <a:rPr lang="en-GB" sz="1800" b="1" dirty="0">
                <a:latin typeface="Calibri" panose="020F0502020204030204" pitchFamily="34" charset="0"/>
                <a:cs typeface="Calibri" panose="020F0502020204030204" pitchFamily="34" charset="0"/>
              </a:rPr>
              <a:t>Avoiding reminders of the event(s) </a:t>
            </a:r>
            <a:r>
              <a:rPr lang="en-GB" sz="1800" dirty="0">
                <a:latin typeface="Calibri" panose="020F0502020204030204" pitchFamily="34" charset="0"/>
                <a:cs typeface="Calibri" panose="020F0502020204030204" pitchFamily="34" charset="0"/>
              </a:rPr>
              <a:t>such as people, places, activities and objects which bring back memories of the trauma</a:t>
            </a:r>
          </a:p>
          <a:p>
            <a:pPr>
              <a:buFont typeface="Courier New" panose="02070309020205020404" pitchFamily="49" charset="0"/>
              <a:buChar char="o"/>
            </a:pPr>
            <a:r>
              <a:rPr lang="en-GB" sz="1800" b="1" dirty="0">
                <a:latin typeface="Calibri" panose="020F0502020204030204" pitchFamily="34" charset="0"/>
                <a:cs typeface="Calibri" panose="020F0502020204030204" pitchFamily="34" charset="0"/>
              </a:rPr>
              <a:t>Having strong negative thoughts and moods </a:t>
            </a:r>
            <a:r>
              <a:rPr lang="en-GB" sz="1800" dirty="0">
                <a:latin typeface="Calibri" panose="020F0502020204030204" pitchFamily="34" charset="0"/>
                <a:cs typeface="Calibri" panose="020F0502020204030204" pitchFamily="34" charset="0"/>
              </a:rPr>
              <a:t>such as fear, guilt, sadness, shame, or confusion and, alongside this, a loss of interest in activities that used to be enjoyed</a:t>
            </a:r>
          </a:p>
          <a:p>
            <a:pPr>
              <a:buFont typeface="Courier New" panose="02070309020205020404" pitchFamily="49" charset="0"/>
              <a:buChar char="o"/>
            </a:pPr>
            <a:r>
              <a:rPr lang="en-GB" sz="1800" b="1" dirty="0">
                <a:latin typeface="Calibri" panose="020F0502020204030204" pitchFamily="34" charset="0"/>
                <a:cs typeface="Calibri" panose="020F0502020204030204" pitchFamily="34" charset="0"/>
              </a:rPr>
              <a:t>Feeling wound up and pent up </a:t>
            </a:r>
            <a:r>
              <a:rPr lang="en-GB" sz="1800" dirty="0">
                <a:latin typeface="Calibri" panose="020F0502020204030204" pitchFamily="34" charset="0"/>
                <a:cs typeface="Calibri" panose="020F0502020204030204" pitchFamily="34" charset="0"/>
              </a:rPr>
              <a:t>– having trouble sleeping or concentrating, feeling angry or irritable (or having temper tantrums), being easily startled, constantly on the look-out for danger and perhaps seeking danger</a:t>
            </a:r>
          </a:p>
          <a:p>
            <a:pPr>
              <a:buFont typeface="Courier New" panose="02070309020205020404" pitchFamily="49" charset="0"/>
              <a:buChar char="o"/>
            </a:pPr>
            <a:r>
              <a:rPr lang="en-GB" sz="1800" b="1" dirty="0">
                <a:latin typeface="Calibri" panose="020F0502020204030204" pitchFamily="34" charset="0"/>
                <a:cs typeface="Calibri" panose="020F0502020204030204" pitchFamily="34" charset="0"/>
              </a:rPr>
              <a:t>Isolating and withdrawing </a:t>
            </a:r>
            <a:r>
              <a:rPr lang="en-GB" sz="1800" dirty="0">
                <a:latin typeface="Calibri" panose="020F0502020204030204" pitchFamily="34" charset="0"/>
                <a:cs typeface="Calibri" panose="020F0502020204030204" pitchFamily="34" charset="0"/>
              </a:rPr>
              <a:t>– from people and places which have previously been enjoyed and supportive</a:t>
            </a:r>
          </a:p>
          <a:p>
            <a:pPr marL="0" indent="0">
              <a:buNone/>
            </a:pPr>
            <a:endParaRPr lang="en-GB" sz="1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E66C2D1-543D-4128-8720-C57132ED84EA}"/>
              </a:ext>
            </a:extLst>
          </p:cNvPr>
          <p:cNvPicPr>
            <a:picLocks noChangeAspect="1"/>
          </p:cNvPicPr>
          <p:nvPr/>
        </p:nvPicPr>
        <p:blipFill>
          <a:blip r:embed="rId5"/>
          <a:stretch>
            <a:fillRect/>
          </a:stretch>
        </p:blipFill>
        <p:spPr>
          <a:xfrm>
            <a:off x="1024744" y="247650"/>
            <a:ext cx="5071256" cy="4221820"/>
          </a:xfrm>
          <a:prstGeom prst="rect">
            <a:avLst/>
          </a:prstGeom>
        </p:spPr>
      </p:pic>
      <p:sp>
        <p:nvSpPr>
          <p:cNvPr id="4" name="TextBox 3">
            <a:extLst>
              <a:ext uri="{FF2B5EF4-FFF2-40B4-BE49-F238E27FC236}">
                <a16:creationId xmlns:a16="http://schemas.microsoft.com/office/drawing/2014/main" id="{6D7C3158-25BF-4E1A-8D52-98ACD010A8BC}"/>
              </a:ext>
            </a:extLst>
          </p:cNvPr>
          <p:cNvSpPr txBox="1"/>
          <p:nvPr/>
        </p:nvSpPr>
        <p:spPr>
          <a:xfrm>
            <a:off x="933701" y="4631377"/>
            <a:ext cx="5071256" cy="2585323"/>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Samaritans </a:t>
            </a:r>
            <a:r>
              <a:rPr lang="en-GB" dirty="0">
                <a:latin typeface="Calibri" panose="020F0502020204030204" pitchFamily="34" charset="0"/>
                <a:cs typeface="Calibri" panose="020F0502020204030204" pitchFamily="34" charset="0"/>
              </a:rPr>
              <a:t>Tel: 116 123 </a:t>
            </a:r>
          </a:p>
          <a:p>
            <a:r>
              <a:rPr lang="en-GB" dirty="0">
                <a:latin typeface="Calibri" panose="020F0502020204030204" pitchFamily="34" charset="0"/>
                <a:cs typeface="Calibri" panose="020F0502020204030204" pitchFamily="34" charset="0"/>
              </a:rPr>
              <a:t>Website: </a:t>
            </a:r>
            <a:r>
              <a:rPr lang="en-GB" dirty="0">
                <a:latin typeface="Calibri" panose="020F0502020204030204" pitchFamily="34" charset="0"/>
                <a:cs typeface="Calibri" panose="020F0502020204030204" pitchFamily="34" charset="0"/>
                <a:hlinkClick r:id="rId6"/>
              </a:rPr>
              <a:t>www.samaritans.org</a:t>
            </a:r>
            <a:endParaRPr lang="en-GB"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Childline </a:t>
            </a:r>
            <a:r>
              <a:rPr lang="en-GB" dirty="0">
                <a:latin typeface="Calibri" panose="020F0502020204030204" pitchFamily="34" charset="0"/>
                <a:cs typeface="Calibri" panose="020F0502020204030204" pitchFamily="34" charset="0"/>
              </a:rPr>
              <a:t>Tel: 0800 1111</a:t>
            </a:r>
          </a:p>
          <a:p>
            <a:r>
              <a:rPr lang="en-GB" dirty="0">
                <a:latin typeface="Calibri" panose="020F0502020204030204" pitchFamily="34" charset="0"/>
                <a:cs typeface="Calibri" panose="020F0502020204030204" pitchFamily="34" charset="0"/>
                <a:hlinkClick r:id="rId7"/>
              </a:rPr>
              <a:t>https://www.childline.org.uk/get-support/</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NHS</a:t>
            </a:r>
            <a:r>
              <a:rPr lang="en-GB" dirty="0">
                <a:latin typeface="Calibri" panose="020F0502020204030204" pitchFamily="34" charset="0"/>
                <a:cs typeface="Calibri" panose="020F0502020204030204" pitchFamily="34" charset="0"/>
              </a:rPr>
              <a:t> Tel: 111 or 999</a:t>
            </a:r>
          </a:p>
          <a:p>
            <a:endParaRPr lang="en-GB" dirty="0"/>
          </a:p>
          <a:p>
            <a:endParaRPr lang="en-GB" dirty="0"/>
          </a:p>
        </p:txBody>
      </p:sp>
      <p:pic>
        <p:nvPicPr>
          <p:cNvPr id="6" name="Recorded Sound">
            <a:hlinkClick r:id="" action="ppaction://media"/>
            <a:extLst>
              <a:ext uri="{FF2B5EF4-FFF2-40B4-BE49-F238E27FC236}">
                <a16:creationId xmlns:a16="http://schemas.microsoft.com/office/drawing/2014/main" id="{6B402E93-509E-400A-B658-C8578F694C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31922" y="6189106"/>
            <a:ext cx="406400" cy="406400"/>
          </a:xfrm>
          <a:prstGeom prst="rect">
            <a:avLst/>
          </a:prstGeom>
        </p:spPr>
      </p:pic>
    </p:spTree>
    <p:extLst>
      <p:ext uri="{BB962C8B-B14F-4D97-AF65-F5344CB8AC3E}">
        <p14:creationId xmlns:p14="http://schemas.microsoft.com/office/powerpoint/2010/main" val="3109067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F717-C6DC-4024-BAFF-91E1C098D853}"/>
              </a:ext>
            </a:extLst>
          </p:cNvPr>
          <p:cNvSpPr>
            <a:spLocks noGrp="1"/>
          </p:cNvSpPr>
          <p:nvPr>
            <p:ph type="title"/>
          </p:nvPr>
        </p:nvSpPr>
        <p:spPr>
          <a:xfrm>
            <a:off x="868136" y="517524"/>
            <a:ext cx="10211542" cy="1485900"/>
          </a:xfrm>
        </p:spPr>
        <p:txBody>
          <a:bodyPr>
            <a:normAutofit/>
          </a:bodyPr>
          <a:lstStyle/>
          <a:p>
            <a:r>
              <a:rPr lang="en-GB" b="1" dirty="0">
                <a:latin typeface="Calibri" panose="020F0502020204030204" pitchFamily="34" charset="0"/>
                <a:cs typeface="Calibri" panose="020F0502020204030204" pitchFamily="34" charset="0"/>
              </a:rPr>
              <a:t>Trauma – What teachers need to know… </a:t>
            </a:r>
          </a:p>
        </p:txBody>
      </p:sp>
      <p:pic>
        <p:nvPicPr>
          <p:cNvPr id="4" name="Picture 3">
            <a:extLst>
              <a:ext uri="{FF2B5EF4-FFF2-40B4-BE49-F238E27FC236}">
                <a16:creationId xmlns:a16="http://schemas.microsoft.com/office/drawing/2014/main" id="{FBDFAAC8-8AD3-4250-90E6-0EA1A71FD456}"/>
              </a:ext>
            </a:extLst>
          </p:cNvPr>
          <p:cNvPicPr>
            <a:picLocks noChangeAspect="1"/>
          </p:cNvPicPr>
          <p:nvPr/>
        </p:nvPicPr>
        <p:blipFill rotWithShape="1">
          <a:blip r:embed="rId4"/>
          <a:srcRect l="3009" r="31276" b="-3"/>
          <a:stretch/>
        </p:blipFill>
        <p:spPr>
          <a:xfrm>
            <a:off x="706695" y="2287004"/>
            <a:ext cx="4602146" cy="3466681"/>
          </a:xfrm>
          <a:prstGeom prst="rect">
            <a:avLst/>
          </a:prstGeom>
        </p:spPr>
      </p:pic>
      <p:sp>
        <p:nvSpPr>
          <p:cNvPr id="9" name="Rectangle 8">
            <a:extLst>
              <a:ext uri="{FF2B5EF4-FFF2-40B4-BE49-F238E27FC236}">
                <a16:creationId xmlns:a16="http://schemas.microsoft.com/office/drawing/2014/main" id="{E0FADC6C-CEA4-406D-B03E-64C04B7EC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EB62D67-0FA8-4B04-93FE-46AE2A76FE13}"/>
              </a:ext>
            </a:extLst>
          </p:cNvPr>
          <p:cNvSpPr>
            <a:spLocks noGrp="1"/>
          </p:cNvSpPr>
          <p:nvPr>
            <p:ph idx="1"/>
          </p:nvPr>
        </p:nvSpPr>
        <p:spPr>
          <a:xfrm>
            <a:off x="6096000" y="3097076"/>
            <a:ext cx="5617905" cy="2656609"/>
          </a:xfrm>
        </p:spPr>
        <p:txBody>
          <a:bodyPr>
            <a:normAutofit/>
          </a:bodyPr>
          <a:lstStyle/>
          <a:p>
            <a:pPr marL="0" indent="0">
              <a:buNone/>
            </a:pPr>
            <a:r>
              <a:rPr lang="en-GB" sz="2800" b="1" dirty="0">
                <a:latin typeface="Calibri" panose="020F0502020204030204" pitchFamily="34" charset="0"/>
                <a:cs typeface="Calibri" panose="020F0502020204030204" pitchFamily="34" charset="0"/>
                <a:hlinkClick r:id="rId5"/>
              </a:rPr>
              <a:t>Learning Brain vs. Survival Brain</a:t>
            </a:r>
            <a:endParaRPr lang="en-GB" sz="2800" b="1" dirty="0">
              <a:latin typeface="Calibri" panose="020F0502020204030204" pitchFamily="34" charset="0"/>
              <a:cs typeface="Calibri" panose="020F0502020204030204" pitchFamily="34" charset="0"/>
            </a:endParaRPr>
          </a:p>
          <a:p>
            <a:pPr marL="0" indent="0">
              <a:buNone/>
            </a:pPr>
            <a:endParaRPr lang="en-GB" sz="2800" dirty="0">
              <a:latin typeface="Calibri" panose="020F0502020204030204" pitchFamily="34" charset="0"/>
              <a:cs typeface="Calibri" panose="020F0502020204030204" pitchFamily="34" charset="0"/>
            </a:endParaRPr>
          </a:p>
          <a:p>
            <a:pPr marL="0" indent="0">
              <a:buNone/>
            </a:pPr>
            <a:r>
              <a:rPr lang="en-GB" sz="2800" dirty="0">
                <a:latin typeface="Calibri" panose="020F0502020204030204" pitchFamily="34" charset="0"/>
                <a:cs typeface="Calibri" panose="020F0502020204030204" pitchFamily="34" charset="0"/>
              </a:rPr>
              <a:t>How can we make the stone smaller or make it easier to push? </a:t>
            </a:r>
          </a:p>
        </p:txBody>
      </p:sp>
      <p:sp>
        <p:nvSpPr>
          <p:cNvPr id="5" name="TextBox 4">
            <a:extLst>
              <a:ext uri="{FF2B5EF4-FFF2-40B4-BE49-F238E27FC236}">
                <a16:creationId xmlns:a16="http://schemas.microsoft.com/office/drawing/2014/main" id="{131ED2AF-A8B6-4763-8441-14F88768824E}"/>
              </a:ext>
            </a:extLst>
          </p:cNvPr>
          <p:cNvSpPr txBox="1"/>
          <p:nvPr/>
        </p:nvSpPr>
        <p:spPr>
          <a:xfrm>
            <a:off x="5384357" y="2338619"/>
            <a:ext cx="6329548" cy="523220"/>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Please click on the link and watch the clip.</a:t>
            </a:r>
          </a:p>
        </p:txBody>
      </p:sp>
      <p:pic>
        <p:nvPicPr>
          <p:cNvPr id="6" name="Recorded Sound">
            <a:hlinkClick r:id="" action="ppaction://media"/>
            <a:extLst>
              <a:ext uri="{FF2B5EF4-FFF2-40B4-BE49-F238E27FC236}">
                <a16:creationId xmlns:a16="http://schemas.microsoft.com/office/drawing/2014/main" id="{73622416-F4EF-4E69-A4CF-9F8C3EBEA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3864" y="755897"/>
            <a:ext cx="406400" cy="406400"/>
          </a:xfrm>
          <a:prstGeom prst="rect">
            <a:avLst/>
          </a:prstGeom>
        </p:spPr>
      </p:pic>
      <p:pic>
        <p:nvPicPr>
          <p:cNvPr id="8" name="Graphic 7" descr="Video camera">
            <a:extLst>
              <a:ext uri="{FF2B5EF4-FFF2-40B4-BE49-F238E27FC236}">
                <a16:creationId xmlns:a16="http://schemas.microsoft.com/office/drawing/2014/main" id="{030A9EA7-1B13-4DCE-9336-FD47CF80F0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2098" y="2894051"/>
            <a:ext cx="700644" cy="700644"/>
          </a:xfrm>
          <a:prstGeom prst="rect">
            <a:avLst/>
          </a:prstGeom>
        </p:spPr>
      </p:pic>
      <p:pic>
        <p:nvPicPr>
          <p:cNvPr id="10" name="Graphic 9" descr="Thought bubble">
            <a:extLst>
              <a:ext uri="{FF2B5EF4-FFF2-40B4-BE49-F238E27FC236}">
                <a16:creationId xmlns:a16="http://schemas.microsoft.com/office/drawing/2014/main" id="{8EB52EFC-F5BF-4B22-842B-1AD2152E4C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95356" y="4308301"/>
            <a:ext cx="700644" cy="700644"/>
          </a:xfrm>
          <a:prstGeom prst="rect">
            <a:avLst/>
          </a:prstGeom>
        </p:spPr>
      </p:pic>
    </p:spTree>
    <p:extLst>
      <p:ext uri="{BB962C8B-B14F-4D97-AF65-F5344CB8AC3E}">
        <p14:creationId xmlns:p14="http://schemas.microsoft.com/office/powerpoint/2010/main" val="551258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FACA-1B54-48BB-8C0F-B267A7E5CFC0}"/>
              </a:ext>
            </a:extLst>
          </p:cNvPr>
          <p:cNvSpPr>
            <a:spLocks noGrp="1"/>
          </p:cNvSpPr>
          <p:nvPr>
            <p:ph type="title"/>
          </p:nvPr>
        </p:nvSpPr>
        <p:spPr>
          <a:xfrm>
            <a:off x="1057702" y="184245"/>
            <a:ext cx="9601200" cy="1224887"/>
          </a:xfrm>
        </p:spPr>
        <p:txBody>
          <a:bodyPr/>
          <a:lstStyle/>
          <a:p>
            <a:r>
              <a:rPr lang="en-GB" b="1" dirty="0">
                <a:latin typeface="Calibri" panose="020F0502020204030204" pitchFamily="34" charset="0"/>
                <a:cs typeface="Calibri" panose="020F0502020204030204" pitchFamily="34" charset="0"/>
              </a:rPr>
              <a:t>Trauma Informed Practice means:  </a:t>
            </a:r>
          </a:p>
        </p:txBody>
      </p:sp>
      <p:sp>
        <p:nvSpPr>
          <p:cNvPr id="3" name="Content Placeholder 2">
            <a:extLst>
              <a:ext uri="{FF2B5EF4-FFF2-40B4-BE49-F238E27FC236}">
                <a16:creationId xmlns:a16="http://schemas.microsoft.com/office/drawing/2014/main" id="{E658992C-B302-4C2F-94D8-A0E809A0F25C}"/>
              </a:ext>
            </a:extLst>
          </p:cNvPr>
          <p:cNvSpPr>
            <a:spLocks noGrp="1"/>
          </p:cNvSpPr>
          <p:nvPr>
            <p:ph idx="1"/>
          </p:nvPr>
        </p:nvSpPr>
        <p:spPr>
          <a:xfrm>
            <a:off x="934871" y="1078173"/>
            <a:ext cx="11071081" cy="6047021"/>
          </a:xfrm>
        </p:spPr>
        <p:txBody>
          <a:bodyPr>
            <a:normAutofit/>
          </a:bodyPr>
          <a:lstStyle/>
          <a:p>
            <a:pPr marL="0" indent="0">
              <a:buNone/>
            </a:pPr>
            <a:r>
              <a:rPr lang="en-GB" sz="2400" dirty="0">
                <a:latin typeface="Calibri" panose="020F0502020204030204" pitchFamily="34" charset="0"/>
                <a:cs typeface="Calibri" panose="020F0502020204030204" pitchFamily="34" charset="0"/>
              </a:rPr>
              <a:t>Adults not only understand trauma, and the impact it may have on individuals, but they change and adapt to meet the needs of both children and staff in these situations.</a:t>
            </a:r>
          </a:p>
          <a:p>
            <a:pPr marL="0" indent="0">
              <a:buNone/>
            </a:pPr>
            <a:r>
              <a:rPr lang="en-GB" sz="2400" b="1" dirty="0">
                <a:latin typeface="Calibri" panose="020F0502020204030204" pitchFamily="34" charset="0"/>
                <a:cs typeface="Calibri" panose="020F0502020204030204" pitchFamily="34" charset="0"/>
              </a:rPr>
              <a:t>Key points include: </a:t>
            </a:r>
          </a:p>
          <a:p>
            <a:pPr>
              <a:buFont typeface="Courier New" panose="02070309020205020404" pitchFamily="49" charset="0"/>
              <a:buChar char="o"/>
            </a:pPr>
            <a:r>
              <a:rPr lang="en-GB" sz="2200" b="1" dirty="0">
                <a:latin typeface="Calibri" panose="020F0502020204030204" pitchFamily="34" charset="0"/>
                <a:cs typeface="Calibri" panose="020F0502020204030204" pitchFamily="34" charset="0"/>
              </a:rPr>
              <a:t>Behaviour is a symptom of a problem, not the problem</a:t>
            </a:r>
            <a:r>
              <a:rPr lang="en-GB" sz="2200" dirty="0">
                <a:latin typeface="Calibri" panose="020F0502020204030204" pitchFamily="34" charset="0"/>
                <a:cs typeface="Calibri" panose="020F0502020204030204" pitchFamily="34" charset="0"/>
              </a:rPr>
              <a:t>. This is not to say that violence or challenging behaviour are not addressed or have consequences, but that the response includes a depth of investigation, empathy and support</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Children need to </a:t>
            </a:r>
            <a:r>
              <a:rPr lang="en-GB" sz="2200" b="1" dirty="0">
                <a:latin typeface="Calibri" panose="020F0502020204030204" pitchFamily="34" charset="0"/>
                <a:cs typeface="Calibri" panose="020F0502020204030204" pitchFamily="34" charset="0"/>
              </a:rPr>
              <a:t>build their skills in order to overcome their barriers. </a:t>
            </a:r>
            <a:r>
              <a:rPr lang="en-GB" sz="2200" dirty="0">
                <a:latin typeface="Calibri" panose="020F0502020204030204" pitchFamily="34" charset="0"/>
                <a:cs typeface="Calibri" panose="020F0502020204030204" pitchFamily="34" charset="0"/>
              </a:rPr>
              <a:t>Include them in the process</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Connect with external agencies; </a:t>
            </a:r>
            <a:r>
              <a:rPr lang="en-GB" sz="2200" b="1" dirty="0">
                <a:latin typeface="Calibri" panose="020F0502020204030204" pitchFamily="34" charset="0"/>
                <a:cs typeface="Calibri" panose="020F0502020204030204" pitchFamily="34" charset="0"/>
              </a:rPr>
              <a:t>no one can do this work alone</a:t>
            </a:r>
          </a:p>
          <a:p>
            <a:pPr>
              <a:buFont typeface="Courier New" panose="02070309020205020404" pitchFamily="49" charset="0"/>
              <a:buChar char="o"/>
            </a:pPr>
            <a:r>
              <a:rPr lang="en-GB" sz="2200" b="1" dirty="0">
                <a:latin typeface="Calibri" panose="020F0502020204030204" pitchFamily="34" charset="0"/>
                <a:cs typeface="Calibri" panose="020F0502020204030204" pitchFamily="34" charset="0"/>
              </a:rPr>
              <a:t>Respond to trauma</a:t>
            </a:r>
            <a:r>
              <a:rPr lang="en-GB" sz="2200" dirty="0">
                <a:latin typeface="Calibri" panose="020F0502020204030204" pitchFamily="34" charset="0"/>
                <a:cs typeface="Calibri" panose="020F0502020204030204" pitchFamily="34" charset="0"/>
              </a:rPr>
              <a:t>, rather than react to trauma</a:t>
            </a:r>
          </a:p>
          <a:p>
            <a:pPr>
              <a:buFont typeface="Courier New" panose="02070309020205020404" pitchFamily="49" charset="0"/>
              <a:buChar char="o"/>
            </a:pPr>
            <a:r>
              <a:rPr lang="en-GB" sz="2200" b="1" dirty="0">
                <a:latin typeface="Calibri" panose="020F0502020204030204" pitchFamily="34" charset="0"/>
                <a:cs typeface="Calibri" panose="020F0502020204030204" pitchFamily="34" charset="0"/>
              </a:rPr>
              <a:t>Assume complexity</a:t>
            </a:r>
            <a:r>
              <a:rPr lang="en-GB" sz="2200" dirty="0">
                <a:latin typeface="Calibri" panose="020F0502020204030204" pitchFamily="34" charset="0"/>
                <a:cs typeface="Calibri" panose="020F0502020204030204" pitchFamily="34" charset="0"/>
              </a:rPr>
              <a:t>, approach with empathy </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Commit to </a:t>
            </a:r>
            <a:r>
              <a:rPr lang="en-GB" sz="2200" b="1" dirty="0">
                <a:latin typeface="Calibri" panose="020F0502020204030204" pitchFamily="34" charset="0"/>
                <a:cs typeface="Calibri" panose="020F0502020204030204" pitchFamily="34" charset="0"/>
              </a:rPr>
              <a:t>building trust and relationships</a:t>
            </a:r>
          </a:p>
        </p:txBody>
      </p:sp>
      <p:pic>
        <p:nvPicPr>
          <p:cNvPr id="6" name="Picture 5">
            <a:extLst>
              <a:ext uri="{FF2B5EF4-FFF2-40B4-BE49-F238E27FC236}">
                <a16:creationId xmlns:a16="http://schemas.microsoft.com/office/drawing/2014/main" id="{46617BB3-F7BC-4A06-A4E7-C8058E15E584}"/>
              </a:ext>
            </a:extLst>
          </p:cNvPr>
          <p:cNvPicPr>
            <a:picLocks noChangeAspect="1"/>
          </p:cNvPicPr>
          <p:nvPr/>
        </p:nvPicPr>
        <p:blipFill rotWithShape="1">
          <a:blip r:embed="rId4"/>
          <a:srcRect l="19249" r="11346"/>
          <a:stretch/>
        </p:blipFill>
        <p:spPr>
          <a:xfrm>
            <a:off x="9289989" y="3898232"/>
            <a:ext cx="2902012" cy="2959769"/>
          </a:xfrm>
          <a:prstGeom prst="rect">
            <a:avLst/>
          </a:prstGeom>
        </p:spPr>
      </p:pic>
      <p:sp>
        <p:nvSpPr>
          <p:cNvPr id="7" name="TextBox 6">
            <a:extLst>
              <a:ext uri="{FF2B5EF4-FFF2-40B4-BE49-F238E27FC236}">
                <a16:creationId xmlns:a16="http://schemas.microsoft.com/office/drawing/2014/main" id="{E333E08B-C181-46D0-A11E-67E7C1078FE7}"/>
              </a:ext>
            </a:extLst>
          </p:cNvPr>
          <p:cNvSpPr txBox="1"/>
          <p:nvPr/>
        </p:nvSpPr>
        <p:spPr>
          <a:xfrm>
            <a:off x="5023262" y="6176581"/>
            <a:ext cx="4880759" cy="646331"/>
          </a:xfrm>
          <a:prstGeom prst="rect">
            <a:avLst/>
          </a:prstGeom>
          <a:solidFill>
            <a:schemeClr val="bg1"/>
          </a:solidFill>
        </p:spPr>
        <p:txBody>
          <a:bodyPr wrap="square" rtlCol="0">
            <a:spAutoFit/>
          </a:bodyPr>
          <a:lstStyle/>
          <a:p>
            <a:r>
              <a:rPr lang="en-GB" dirty="0">
                <a:latin typeface="Calibri" panose="020F0502020204030204" pitchFamily="34" charset="0"/>
                <a:cs typeface="Calibri" panose="020F0502020204030204" pitchFamily="34" charset="0"/>
                <a:hlinkClick r:id="rId5"/>
              </a:rPr>
              <a:t>https://beaconhouse.org.uk/wp-content/uploads/2019/09/The-Three-Rs.pdf</a:t>
            </a:r>
            <a:endParaRPr lang="en-GB" dirty="0">
              <a:latin typeface="Calibri" panose="020F0502020204030204" pitchFamily="34" charset="0"/>
              <a:cs typeface="Calibri" panose="020F0502020204030204" pitchFamily="34" charset="0"/>
            </a:endParaRPr>
          </a:p>
        </p:txBody>
      </p:sp>
      <p:pic>
        <p:nvPicPr>
          <p:cNvPr id="8" name="Recorded Sound">
            <a:hlinkClick r:id="" action="ppaction://media"/>
            <a:extLst>
              <a:ext uri="{FF2B5EF4-FFF2-40B4-BE49-F238E27FC236}">
                <a16:creationId xmlns:a16="http://schemas.microsoft.com/office/drawing/2014/main" id="{FFD07AC9-6AE3-45CD-8F27-D19BB2D052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0821" y="361665"/>
            <a:ext cx="406400" cy="406400"/>
          </a:xfrm>
          <a:prstGeom prst="rect">
            <a:avLst/>
          </a:prstGeom>
        </p:spPr>
      </p:pic>
    </p:spTree>
    <p:extLst>
      <p:ext uri="{BB962C8B-B14F-4D97-AF65-F5344CB8AC3E}">
        <p14:creationId xmlns:p14="http://schemas.microsoft.com/office/powerpoint/2010/main" val="4875142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7168-9E9D-4BE0-B8FC-22F35BD3A8A9}"/>
              </a:ext>
            </a:extLst>
          </p:cNvPr>
          <p:cNvSpPr>
            <a:spLocks noGrp="1"/>
          </p:cNvSpPr>
          <p:nvPr>
            <p:ph type="title"/>
          </p:nvPr>
        </p:nvSpPr>
        <p:spPr>
          <a:xfrm>
            <a:off x="852509" y="412846"/>
            <a:ext cx="10967313" cy="972278"/>
          </a:xfrm>
        </p:spPr>
        <p:txBody>
          <a:bodyPr>
            <a:normAutofit/>
          </a:bodyPr>
          <a:lstStyle/>
          <a:p>
            <a:pPr algn="ctr"/>
            <a:r>
              <a:rPr lang="en-GB" b="1" dirty="0">
                <a:latin typeface="Calibri" panose="020F0502020204030204" pitchFamily="34" charset="0"/>
                <a:cs typeface="Calibri" panose="020F0502020204030204" pitchFamily="34" charset="0"/>
              </a:rPr>
              <a:t>Working </a:t>
            </a:r>
            <a:r>
              <a:rPr lang="en-GB" b="1">
                <a:latin typeface="Calibri" panose="020F0502020204030204" pitchFamily="34" charset="0"/>
                <a:cs typeface="Calibri" panose="020F0502020204030204" pitchFamily="34" charset="0"/>
              </a:rPr>
              <a:t>with parents and carers</a:t>
            </a: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9BEDC45-5AE0-4931-8238-833CC4D3D351}"/>
              </a:ext>
            </a:extLst>
          </p:cNvPr>
          <p:cNvSpPr>
            <a:spLocks noGrp="1"/>
          </p:cNvSpPr>
          <p:nvPr>
            <p:ph idx="1"/>
          </p:nvPr>
        </p:nvSpPr>
        <p:spPr>
          <a:xfrm>
            <a:off x="6096000" y="1898746"/>
            <a:ext cx="5900382" cy="4959254"/>
          </a:xfrm>
        </p:spPr>
        <p:txBody>
          <a:bodyPr>
            <a:normAutofit lnSpcReduction="10000"/>
          </a:bodyPr>
          <a:lstStyle/>
          <a:p>
            <a:pPr>
              <a:buFont typeface="Courier New" panose="02070309020205020404" pitchFamily="49" charset="0"/>
              <a:buChar char="o"/>
            </a:pPr>
            <a:r>
              <a:rPr lang="en-GB" sz="1900" dirty="0">
                <a:latin typeface="Calibri" panose="020F0502020204030204" pitchFamily="34" charset="0"/>
                <a:cs typeface="Calibri" panose="020F0502020204030204" pitchFamily="34" charset="0"/>
              </a:rPr>
              <a:t>Encourage the family to continue to enjoy activities</a:t>
            </a:r>
          </a:p>
          <a:p>
            <a:pPr>
              <a:buFont typeface="Courier New" panose="02070309020205020404" pitchFamily="49" charset="0"/>
              <a:buChar char="o"/>
            </a:pPr>
            <a:r>
              <a:rPr lang="en-GB" sz="1900" dirty="0">
                <a:latin typeface="Calibri" panose="020F0502020204030204" pitchFamily="34" charset="0"/>
                <a:cs typeface="Calibri" panose="020F0502020204030204" pitchFamily="34" charset="0"/>
              </a:rPr>
              <a:t>Keep offering reassurance; they are safe and cared for </a:t>
            </a:r>
          </a:p>
          <a:p>
            <a:pPr>
              <a:buFont typeface="Courier New" panose="02070309020205020404" pitchFamily="49" charset="0"/>
              <a:buChar char="o"/>
            </a:pPr>
            <a:r>
              <a:rPr lang="en-GB" sz="1900" dirty="0">
                <a:latin typeface="Calibri" panose="020F0502020204030204" pitchFamily="34" charset="0"/>
                <a:cs typeface="Calibri" panose="020F0502020204030204" pitchFamily="34" charset="0"/>
              </a:rPr>
              <a:t>Give the child special attention, especially at bedtime </a:t>
            </a:r>
          </a:p>
          <a:p>
            <a:pPr>
              <a:buFont typeface="Courier New" panose="02070309020205020404" pitchFamily="49" charset="0"/>
              <a:buChar char="o"/>
            </a:pPr>
            <a:r>
              <a:rPr lang="en-GB" sz="1900" dirty="0">
                <a:latin typeface="Calibri" panose="020F0502020204030204" pitchFamily="34" charset="0"/>
                <a:cs typeface="Calibri" panose="020F0502020204030204" pitchFamily="34" charset="0"/>
              </a:rPr>
              <a:t>Encourage the expression of emotions – they are part of the healing process </a:t>
            </a:r>
          </a:p>
          <a:p>
            <a:pPr>
              <a:buFont typeface="Courier New" panose="02070309020205020404" pitchFamily="49" charset="0"/>
              <a:buChar char="o"/>
            </a:pPr>
            <a:r>
              <a:rPr lang="en-GB" sz="1900" dirty="0">
                <a:latin typeface="Calibri" panose="020F0502020204030204" pitchFamily="34" charset="0"/>
                <a:cs typeface="Calibri" panose="020F0502020204030204" pitchFamily="34" charset="0"/>
              </a:rPr>
              <a:t>When they are ready, listen to and talk with the child about the trauma. Like adults, children can become frightened about things they don’t fully understand</a:t>
            </a:r>
          </a:p>
          <a:p>
            <a:pPr>
              <a:buFont typeface="Courier New" panose="02070309020205020404" pitchFamily="49" charset="0"/>
              <a:buChar char="o"/>
            </a:pPr>
            <a:r>
              <a:rPr lang="en-GB" sz="1900" dirty="0">
                <a:latin typeface="Calibri" panose="020F0502020204030204" pitchFamily="34" charset="0"/>
                <a:cs typeface="Calibri" panose="020F0502020204030204" pitchFamily="34" charset="0"/>
              </a:rPr>
              <a:t>Keep family roles clear. Don’t expect children to take on too much responsibility, but don’t become too overprotective either. Try to understand if they can’t do what is usually expected of them, like going to school. Reassure them it is okay. Talk about, and plan for, how they will get back to their normal routine as soon as possible </a:t>
            </a:r>
          </a:p>
          <a:p>
            <a:endParaRPr lang="en-GB" sz="1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58FC6CE-3991-4B59-912E-5570A15890AE}"/>
              </a:ext>
            </a:extLst>
          </p:cNvPr>
          <p:cNvPicPr>
            <a:picLocks noChangeAspect="1"/>
          </p:cNvPicPr>
          <p:nvPr/>
        </p:nvPicPr>
        <p:blipFill>
          <a:blip r:embed="rId5"/>
          <a:stretch>
            <a:fillRect/>
          </a:stretch>
        </p:blipFill>
        <p:spPr>
          <a:xfrm>
            <a:off x="852509" y="2005802"/>
            <a:ext cx="4897931" cy="3467074"/>
          </a:xfrm>
          <a:prstGeom prst="rect">
            <a:avLst/>
          </a:prstGeom>
        </p:spPr>
      </p:pic>
      <p:pic>
        <p:nvPicPr>
          <p:cNvPr id="6" name="Recorded Sound">
            <a:hlinkClick r:id="" action="ppaction://media"/>
            <a:extLst>
              <a:ext uri="{FF2B5EF4-FFF2-40B4-BE49-F238E27FC236}">
                <a16:creationId xmlns:a16="http://schemas.microsoft.com/office/drawing/2014/main" id="{44116364-5069-4F35-A325-FD292ABF0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98275" y="5066476"/>
            <a:ext cx="406400" cy="406400"/>
          </a:xfrm>
          <a:prstGeom prst="rect">
            <a:avLst/>
          </a:prstGeom>
        </p:spPr>
      </p:pic>
    </p:spTree>
    <p:extLst>
      <p:ext uri="{BB962C8B-B14F-4D97-AF65-F5344CB8AC3E}">
        <p14:creationId xmlns:p14="http://schemas.microsoft.com/office/powerpoint/2010/main" val="30440706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728F6-ED40-4322-A9A5-93A7D2D0D44E}"/>
              </a:ext>
            </a:extLst>
          </p:cNvPr>
          <p:cNvPicPr>
            <a:picLocks noChangeAspect="1"/>
          </p:cNvPicPr>
          <p:nvPr/>
        </p:nvPicPr>
        <p:blipFill>
          <a:blip r:embed="rId5">
            <a:alphaModFix amt="50000"/>
          </a:blip>
          <a:stretch>
            <a:fillRect/>
          </a:stretch>
        </p:blipFill>
        <p:spPr>
          <a:xfrm>
            <a:off x="8643485" y="297100"/>
            <a:ext cx="3185817" cy="3185817"/>
          </a:xfrm>
          <a:prstGeom prst="rect">
            <a:avLst/>
          </a:prstGeom>
        </p:spPr>
      </p:pic>
      <p:sp>
        <p:nvSpPr>
          <p:cNvPr id="2" name="Title 1">
            <a:extLst>
              <a:ext uri="{FF2B5EF4-FFF2-40B4-BE49-F238E27FC236}">
                <a16:creationId xmlns:a16="http://schemas.microsoft.com/office/drawing/2014/main" id="{D64E7168-9E9D-4BE0-B8FC-22F35BD3A8A9}"/>
              </a:ext>
            </a:extLst>
          </p:cNvPr>
          <p:cNvSpPr>
            <a:spLocks noGrp="1"/>
          </p:cNvSpPr>
          <p:nvPr>
            <p:ph type="title"/>
          </p:nvPr>
        </p:nvSpPr>
        <p:spPr>
          <a:xfrm>
            <a:off x="1472820" y="404109"/>
            <a:ext cx="9601200" cy="1485900"/>
          </a:xfrm>
        </p:spPr>
        <p:txBody>
          <a:bodyPr/>
          <a:lstStyle/>
          <a:p>
            <a:r>
              <a:rPr lang="en-GB" b="1" dirty="0">
                <a:latin typeface="Calibri" panose="020F0502020204030204" pitchFamily="34" charset="0"/>
                <a:cs typeface="Calibri" panose="020F0502020204030204" pitchFamily="34" charset="0"/>
              </a:rPr>
              <a:t>What can everyone do? </a:t>
            </a:r>
          </a:p>
        </p:txBody>
      </p:sp>
      <p:sp>
        <p:nvSpPr>
          <p:cNvPr id="3" name="Content Placeholder 2">
            <a:extLst>
              <a:ext uri="{FF2B5EF4-FFF2-40B4-BE49-F238E27FC236}">
                <a16:creationId xmlns:a16="http://schemas.microsoft.com/office/drawing/2014/main" id="{F9BEDC45-5AE0-4931-8238-833CC4D3D351}"/>
              </a:ext>
            </a:extLst>
          </p:cNvPr>
          <p:cNvSpPr>
            <a:spLocks noGrp="1"/>
          </p:cNvSpPr>
          <p:nvPr>
            <p:ph idx="1"/>
          </p:nvPr>
        </p:nvSpPr>
        <p:spPr>
          <a:xfrm>
            <a:off x="1117980" y="1346446"/>
            <a:ext cx="9956040" cy="5195084"/>
          </a:xfrm>
        </p:spPr>
        <p:txBody>
          <a:bodyPr>
            <a:normAutofit fontScale="92500"/>
          </a:bodyPr>
          <a:lstStyle/>
          <a:p>
            <a:pPr>
              <a:buFont typeface="Courier New" panose="02070309020205020404" pitchFamily="49" charset="0"/>
              <a:buChar char="o"/>
            </a:pPr>
            <a:r>
              <a:rPr lang="en-GB" sz="2400" b="1" dirty="0">
                <a:latin typeface="Calibri" panose="020F0502020204030204" pitchFamily="34" charset="0"/>
                <a:cs typeface="Calibri" panose="020F0502020204030204" pitchFamily="34" charset="0"/>
              </a:rPr>
              <a:t>Encourage them to talk openly about their feelings.                                                  Try to understand if they have any worries or if they                                                are experiencing any difficulties, </a:t>
            </a:r>
            <a:r>
              <a:rPr lang="en-GB" sz="2400" dirty="0">
                <a:latin typeface="Calibri" panose="020F0502020204030204" pitchFamily="34" charset="0"/>
                <a:cs typeface="Calibri" panose="020F0502020204030204" pitchFamily="34" charset="0"/>
              </a:rPr>
              <a:t>e.g. </a:t>
            </a:r>
            <a:r>
              <a:rPr lang="en-GB" sz="2400" i="1" dirty="0">
                <a:latin typeface="Calibri" panose="020F0502020204030204" pitchFamily="34" charset="0"/>
                <a:cs typeface="Calibri" panose="020F0502020204030204" pitchFamily="34" charset="0"/>
              </a:rPr>
              <a:t>“Is there anything                                       about this that you’re especially worried about?” </a:t>
            </a:r>
          </a:p>
          <a:p>
            <a:pPr>
              <a:buFont typeface="Courier New" panose="02070309020205020404" pitchFamily="49" charset="0"/>
              <a:buChar char="o"/>
            </a:pPr>
            <a:endParaRPr lang="en-GB" sz="2400"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en-GB" sz="2400" b="1" dirty="0">
                <a:latin typeface="Calibri" panose="020F0502020204030204" pitchFamily="34" charset="0"/>
                <a:cs typeface="Calibri" panose="020F0502020204030204" pitchFamily="34" charset="0"/>
              </a:rPr>
              <a:t>Let them know that the event was not their fault,                                                    </a:t>
            </a:r>
            <a:r>
              <a:rPr lang="en-GB" sz="2400" dirty="0">
                <a:latin typeface="Calibri" panose="020F0502020204030204" pitchFamily="34" charset="0"/>
                <a:cs typeface="Calibri" panose="020F0502020204030204" pitchFamily="34" charset="0"/>
              </a:rPr>
              <a:t>e.g. </a:t>
            </a:r>
            <a:r>
              <a:rPr lang="en-GB" sz="2400" i="1" dirty="0">
                <a:latin typeface="Calibri" panose="020F0502020204030204" pitchFamily="34" charset="0"/>
                <a:cs typeface="Calibri" panose="020F0502020204030204" pitchFamily="34" charset="0"/>
              </a:rPr>
              <a:t>“Things like this can happen to anyone; it wasn’t your fault.” </a:t>
            </a:r>
          </a:p>
          <a:p>
            <a:pPr>
              <a:buFont typeface="Courier New" panose="02070309020205020404" pitchFamily="49" charset="0"/>
              <a:buChar char="o"/>
            </a:pPr>
            <a:endParaRPr lang="en-GB" sz="2400"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en-GB" sz="2400" b="1" dirty="0">
                <a:latin typeface="Calibri" panose="020F0502020204030204" pitchFamily="34" charset="0"/>
                <a:cs typeface="Calibri" panose="020F0502020204030204" pitchFamily="34" charset="0"/>
              </a:rPr>
              <a:t>Provide reassurance,</a:t>
            </a:r>
            <a:r>
              <a:rPr lang="en-GB" sz="2400" dirty="0">
                <a:latin typeface="Calibri" panose="020F0502020204030204" pitchFamily="34" charset="0"/>
                <a:cs typeface="Calibri" panose="020F0502020204030204" pitchFamily="34" charset="0"/>
              </a:rPr>
              <a:t> e.g. </a:t>
            </a:r>
            <a:r>
              <a:rPr lang="en-GB" sz="2400" i="1" dirty="0">
                <a:latin typeface="Calibri" panose="020F0502020204030204" pitchFamily="34" charset="0"/>
                <a:cs typeface="Calibri" panose="020F0502020204030204" pitchFamily="34" charset="0"/>
              </a:rPr>
              <a:t>“The important thing to remember is that you’re safe now.”…”Anytime you feel scared or upset about what happened, I’m here to help.” </a:t>
            </a:r>
          </a:p>
          <a:p>
            <a:pPr>
              <a:buFont typeface="Courier New" panose="02070309020205020404" pitchFamily="49" charset="0"/>
              <a:buChar char="o"/>
            </a:pPr>
            <a:endParaRPr lang="en-GB" sz="2400"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en-GB" sz="2400" b="1" dirty="0">
                <a:latin typeface="Calibri" panose="020F0502020204030204" pitchFamily="34" charset="0"/>
                <a:cs typeface="Calibri" panose="020F0502020204030204" pitchFamily="34" charset="0"/>
              </a:rPr>
              <a:t>Let them know that trauma is common and that it’s okay to be upset, </a:t>
            </a:r>
            <a:r>
              <a:rPr lang="en-GB" sz="2400" dirty="0">
                <a:latin typeface="Calibri" panose="020F0502020204030204" pitchFamily="34" charset="0"/>
                <a:cs typeface="Calibri" panose="020F0502020204030204" pitchFamily="34" charset="0"/>
              </a:rPr>
              <a:t>e.g. </a:t>
            </a:r>
            <a:r>
              <a:rPr lang="en-GB" sz="2400" i="1" dirty="0">
                <a:latin typeface="Calibri" panose="020F0502020204030204" pitchFamily="34" charset="0"/>
                <a:cs typeface="Calibri" panose="020F0502020204030204" pitchFamily="34" charset="0"/>
              </a:rPr>
              <a:t>“Sometimes things happen that are really scary, and it’s normal to feel afraid.”</a:t>
            </a:r>
          </a:p>
          <a:p>
            <a:pPr>
              <a:buFont typeface="Courier New" panose="02070309020205020404" pitchFamily="49" charset="0"/>
              <a:buChar char="o"/>
            </a:pPr>
            <a:endParaRPr lang="en-GB" sz="2400" dirty="0">
              <a:latin typeface="Calibri" panose="020F0502020204030204" pitchFamily="34" charset="0"/>
              <a:cs typeface="Calibri" panose="020F0502020204030204" pitchFamily="34" charset="0"/>
            </a:endParaRPr>
          </a:p>
          <a:p>
            <a:pPr>
              <a:buFont typeface="Courier New" panose="02070309020205020404" pitchFamily="49" charset="0"/>
              <a:buChar char="o"/>
            </a:pPr>
            <a:endParaRPr lang="en-GB" sz="24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34440217-38A6-4953-ADD0-113D81816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8781" y="6135130"/>
            <a:ext cx="406400" cy="406400"/>
          </a:xfrm>
          <a:prstGeom prst="rect">
            <a:avLst/>
          </a:prstGeom>
        </p:spPr>
      </p:pic>
    </p:spTree>
    <p:extLst>
      <p:ext uri="{BB962C8B-B14F-4D97-AF65-F5344CB8AC3E}">
        <p14:creationId xmlns:p14="http://schemas.microsoft.com/office/powerpoint/2010/main" val="2513808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12AC-293A-4BA1-9530-26A2F90EED7B}"/>
              </a:ext>
            </a:extLst>
          </p:cNvPr>
          <p:cNvSpPr>
            <a:spLocks noGrp="1"/>
          </p:cNvSpPr>
          <p:nvPr>
            <p:ph type="title"/>
          </p:nvPr>
        </p:nvSpPr>
        <p:spPr>
          <a:xfrm>
            <a:off x="1125631" y="247650"/>
            <a:ext cx="7705164" cy="926057"/>
          </a:xfrm>
        </p:spPr>
        <p:txBody>
          <a:bodyPr>
            <a:normAutofit/>
          </a:bodyPr>
          <a:lstStyle/>
          <a:p>
            <a:r>
              <a:rPr lang="en-GB" b="1" dirty="0">
                <a:latin typeface="Calibri" panose="020F0502020204030204" pitchFamily="34" charset="0"/>
                <a:cs typeface="Calibri" panose="020F0502020204030204" pitchFamily="34" charset="0"/>
              </a:rPr>
              <a:t>What can schools do? </a:t>
            </a:r>
          </a:p>
        </p:txBody>
      </p:sp>
      <p:sp>
        <p:nvSpPr>
          <p:cNvPr id="3" name="Content Placeholder 2">
            <a:extLst>
              <a:ext uri="{FF2B5EF4-FFF2-40B4-BE49-F238E27FC236}">
                <a16:creationId xmlns:a16="http://schemas.microsoft.com/office/drawing/2014/main" id="{F5D3C70C-44EE-4D02-932F-8F8B6EC12D17}"/>
              </a:ext>
            </a:extLst>
          </p:cNvPr>
          <p:cNvSpPr>
            <a:spLocks noGrp="1"/>
          </p:cNvSpPr>
          <p:nvPr>
            <p:ph idx="1"/>
          </p:nvPr>
        </p:nvSpPr>
        <p:spPr>
          <a:xfrm>
            <a:off x="989153" y="1173706"/>
            <a:ext cx="11202847" cy="5684293"/>
          </a:xfrm>
        </p:spPr>
        <p:txBody>
          <a:bodyPr>
            <a:normAutofit/>
          </a:bodyPr>
          <a:lstStyle/>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Explain your role with the student</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Establish yourself as a safe individual</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Create an environment of trust and respect</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Give the student opportunities to make choices</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Teach positive self-talk, and practise it before you need it</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Connect the student to the appropriate resources and people</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Talk about safety and what steps you will take to help the student be and feel safe</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Offer self-calming techniques, such as mindfulness, grounding, tracking, positive memories</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Slow yourself down: talk slower, use a lower pitch for your voice and don’t use complex sentences</a:t>
            </a:r>
          </a:p>
          <a:p>
            <a:pPr>
              <a:buFont typeface="Courier New" panose="02070309020205020404" pitchFamily="49" charset="0"/>
              <a:buChar char="o"/>
            </a:pPr>
            <a:r>
              <a:rPr lang="en-GB" sz="2200" dirty="0">
                <a:latin typeface="Calibri" panose="020F0502020204030204" pitchFamily="34" charset="0"/>
                <a:cs typeface="Calibri" panose="020F0502020204030204" pitchFamily="34" charset="0"/>
              </a:rPr>
              <a:t>Use music, exercise, movement, stretching and incorporate more opportunities for humour and laughter in the curriculum (laughter reduces the traumatic response in the brain)</a:t>
            </a:r>
          </a:p>
          <a:p>
            <a:pPr>
              <a:buFontTx/>
              <a:buChar char="-"/>
            </a:pPr>
            <a:endParaRPr lang="en-GB" sz="1600" dirty="0"/>
          </a:p>
        </p:txBody>
      </p:sp>
      <p:pic>
        <p:nvPicPr>
          <p:cNvPr id="4" name="Recorded Sound">
            <a:hlinkClick r:id="" action="ppaction://media"/>
            <a:extLst>
              <a:ext uri="{FF2B5EF4-FFF2-40B4-BE49-F238E27FC236}">
                <a16:creationId xmlns:a16="http://schemas.microsoft.com/office/drawing/2014/main" id="{4D686E66-3E0A-44D0-A8A6-C361FC76D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9703" y="304278"/>
            <a:ext cx="406400" cy="406400"/>
          </a:xfrm>
          <a:prstGeom prst="rect">
            <a:avLst/>
          </a:prstGeom>
        </p:spPr>
      </p:pic>
      <p:pic>
        <p:nvPicPr>
          <p:cNvPr id="6" name="Picture 5">
            <a:extLst>
              <a:ext uri="{FF2B5EF4-FFF2-40B4-BE49-F238E27FC236}">
                <a16:creationId xmlns:a16="http://schemas.microsoft.com/office/drawing/2014/main" id="{8C3A9D20-1EB0-4A09-9613-EEC3D3CB8BD9}"/>
              </a:ext>
            </a:extLst>
          </p:cNvPr>
          <p:cNvPicPr>
            <a:picLocks noChangeAspect="1"/>
          </p:cNvPicPr>
          <p:nvPr/>
        </p:nvPicPr>
        <p:blipFill>
          <a:blip r:embed="rId5"/>
          <a:stretch>
            <a:fillRect/>
          </a:stretch>
        </p:blipFill>
        <p:spPr>
          <a:xfrm>
            <a:off x="7694872" y="247650"/>
            <a:ext cx="4126213" cy="2745807"/>
          </a:xfrm>
          <a:prstGeom prst="rect">
            <a:avLst/>
          </a:prstGeom>
        </p:spPr>
      </p:pic>
    </p:spTree>
    <p:extLst>
      <p:ext uri="{BB962C8B-B14F-4D97-AF65-F5344CB8AC3E}">
        <p14:creationId xmlns:p14="http://schemas.microsoft.com/office/powerpoint/2010/main" val="3954547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791E-7D50-42D3-9614-A244F0F960D3}"/>
              </a:ext>
            </a:extLst>
          </p:cNvPr>
          <p:cNvSpPr>
            <a:spLocks noGrp="1"/>
          </p:cNvSpPr>
          <p:nvPr>
            <p:ph type="title"/>
          </p:nvPr>
        </p:nvSpPr>
        <p:spPr>
          <a:xfrm>
            <a:off x="1125940" y="247650"/>
            <a:ext cx="9601200" cy="953353"/>
          </a:xfrm>
        </p:spPr>
        <p:txBody>
          <a:bodyPr>
            <a:normAutofit fontScale="90000"/>
          </a:bodyPr>
          <a:lstStyle/>
          <a:p>
            <a:r>
              <a:rPr lang="en-GB" b="1" dirty="0">
                <a:latin typeface="Calibri" panose="020F0502020204030204" pitchFamily="34" charset="0"/>
                <a:cs typeface="Calibri" panose="020F0502020204030204" pitchFamily="34" charset="0"/>
              </a:rPr>
              <a:t>Preventing secondary or vicarious trauma </a:t>
            </a:r>
          </a:p>
        </p:txBody>
      </p:sp>
      <p:sp>
        <p:nvSpPr>
          <p:cNvPr id="3" name="Content Placeholder 2">
            <a:extLst>
              <a:ext uri="{FF2B5EF4-FFF2-40B4-BE49-F238E27FC236}">
                <a16:creationId xmlns:a16="http://schemas.microsoft.com/office/drawing/2014/main" id="{192EA880-72F0-4D00-B745-676BB044E01D}"/>
              </a:ext>
            </a:extLst>
          </p:cNvPr>
          <p:cNvSpPr>
            <a:spLocks noGrp="1"/>
          </p:cNvSpPr>
          <p:nvPr>
            <p:ph idx="1"/>
          </p:nvPr>
        </p:nvSpPr>
        <p:spPr>
          <a:xfrm>
            <a:off x="1125940" y="1091821"/>
            <a:ext cx="10624782" cy="5766179"/>
          </a:xfrm>
        </p:spPr>
        <p:txBody>
          <a:bodyPr>
            <a:normAutofit/>
          </a:bodyPr>
          <a:lstStyle/>
          <a:p>
            <a:pPr marL="0" indent="0">
              <a:buNone/>
            </a:pPr>
            <a:r>
              <a:rPr lang="en-GB" dirty="0">
                <a:latin typeface="Calibri" panose="020F0502020204030204" pitchFamily="34" charset="0"/>
                <a:cs typeface="Calibri" panose="020F0502020204030204" pitchFamily="34" charset="0"/>
              </a:rPr>
              <a:t>Secondary or vicarious traumatic stress is the emotional pressure that results when an individual hears, senses or experiences the first hand trauma of another person. Working with traumatised students can be overwhelming, so managing personal and professional stress is vital.</a:t>
            </a:r>
          </a:p>
          <a:p>
            <a:pPr marL="0" indent="0">
              <a:buNone/>
            </a:pPr>
            <a:endParaRPr lang="en-GB"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en-GB" dirty="0">
                <a:latin typeface="Calibri" panose="020F0502020204030204" pitchFamily="34" charset="0"/>
                <a:cs typeface="Calibri" panose="020F0502020204030204" pitchFamily="34" charset="0"/>
              </a:rPr>
              <a:t>Trust that simple compassionate gestures are vitally important elements of helping young people in healing and surviving</a:t>
            </a:r>
          </a:p>
          <a:p>
            <a:pPr>
              <a:buFont typeface="Courier New" panose="02070309020205020404" pitchFamily="49" charset="0"/>
              <a:buChar char="o"/>
            </a:pPr>
            <a:r>
              <a:rPr lang="en-GB" dirty="0">
                <a:latin typeface="Calibri" panose="020F0502020204030204" pitchFamily="34" charset="0"/>
                <a:cs typeface="Calibri" panose="020F0502020204030204" pitchFamily="34" charset="0"/>
              </a:rPr>
              <a:t>Improving your understanding of trauma and secondary trauma will be beneficial </a:t>
            </a:r>
          </a:p>
          <a:p>
            <a:pPr>
              <a:buFont typeface="Courier New" panose="02070309020205020404" pitchFamily="49" charset="0"/>
              <a:buChar char="o"/>
            </a:pPr>
            <a:r>
              <a:rPr lang="en-GB" dirty="0">
                <a:latin typeface="Calibri" panose="020F0502020204030204" pitchFamily="34" charset="0"/>
                <a:cs typeface="Calibri" panose="020F0502020204030204" pitchFamily="34" charset="0"/>
              </a:rPr>
              <a:t>Recognise and accept that you may never see the outcomes of your efforts</a:t>
            </a:r>
          </a:p>
          <a:p>
            <a:pPr>
              <a:buFont typeface="Courier New" panose="02070309020205020404" pitchFamily="49" charset="0"/>
              <a:buChar char="o"/>
            </a:pPr>
            <a:r>
              <a:rPr lang="en-GB" dirty="0">
                <a:latin typeface="Calibri" panose="020F0502020204030204" pitchFamily="34" charset="0"/>
                <a:cs typeface="Calibri" panose="020F0502020204030204" pitchFamily="34" charset="0"/>
              </a:rPr>
              <a:t>Seek support from co-workers, family and friends</a:t>
            </a:r>
          </a:p>
          <a:p>
            <a:pPr>
              <a:buFont typeface="Courier New" panose="02070309020205020404" pitchFamily="49" charset="0"/>
              <a:buChar char="o"/>
            </a:pPr>
            <a:r>
              <a:rPr lang="en-GB" dirty="0">
                <a:latin typeface="Calibri" panose="020F0502020204030204" pitchFamily="34" charset="0"/>
                <a:cs typeface="Calibri" panose="020F0502020204030204" pitchFamily="34" charset="0"/>
              </a:rPr>
              <a:t>Recognise that change happens very slowly</a:t>
            </a:r>
          </a:p>
          <a:p>
            <a:pPr>
              <a:buFont typeface="Courier New" panose="02070309020205020404" pitchFamily="49" charset="0"/>
              <a:buChar char="o"/>
            </a:pPr>
            <a:r>
              <a:rPr lang="en-GB" dirty="0">
                <a:latin typeface="Calibri" panose="020F0502020204030204" pitchFamily="34" charset="0"/>
                <a:cs typeface="Calibri" panose="020F0502020204030204" pitchFamily="34" charset="0"/>
              </a:rPr>
              <a:t>Seek support from counselling services</a:t>
            </a:r>
          </a:p>
          <a:p>
            <a:pPr>
              <a:buFont typeface="Courier New" panose="02070309020205020404" pitchFamily="49" charset="0"/>
              <a:buChar char="o"/>
            </a:pPr>
            <a:r>
              <a:rPr lang="en-GB" dirty="0">
                <a:latin typeface="Calibri" panose="020F0502020204030204" pitchFamily="34" charset="0"/>
                <a:cs typeface="Calibri" panose="020F0502020204030204" pitchFamily="34" charset="0"/>
              </a:rPr>
              <a:t>Take time out to recharge </a:t>
            </a:r>
          </a:p>
          <a:p>
            <a:pPr>
              <a:buFont typeface="Courier New" panose="02070309020205020404" pitchFamily="49" charset="0"/>
              <a:buChar char="o"/>
            </a:pPr>
            <a:r>
              <a:rPr lang="en-GB" dirty="0">
                <a:latin typeface="Calibri" panose="020F0502020204030204" pitchFamily="34" charset="0"/>
                <a:cs typeface="Calibri" panose="020F0502020204030204" pitchFamily="34" charset="0"/>
              </a:rPr>
              <a:t>Know your limits</a:t>
            </a:r>
          </a:p>
        </p:txBody>
      </p:sp>
      <p:pic>
        <p:nvPicPr>
          <p:cNvPr id="4" name="Picture 3">
            <a:extLst>
              <a:ext uri="{FF2B5EF4-FFF2-40B4-BE49-F238E27FC236}">
                <a16:creationId xmlns:a16="http://schemas.microsoft.com/office/drawing/2014/main" id="{3F6176A7-C651-4667-8DE3-B9E5C0A41E27}"/>
              </a:ext>
            </a:extLst>
          </p:cNvPr>
          <p:cNvPicPr>
            <a:picLocks noChangeAspect="1"/>
          </p:cNvPicPr>
          <p:nvPr/>
        </p:nvPicPr>
        <p:blipFill>
          <a:blip r:embed="rId4"/>
          <a:stretch>
            <a:fillRect/>
          </a:stretch>
        </p:blipFill>
        <p:spPr>
          <a:xfrm>
            <a:off x="7444523" y="4080681"/>
            <a:ext cx="4516745" cy="2529670"/>
          </a:xfrm>
          <a:prstGeom prst="rect">
            <a:avLst/>
          </a:prstGeom>
        </p:spPr>
      </p:pic>
      <p:pic>
        <p:nvPicPr>
          <p:cNvPr id="5" name="Recorded Sound">
            <a:hlinkClick r:id="" action="ppaction://media"/>
            <a:extLst>
              <a:ext uri="{FF2B5EF4-FFF2-40B4-BE49-F238E27FC236}">
                <a16:creationId xmlns:a16="http://schemas.microsoft.com/office/drawing/2014/main" id="{78D1712C-18DE-4E27-9F91-68738D75AB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4322" y="317926"/>
            <a:ext cx="406400" cy="406400"/>
          </a:xfrm>
          <a:prstGeom prst="rect">
            <a:avLst/>
          </a:prstGeom>
        </p:spPr>
      </p:pic>
    </p:spTree>
    <p:extLst>
      <p:ext uri="{BB962C8B-B14F-4D97-AF65-F5344CB8AC3E}">
        <p14:creationId xmlns:p14="http://schemas.microsoft.com/office/powerpoint/2010/main" val="1890869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D032-03FB-4A6C-8F40-36DE5DE1E2EA}"/>
              </a:ext>
            </a:extLst>
          </p:cNvPr>
          <p:cNvSpPr>
            <a:spLocks noGrp="1"/>
          </p:cNvSpPr>
          <p:nvPr>
            <p:ph type="title"/>
          </p:nvPr>
        </p:nvSpPr>
        <p:spPr>
          <a:xfrm>
            <a:off x="1057701" y="249072"/>
            <a:ext cx="10420066" cy="1061113"/>
          </a:xfrm>
        </p:spPr>
        <p:txBody>
          <a:bodyPr>
            <a:normAutofit/>
          </a:bodyPr>
          <a:lstStyle/>
          <a:p>
            <a:r>
              <a:rPr lang="en-GB" b="1" dirty="0">
                <a:latin typeface="Calibri" panose="020F0502020204030204" pitchFamily="34" charset="0"/>
                <a:cs typeface="Calibri" panose="020F0502020204030204" pitchFamily="34" charset="0"/>
              </a:rPr>
              <a:t>Positive Psychology: Post-traumatic growth </a:t>
            </a:r>
          </a:p>
        </p:txBody>
      </p:sp>
      <p:sp>
        <p:nvSpPr>
          <p:cNvPr id="3" name="Content Placeholder 2">
            <a:extLst>
              <a:ext uri="{FF2B5EF4-FFF2-40B4-BE49-F238E27FC236}">
                <a16:creationId xmlns:a16="http://schemas.microsoft.com/office/drawing/2014/main" id="{59F7D0CD-C016-4586-A96B-633F14E1FD5B}"/>
              </a:ext>
            </a:extLst>
          </p:cNvPr>
          <p:cNvSpPr>
            <a:spLocks noGrp="1"/>
          </p:cNvSpPr>
          <p:nvPr>
            <p:ph idx="1"/>
          </p:nvPr>
        </p:nvSpPr>
        <p:spPr>
          <a:xfrm>
            <a:off x="1057700" y="1310185"/>
            <a:ext cx="10720317" cy="5298743"/>
          </a:xfrm>
        </p:spPr>
        <p:txBody>
          <a:bodyPr>
            <a:normAutofit lnSpcReduction="10000"/>
          </a:bodyPr>
          <a:lstStyle/>
          <a:p>
            <a:pPr marL="0" indent="0">
              <a:buNone/>
            </a:pPr>
            <a:r>
              <a:rPr lang="en-GB" sz="2400" dirty="0">
                <a:latin typeface="Calibri" panose="020F0502020204030204" pitchFamily="34" charset="0"/>
                <a:cs typeface="Calibri" panose="020F0502020204030204" pitchFamily="34" charset="0"/>
              </a:rPr>
              <a:t>After experiencing a traumatic event, some people may report increased wellbeing. There are three ways in which their psychological functioning increases: </a:t>
            </a:r>
          </a:p>
          <a:p>
            <a:pPr marL="0" indent="0">
              <a:buNone/>
            </a:pPr>
            <a:endParaRPr lang="en-GB" dirty="0">
              <a:latin typeface="Calibri" panose="020F0502020204030204" pitchFamily="34" charset="0"/>
              <a:cs typeface="Calibri" panose="020F0502020204030204" pitchFamily="34" charset="0"/>
            </a:endParaRPr>
          </a:p>
          <a:p>
            <a:pPr marL="457200" indent="-457200">
              <a:buFont typeface="+mj-lt"/>
              <a:buAutoNum type="arabicPeriod"/>
            </a:pPr>
            <a:r>
              <a:rPr lang="en-GB" b="1" dirty="0">
                <a:latin typeface="Calibri" panose="020F0502020204030204" pitchFamily="34" charset="0"/>
                <a:cs typeface="Calibri" panose="020F0502020204030204" pitchFamily="34" charset="0"/>
              </a:rPr>
              <a:t>Relationships may be enhanced in some way. </a:t>
            </a:r>
            <a:r>
              <a:rPr lang="en-GB" dirty="0">
                <a:latin typeface="Calibri" panose="020F0502020204030204" pitchFamily="34" charset="0"/>
                <a:cs typeface="Calibri" panose="020F0502020204030204" pitchFamily="34" charset="0"/>
              </a:rPr>
              <a:t>For example, people describe that they come to value their friends and family more, feel an increased sense of compassion for others and a longing for more intimate relationships. </a:t>
            </a:r>
          </a:p>
          <a:p>
            <a:pPr marL="457200" indent="-457200">
              <a:buFont typeface="+mj-lt"/>
              <a:buAutoNum type="arabicPeriod"/>
            </a:pPr>
            <a:r>
              <a:rPr lang="en-GB" b="1" dirty="0">
                <a:latin typeface="Calibri" panose="020F0502020204030204" pitchFamily="34" charset="0"/>
                <a:cs typeface="Calibri" panose="020F0502020204030204" pitchFamily="34" charset="0"/>
              </a:rPr>
              <a:t>People may change their views of themselves</a:t>
            </a:r>
            <a:r>
              <a:rPr lang="en-GB" dirty="0">
                <a:latin typeface="Calibri" panose="020F0502020204030204" pitchFamily="34" charset="0"/>
                <a:cs typeface="Calibri" panose="020F0502020204030204" pitchFamily="34" charset="0"/>
              </a:rPr>
              <a:t>. For example, developing in wisdom, personal strength and gratitude, perhaps coupled with a greater acceptance of their vulnerabilities and limitations. </a:t>
            </a:r>
          </a:p>
          <a:p>
            <a:pPr marL="457200" indent="-457200">
              <a:buFont typeface="+mj-lt"/>
              <a:buAutoNum type="arabicPeriod"/>
            </a:pPr>
            <a:r>
              <a:rPr lang="en-GB" b="1" dirty="0">
                <a:latin typeface="Calibri" panose="020F0502020204030204" pitchFamily="34" charset="0"/>
                <a:cs typeface="Calibri" panose="020F0502020204030204" pitchFamily="34" charset="0"/>
              </a:rPr>
              <a:t>People can describe changes in their life philosophy</a:t>
            </a:r>
            <a:r>
              <a:rPr lang="en-GB" dirty="0">
                <a:latin typeface="Calibri" panose="020F0502020204030204" pitchFamily="34" charset="0"/>
                <a:cs typeface="Calibri" panose="020F0502020204030204" pitchFamily="34" charset="0"/>
              </a:rPr>
              <a:t>. For example, finding a fresh appreciation for each new day and re-evaluating their understanding of what really matters in life, becoming less materialistic and more able to live in the present. </a:t>
            </a:r>
          </a:p>
          <a:p>
            <a:pPr marL="0" indent="0">
              <a:buNone/>
            </a:pPr>
            <a:endParaRPr lang="en-GB" dirty="0">
              <a:latin typeface="Calibri" panose="020F0502020204030204" pitchFamily="34" charset="0"/>
              <a:cs typeface="Calibri" panose="020F0502020204030204" pitchFamily="34" charset="0"/>
            </a:endParaRPr>
          </a:p>
          <a:p>
            <a:pPr marL="0" indent="0">
              <a:buNone/>
            </a:pPr>
            <a:r>
              <a:rPr lang="en-GB" sz="2800" b="1" dirty="0">
                <a:latin typeface="Calibri" panose="020F0502020204030204" pitchFamily="34" charset="0"/>
                <a:cs typeface="Calibri" panose="020F0502020204030204" pitchFamily="34" charset="0"/>
              </a:rPr>
              <a:t>    Given those ideas, if adults can model aspects of post-traumatic growth could children could feel the same?</a:t>
            </a:r>
          </a:p>
          <a:p>
            <a:endParaRPr lang="en-GB" dirty="0"/>
          </a:p>
        </p:txBody>
      </p:sp>
      <p:pic>
        <p:nvPicPr>
          <p:cNvPr id="4" name="Recorded Sound">
            <a:hlinkClick r:id="" action="ppaction://media"/>
            <a:extLst>
              <a:ext uri="{FF2B5EF4-FFF2-40B4-BE49-F238E27FC236}">
                <a16:creationId xmlns:a16="http://schemas.microsoft.com/office/drawing/2014/main" id="{33B1383A-AB06-449F-8962-9D10DFFEDD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5695" y="6095650"/>
            <a:ext cx="406400" cy="406400"/>
          </a:xfrm>
          <a:prstGeom prst="rect">
            <a:avLst/>
          </a:prstGeom>
        </p:spPr>
      </p:pic>
      <p:pic>
        <p:nvPicPr>
          <p:cNvPr id="5" name="Graphic 4" descr="Thought bubble">
            <a:extLst>
              <a:ext uri="{FF2B5EF4-FFF2-40B4-BE49-F238E27FC236}">
                <a16:creationId xmlns:a16="http://schemas.microsoft.com/office/drawing/2014/main" id="{3CB94FF7-4342-4338-BF76-65C03DFEB6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800" y="5664306"/>
            <a:ext cx="634544" cy="634544"/>
          </a:xfrm>
          <a:prstGeom prst="rect">
            <a:avLst/>
          </a:prstGeom>
        </p:spPr>
      </p:pic>
    </p:spTree>
    <p:extLst>
      <p:ext uri="{BB962C8B-B14F-4D97-AF65-F5344CB8AC3E}">
        <p14:creationId xmlns:p14="http://schemas.microsoft.com/office/powerpoint/2010/main" val="1090686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ACB8-B6CF-4A81-B43C-36632DF8F326}"/>
              </a:ext>
            </a:extLst>
          </p:cNvPr>
          <p:cNvSpPr>
            <a:spLocks noGrp="1"/>
          </p:cNvSpPr>
          <p:nvPr>
            <p:ph type="title"/>
          </p:nvPr>
        </p:nvSpPr>
        <p:spPr>
          <a:xfrm>
            <a:off x="7635036" y="664848"/>
            <a:ext cx="3656419" cy="1485900"/>
          </a:xfrm>
        </p:spPr>
        <p:txBody>
          <a:bodyPr vert="horz" lIns="91440" tIns="45720" rIns="91440" bIns="45720" rtlCol="0" anchor="t">
            <a:normAutofit/>
          </a:bodyPr>
          <a:lstStyle/>
          <a:p>
            <a:r>
              <a:rPr lang="en-US" b="1" dirty="0">
                <a:latin typeface="Calibri" panose="020F0502020204030204" pitchFamily="34" charset="0"/>
                <a:cs typeface="Calibri" panose="020F0502020204030204" pitchFamily="34" charset="0"/>
              </a:rPr>
              <a:t>       Reflection</a:t>
            </a:r>
          </a:p>
        </p:txBody>
      </p:sp>
      <p:sp>
        <p:nvSpPr>
          <p:cNvPr id="4" name="Content Placeholder 3">
            <a:extLst>
              <a:ext uri="{FF2B5EF4-FFF2-40B4-BE49-F238E27FC236}">
                <a16:creationId xmlns:a16="http://schemas.microsoft.com/office/drawing/2014/main" id="{6783BC93-6D24-45F0-B1D2-15EF44F53A83}"/>
              </a:ext>
            </a:extLst>
          </p:cNvPr>
          <p:cNvSpPr>
            <a:spLocks noGrp="1"/>
          </p:cNvSpPr>
          <p:nvPr>
            <p:ph sz="half" idx="1"/>
          </p:nvPr>
        </p:nvSpPr>
        <p:spPr>
          <a:xfrm>
            <a:off x="7469579" y="1496291"/>
            <a:ext cx="4381995" cy="3906981"/>
          </a:xfrm>
        </p:spPr>
        <p:txBody>
          <a:bodyPr vert="horz" lIns="91440" tIns="45720" rIns="91440" bIns="45720" rtlCol="0">
            <a:normAutofit fontScale="92500"/>
          </a:bodyPr>
          <a:lstStyle/>
          <a:p>
            <a:r>
              <a:rPr lang="en-US" sz="2400" dirty="0">
                <a:latin typeface="Calibri" panose="020F0502020204030204" pitchFamily="34" charset="0"/>
                <a:cs typeface="Calibri" panose="020F0502020204030204" pitchFamily="34" charset="0"/>
              </a:rPr>
              <a:t>What strategies could you use to support all children and young people in your setting?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How can you support vulnerable children and families?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Do you have any more questions or would you like more information?</a:t>
            </a:r>
          </a:p>
          <a:p>
            <a:endParaRPr lang="en-US" sz="1900" dirty="0"/>
          </a:p>
        </p:txBody>
      </p:sp>
      <p:pic>
        <p:nvPicPr>
          <p:cNvPr id="7" name="Content Placeholder 6">
            <a:extLst>
              <a:ext uri="{FF2B5EF4-FFF2-40B4-BE49-F238E27FC236}">
                <a16:creationId xmlns:a16="http://schemas.microsoft.com/office/drawing/2014/main" id="{38A7E489-79A4-455A-A58F-C6E4926AEDE5}"/>
              </a:ext>
            </a:extLst>
          </p:cNvPr>
          <p:cNvPicPr>
            <a:picLocks noGrp="1" noChangeAspect="1"/>
          </p:cNvPicPr>
          <p:nvPr>
            <p:ph sz="half" idx="2"/>
          </p:nvPr>
        </p:nvPicPr>
        <p:blipFill>
          <a:blip r:embed="rId4"/>
          <a:stretch>
            <a:fillRect/>
          </a:stretch>
        </p:blipFill>
        <p:spPr>
          <a:xfrm>
            <a:off x="1167705" y="645107"/>
            <a:ext cx="5969366" cy="4758166"/>
          </a:xfrm>
          <a:prstGeom prst="rect">
            <a:avLst/>
          </a:prstGeom>
        </p:spPr>
      </p:pic>
      <p:sp>
        <p:nvSpPr>
          <p:cNvPr id="6" name="TextBox 5">
            <a:extLst>
              <a:ext uri="{FF2B5EF4-FFF2-40B4-BE49-F238E27FC236}">
                <a16:creationId xmlns:a16="http://schemas.microsoft.com/office/drawing/2014/main" id="{F6828581-EA8D-4525-B410-A0B4F7911A12}"/>
              </a:ext>
            </a:extLst>
          </p:cNvPr>
          <p:cNvSpPr txBox="1"/>
          <p:nvPr/>
        </p:nvSpPr>
        <p:spPr>
          <a:xfrm>
            <a:off x="1167704" y="5706690"/>
            <a:ext cx="10683870" cy="707886"/>
          </a:xfrm>
          <a:prstGeom prst="rect">
            <a:avLst/>
          </a:prstGeom>
          <a:noFill/>
        </p:spPr>
        <p:txBody>
          <a:bodyPr wrap="square" rtlCol="0">
            <a:spAutoFit/>
          </a:bodyPr>
          <a:lstStyle/>
          <a:p>
            <a:r>
              <a:rPr lang="en-GB" sz="2000" dirty="0">
                <a:latin typeface="Calibri" panose="020F0502020204030204" pitchFamily="34" charset="0"/>
                <a:cs typeface="Calibri" panose="020F0502020204030204" pitchFamily="34" charset="0"/>
              </a:rPr>
              <a:t>If you would like more information on Attachment and Trauma Informed Schools please contact either Rotherham Educational Psychology Service or Rotherham Virtual School.</a:t>
            </a:r>
          </a:p>
        </p:txBody>
      </p:sp>
      <p:pic>
        <p:nvPicPr>
          <p:cNvPr id="3" name="Recorded Sound">
            <a:hlinkClick r:id="" action="ppaction://media"/>
            <a:extLst>
              <a:ext uri="{FF2B5EF4-FFF2-40B4-BE49-F238E27FC236}">
                <a16:creationId xmlns:a16="http://schemas.microsoft.com/office/drawing/2014/main" id="{0E8AC953-8E49-4715-AD05-42FF1734BF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8374" y="6211376"/>
            <a:ext cx="406400" cy="406400"/>
          </a:xfrm>
          <a:prstGeom prst="rect">
            <a:avLst/>
          </a:prstGeom>
        </p:spPr>
      </p:pic>
      <p:pic>
        <p:nvPicPr>
          <p:cNvPr id="8" name="Graphic 7" descr="Thought bubble">
            <a:extLst>
              <a:ext uri="{FF2B5EF4-FFF2-40B4-BE49-F238E27FC236}">
                <a16:creationId xmlns:a16="http://schemas.microsoft.com/office/drawing/2014/main" id="{16A7DC86-C46D-48EC-B07C-EE4D3A6666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8792" y="759537"/>
            <a:ext cx="642065" cy="642065"/>
          </a:xfrm>
          <a:prstGeom prst="rect">
            <a:avLst/>
          </a:prstGeom>
        </p:spPr>
      </p:pic>
    </p:spTree>
    <p:extLst>
      <p:ext uri="{BB962C8B-B14F-4D97-AF65-F5344CB8AC3E}">
        <p14:creationId xmlns:p14="http://schemas.microsoft.com/office/powerpoint/2010/main" val="38771497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22B7AB-E103-4B6F-BEF2-51BE7F068D66}"/>
              </a:ext>
            </a:extLst>
          </p:cNvPr>
          <p:cNvSpPr>
            <a:spLocks noGrp="1"/>
          </p:cNvSpPr>
          <p:nvPr>
            <p:ph type="title"/>
          </p:nvPr>
        </p:nvSpPr>
        <p:spPr>
          <a:xfrm>
            <a:off x="1042199" y="284986"/>
            <a:ext cx="4135715" cy="1072299"/>
          </a:xfrm>
        </p:spPr>
        <p:txBody>
          <a:bodyPr vert="horz" lIns="91440" tIns="45720" rIns="91440" bIns="45720" rtlCol="0" anchor="t">
            <a:normAutofit/>
          </a:bodyPr>
          <a:lstStyle/>
          <a:p>
            <a:r>
              <a:rPr lang="en-US" b="1" dirty="0">
                <a:latin typeface="Calibri" panose="020F0502020204030204" pitchFamily="34" charset="0"/>
                <a:cs typeface="Calibri" panose="020F0502020204030204" pitchFamily="34" charset="0"/>
              </a:rPr>
              <a:t>Final comment</a:t>
            </a:r>
          </a:p>
        </p:txBody>
      </p:sp>
      <p:pic>
        <p:nvPicPr>
          <p:cNvPr id="7" name="Picture 6">
            <a:extLst>
              <a:ext uri="{FF2B5EF4-FFF2-40B4-BE49-F238E27FC236}">
                <a16:creationId xmlns:a16="http://schemas.microsoft.com/office/drawing/2014/main" id="{E33640C6-5B46-4C15-8972-1F8378E029B7}"/>
              </a:ext>
            </a:extLst>
          </p:cNvPr>
          <p:cNvPicPr>
            <a:picLocks noChangeAspect="1"/>
          </p:cNvPicPr>
          <p:nvPr/>
        </p:nvPicPr>
        <p:blipFill>
          <a:blip r:embed="rId4"/>
          <a:stretch>
            <a:fillRect/>
          </a:stretch>
        </p:blipFill>
        <p:spPr>
          <a:xfrm>
            <a:off x="1109576" y="1155444"/>
            <a:ext cx="5923149" cy="3649556"/>
          </a:xfrm>
          <a:prstGeom prst="rect">
            <a:avLst/>
          </a:prstGeom>
        </p:spPr>
      </p:pic>
      <p:sp>
        <p:nvSpPr>
          <p:cNvPr id="4" name="Rectangle 3">
            <a:extLst>
              <a:ext uri="{FF2B5EF4-FFF2-40B4-BE49-F238E27FC236}">
                <a16:creationId xmlns:a16="http://schemas.microsoft.com/office/drawing/2014/main" id="{C87047F3-4322-4DAF-B2FA-48EB7C13F1D0}"/>
              </a:ext>
            </a:extLst>
          </p:cNvPr>
          <p:cNvSpPr/>
          <p:nvPr/>
        </p:nvSpPr>
        <p:spPr>
          <a:xfrm>
            <a:off x="6768935" y="1067153"/>
            <a:ext cx="5281507" cy="6547013"/>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sz="3200" dirty="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The </a:t>
            </a:r>
            <a:r>
              <a:rPr lang="en-GB" sz="2400" dirty="0">
                <a:latin typeface="Calibri" panose="020F0502020204030204" pitchFamily="34" charset="0"/>
                <a:cs typeface="Calibri" panose="020F0502020204030204" pitchFamily="34" charset="0"/>
              </a:rPr>
              <a:t>more healthy relationships a child has, the more likely he will be to recover from trauma and thrive. </a:t>
            </a:r>
            <a:r>
              <a:rPr lang="en-GB" sz="2400" b="1" dirty="0">
                <a:latin typeface="Calibri" panose="020F0502020204030204" pitchFamily="34" charset="0"/>
                <a:cs typeface="Calibri" panose="020F0502020204030204" pitchFamily="34" charset="0"/>
              </a:rPr>
              <a:t>Relationships </a:t>
            </a:r>
            <a:r>
              <a:rPr lang="en-GB" sz="2400" dirty="0">
                <a:latin typeface="Calibri" panose="020F0502020204030204" pitchFamily="34" charset="0"/>
                <a:cs typeface="Calibri" panose="020F0502020204030204" pitchFamily="34" charset="0"/>
              </a:rPr>
              <a:t>are the agents of change and the most powerful therapy is </a:t>
            </a:r>
            <a:r>
              <a:rPr lang="en-GB" sz="2400" b="1" dirty="0">
                <a:latin typeface="Calibri" panose="020F0502020204030204" pitchFamily="34" charset="0"/>
                <a:cs typeface="Calibri" panose="020F0502020204030204" pitchFamily="34" charset="0"/>
              </a:rPr>
              <a:t>human love</a:t>
            </a:r>
            <a:r>
              <a:rPr lang="en-GB" sz="2400" dirty="0">
                <a:latin typeface="Calibri" panose="020F0502020204030204" pitchFamily="34" charset="0"/>
                <a:cs typeface="Calibri" panose="020F0502020204030204" pitchFamily="34" charset="0"/>
              </a:rPr>
              <a:t>. Relationships matter: the currency for systemic change was trust, and trust comes through forming healthy working relationships</a:t>
            </a:r>
            <a:r>
              <a:rPr lang="en-GB" dirty="0"/>
              <a:t>.</a:t>
            </a:r>
            <a:r>
              <a:rPr lang="en-US" sz="3200" dirty="0">
                <a:solidFill>
                  <a:schemeClr val="tx2"/>
                </a:solidFill>
                <a:latin typeface="Calibri" panose="020F0502020204030204" pitchFamily="34" charset="0"/>
                <a:cs typeface="Calibri" panose="020F0502020204030204" pitchFamily="34" charset="0"/>
              </a:rPr>
              <a:t>” </a:t>
            </a:r>
          </a:p>
          <a:p>
            <a:pPr marL="384048" indent="-384048" defTabSz="914400">
              <a:lnSpc>
                <a:spcPct val="94000"/>
              </a:lnSpc>
              <a:spcAft>
                <a:spcPts val="200"/>
              </a:spcAft>
              <a:buFont typeface="Franklin Gothic Book" panose="020B0503020102020204" pitchFamily="34" charset="0"/>
            </a:pPr>
            <a:endParaRPr lang="en-US" sz="3200" dirty="0">
              <a:solidFill>
                <a:schemeClr val="tx2"/>
              </a:solidFill>
              <a:latin typeface="Calibri" panose="020F0502020204030204" pitchFamily="34" charset="0"/>
              <a:cs typeface="Calibri" panose="020F0502020204030204" pitchFamily="34" charset="0"/>
            </a:endParaRPr>
          </a:p>
          <a:p>
            <a:pPr marL="384048" indent="-384048" defTabSz="914400">
              <a:lnSpc>
                <a:spcPct val="94000"/>
              </a:lnSpc>
              <a:spcAft>
                <a:spcPts val="200"/>
              </a:spcAft>
              <a:buFont typeface="Franklin Gothic Book" panose="020B0503020102020204" pitchFamily="34" charset="0"/>
            </a:pPr>
            <a:r>
              <a:rPr lang="en-US" sz="2400" dirty="0">
                <a:solidFill>
                  <a:schemeClr val="tx2"/>
                </a:solidFill>
                <a:latin typeface="Calibri" panose="020F0502020204030204" pitchFamily="34" charset="0"/>
                <a:cs typeface="Calibri" panose="020F0502020204030204" pitchFamily="34" charset="0"/>
              </a:rPr>
              <a:t>	(Dr Bruce Perry, PhD, MD, researcher and Child Psychiatrist, 2007)</a:t>
            </a:r>
          </a:p>
        </p:txBody>
      </p:sp>
      <p:pic>
        <p:nvPicPr>
          <p:cNvPr id="2" name="Recorded Sound">
            <a:hlinkClick r:id="" action="ppaction://media"/>
            <a:extLst>
              <a:ext uri="{FF2B5EF4-FFF2-40B4-BE49-F238E27FC236}">
                <a16:creationId xmlns:a16="http://schemas.microsoft.com/office/drawing/2014/main" id="{80BFB022-1147-4E09-A1A3-49D38A48A6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6841" y="6081514"/>
            <a:ext cx="406400" cy="406400"/>
          </a:xfrm>
          <a:prstGeom prst="rect">
            <a:avLst/>
          </a:prstGeom>
        </p:spPr>
      </p:pic>
    </p:spTree>
    <p:extLst>
      <p:ext uri="{BB962C8B-B14F-4D97-AF65-F5344CB8AC3E}">
        <p14:creationId xmlns:p14="http://schemas.microsoft.com/office/powerpoint/2010/main" val="1466175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166D29-AAA3-4A61-B577-89DACA091F57}"/>
              </a:ext>
            </a:extLst>
          </p:cNvPr>
          <p:cNvSpPr>
            <a:spLocks noGrp="1"/>
          </p:cNvSpPr>
          <p:nvPr>
            <p:ph type="title"/>
          </p:nvPr>
        </p:nvSpPr>
        <p:spPr>
          <a:xfrm>
            <a:off x="910196" y="331489"/>
            <a:ext cx="4490557" cy="1399494"/>
          </a:xfrm>
        </p:spPr>
        <p:txBody>
          <a:bodyPr>
            <a:normAutofit fontScale="90000"/>
          </a:bodyPr>
          <a:lstStyle/>
          <a:p>
            <a:pPr algn="ctr"/>
            <a:br>
              <a:rPr lang="en-GB" b="1" u="sng" dirty="0">
                <a:latin typeface="Calibri" panose="020F0502020204030204" pitchFamily="34" charset="0"/>
                <a:cs typeface="Calibri" panose="020F0502020204030204" pitchFamily="34" charset="0"/>
              </a:rPr>
            </a:br>
            <a:r>
              <a:rPr lang="en-GB" sz="6700" b="1" dirty="0">
                <a:latin typeface="Calibri" panose="020F0502020204030204" pitchFamily="34" charset="0"/>
                <a:cs typeface="Calibri" panose="020F0502020204030204" pitchFamily="34" charset="0"/>
              </a:rPr>
              <a:t>Aims</a:t>
            </a: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5F9C176-EB6D-4450-867F-A5A96DDAE7A5}"/>
              </a:ext>
            </a:extLst>
          </p:cNvPr>
          <p:cNvSpPr>
            <a:spLocks noGrp="1"/>
          </p:cNvSpPr>
          <p:nvPr>
            <p:ph idx="1"/>
          </p:nvPr>
        </p:nvSpPr>
        <p:spPr>
          <a:xfrm>
            <a:off x="1081009" y="2912270"/>
            <a:ext cx="10538932" cy="4429496"/>
          </a:xfrm>
        </p:spPr>
        <p:txBody>
          <a:bodyPr>
            <a:normAutofit/>
          </a:bodyPr>
          <a:lstStyle/>
          <a:p>
            <a:pPr marL="0" indent="0">
              <a:buNone/>
            </a:pPr>
            <a:r>
              <a:rPr lang="en-GB" sz="2400" b="1" dirty="0">
                <a:latin typeface="Calibri" panose="020F0502020204030204" pitchFamily="34" charset="0"/>
                <a:cs typeface="Calibri" panose="020F0502020204030204" pitchFamily="34" charset="0"/>
              </a:rPr>
              <a:t>Helping you and staff to:</a:t>
            </a:r>
          </a:p>
          <a:p>
            <a:r>
              <a:rPr lang="en-GB" sz="2400" dirty="0">
                <a:latin typeface="Calibri" panose="020F0502020204030204" pitchFamily="34" charset="0"/>
                <a:cs typeface="Calibri" panose="020F0502020204030204" pitchFamily="34" charset="0"/>
              </a:rPr>
              <a:t>Understand key ideas and concepts within trauma and anxiety</a:t>
            </a:r>
          </a:p>
          <a:p>
            <a:r>
              <a:rPr lang="en-GB" sz="2400" dirty="0">
                <a:latin typeface="Calibri" panose="020F0502020204030204" pitchFamily="34" charset="0"/>
                <a:cs typeface="Calibri" panose="020F0502020204030204" pitchFamily="34" charset="0"/>
              </a:rPr>
              <a:t>Consider the impact on all young people as well as vulnerable groups</a:t>
            </a:r>
          </a:p>
          <a:p>
            <a:r>
              <a:rPr lang="en-GB" sz="2400" dirty="0">
                <a:latin typeface="Calibri" panose="020F0502020204030204" pitchFamily="34" charset="0"/>
                <a:cs typeface="Calibri" panose="020F0502020204030204" pitchFamily="34" charset="0"/>
              </a:rPr>
              <a:t>Reflect on a range of strategies and interventions </a:t>
            </a:r>
          </a:p>
          <a:p>
            <a:pPr marL="0" indent="0">
              <a:buNone/>
            </a:pPr>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Remember that you are already skilled at relating to and communicating with children and young people. </a:t>
            </a:r>
          </a:p>
          <a:p>
            <a:pPr marL="0" indent="0">
              <a:buNone/>
            </a:pPr>
            <a:r>
              <a:rPr lang="en-GB" sz="2400" dirty="0">
                <a:latin typeface="Calibri" panose="020F0502020204030204" pitchFamily="34" charset="0"/>
                <a:cs typeface="Calibri" panose="020F0502020204030204" pitchFamily="34" charset="0"/>
              </a:rPr>
              <a:t>This e-module is an opportunity to build confidence and further develop your skills.</a:t>
            </a:r>
          </a:p>
        </p:txBody>
      </p:sp>
      <p:pic>
        <p:nvPicPr>
          <p:cNvPr id="4" name="Picture 3">
            <a:extLst>
              <a:ext uri="{FF2B5EF4-FFF2-40B4-BE49-F238E27FC236}">
                <a16:creationId xmlns:a16="http://schemas.microsoft.com/office/drawing/2014/main" id="{72D861CE-C202-48E2-99DF-6A767C4AFA41}"/>
              </a:ext>
            </a:extLst>
          </p:cNvPr>
          <p:cNvPicPr>
            <a:picLocks noChangeAspect="1"/>
          </p:cNvPicPr>
          <p:nvPr/>
        </p:nvPicPr>
        <p:blipFill>
          <a:blip r:embed="rId4"/>
          <a:stretch>
            <a:fillRect/>
          </a:stretch>
        </p:blipFill>
        <p:spPr>
          <a:xfrm>
            <a:off x="5894710" y="234847"/>
            <a:ext cx="6049644" cy="2992272"/>
          </a:xfrm>
          <a:prstGeom prst="rect">
            <a:avLst/>
          </a:prstGeom>
        </p:spPr>
      </p:pic>
      <p:pic>
        <p:nvPicPr>
          <p:cNvPr id="2" name="Recorded Sound">
            <a:hlinkClick r:id="" action="ppaction://media"/>
            <a:extLst>
              <a:ext uri="{FF2B5EF4-FFF2-40B4-BE49-F238E27FC236}">
                <a16:creationId xmlns:a16="http://schemas.microsoft.com/office/drawing/2014/main" id="{FAF201A1-5B69-4E20-8CF3-64D50F389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9941" y="6326911"/>
            <a:ext cx="406400" cy="406400"/>
          </a:xfrm>
          <a:prstGeom prst="rect">
            <a:avLst/>
          </a:prstGeom>
        </p:spPr>
      </p:pic>
    </p:spTree>
    <p:extLst>
      <p:ext uri="{BB962C8B-B14F-4D97-AF65-F5344CB8AC3E}">
        <p14:creationId xmlns:p14="http://schemas.microsoft.com/office/powerpoint/2010/main" val="2042427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377E-1702-45DE-9C26-6705484B4755}"/>
              </a:ext>
            </a:extLst>
          </p:cNvPr>
          <p:cNvSpPr>
            <a:spLocks noGrp="1"/>
          </p:cNvSpPr>
          <p:nvPr>
            <p:ph type="title"/>
          </p:nvPr>
        </p:nvSpPr>
        <p:spPr>
          <a:xfrm>
            <a:off x="1295400" y="231570"/>
            <a:ext cx="9601200" cy="1485900"/>
          </a:xfrm>
        </p:spPr>
        <p:txBody>
          <a:bodyPr/>
          <a:lstStyle/>
          <a:p>
            <a:r>
              <a:rPr lang="en-GB" b="1" dirty="0">
                <a:latin typeface="Calibri" panose="020F0502020204030204" pitchFamily="34" charset="0"/>
                <a:cs typeface="Calibri" panose="020F0502020204030204" pitchFamily="34" charset="0"/>
              </a:rPr>
              <a:t>Two truths and a lie ???</a:t>
            </a:r>
          </a:p>
        </p:txBody>
      </p:sp>
      <p:sp>
        <p:nvSpPr>
          <p:cNvPr id="3" name="Content Placeholder 2">
            <a:extLst>
              <a:ext uri="{FF2B5EF4-FFF2-40B4-BE49-F238E27FC236}">
                <a16:creationId xmlns:a16="http://schemas.microsoft.com/office/drawing/2014/main" id="{BDB095E0-AC11-4849-9451-CBF66FC5DE6D}"/>
              </a:ext>
            </a:extLst>
          </p:cNvPr>
          <p:cNvSpPr>
            <a:spLocks noGrp="1"/>
          </p:cNvSpPr>
          <p:nvPr>
            <p:ph idx="1"/>
          </p:nvPr>
        </p:nvSpPr>
        <p:spPr>
          <a:xfrm>
            <a:off x="1152896" y="4697184"/>
            <a:ext cx="3953494" cy="1755938"/>
          </a:xfrm>
        </p:spPr>
        <p:txBody>
          <a:bodyPr>
            <a:normAutofit/>
          </a:bodyPr>
          <a:lstStyle/>
          <a:p>
            <a:r>
              <a:rPr lang="en-GB" sz="2800" dirty="0">
                <a:latin typeface="Calibri" panose="020F0502020204030204" pitchFamily="34" charset="0"/>
                <a:cs typeface="Calibri" panose="020F0502020204030204" pitchFamily="34" charset="0"/>
              </a:rPr>
              <a:t>I have an allotment where I grow lots of fruits and vegetables </a:t>
            </a:r>
          </a:p>
          <a:p>
            <a:endParaRPr lang="en-GB" dirty="0"/>
          </a:p>
        </p:txBody>
      </p:sp>
      <p:sp>
        <p:nvSpPr>
          <p:cNvPr id="4" name="Content Placeholder 2">
            <a:extLst>
              <a:ext uri="{FF2B5EF4-FFF2-40B4-BE49-F238E27FC236}">
                <a16:creationId xmlns:a16="http://schemas.microsoft.com/office/drawing/2014/main" id="{DC9CA5AB-9EE4-4BD3-96EF-E936EE6D050A}"/>
              </a:ext>
            </a:extLst>
          </p:cNvPr>
          <p:cNvSpPr txBox="1">
            <a:spLocks/>
          </p:cNvSpPr>
          <p:nvPr/>
        </p:nvSpPr>
        <p:spPr>
          <a:xfrm>
            <a:off x="1152896" y="1244437"/>
            <a:ext cx="9601200" cy="167442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GB" sz="2800" dirty="0">
                <a:latin typeface="Calibri" panose="020F0502020204030204" pitchFamily="34" charset="0"/>
                <a:cs typeface="Calibri" panose="020F0502020204030204" pitchFamily="34" charset="0"/>
              </a:rPr>
              <a:t>I grew up in the Lake District</a:t>
            </a:r>
          </a:p>
          <a:p>
            <a:endParaRPr lang="en-GB" dirty="0"/>
          </a:p>
        </p:txBody>
      </p:sp>
      <p:sp>
        <p:nvSpPr>
          <p:cNvPr id="5" name="Content Placeholder 2">
            <a:extLst>
              <a:ext uri="{FF2B5EF4-FFF2-40B4-BE49-F238E27FC236}">
                <a16:creationId xmlns:a16="http://schemas.microsoft.com/office/drawing/2014/main" id="{08A97652-CB97-4B6A-BD29-AA89C13322D5}"/>
              </a:ext>
            </a:extLst>
          </p:cNvPr>
          <p:cNvSpPr txBox="1">
            <a:spLocks/>
          </p:cNvSpPr>
          <p:nvPr/>
        </p:nvSpPr>
        <p:spPr>
          <a:xfrm>
            <a:off x="1152896" y="2730337"/>
            <a:ext cx="9601200" cy="77387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GB" sz="2800" dirty="0">
                <a:latin typeface="Calibri" panose="020F0502020204030204" pitchFamily="34" charset="0"/>
                <a:cs typeface="Calibri" panose="020F0502020204030204" pitchFamily="34" charset="0"/>
              </a:rPr>
              <a:t>I finally passed my driving test on the fifth attempt</a:t>
            </a:r>
          </a:p>
          <a:p>
            <a:endParaRPr lang="en-GB" dirty="0"/>
          </a:p>
        </p:txBody>
      </p:sp>
      <p:pic>
        <p:nvPicPr>
          <p:cNvPr id="6" name="Picture 5">
            <a:extLst>
              <a:ext uri="{FF2B5EF4-FFF2-40B4-BE49-F238E27FC236}">
                <a16:creationId xmlns:a16="http://schemas.microsoft.com/office/drawing/2014/main" id="{A79C8858-8FB0-42E6-9F0D-33CF5886F4C7}"/>
              </a:ext>
            </a:extLst>
          </p:cNvPr>
          <p:cNvPicPr>
            <a:picLocks noChangeAspect="1"/>
          </p:cNvPicPr>
          <p:nvPr/>
        </p:nvPicPr>
        <p:blipFill>
          <a:blip r:embed="rId4"/>
          <a:stretch>
            <a:fillRect/>
          </a:stretch>
        </p:blipFill>
        <p:spPr>
          <a:xfrm>
            <a:off x="8331406" y="231570"/>
            <a:ext cx="3295650" cy="2286000"/>
          </a:xfrm>
          <a:prstGeom prst="rect">
            <a:avLst/>
          </a:prstGeom>
        </p:spPr>
      </p:pic>
      <p:pic>
        <p:nvPicPr>
          <p:cNvPr id="7" name="Picture 6">
            <a:extLst>
              <a:ext uri="{FF2B5EF4-FFF2-40B4-BE49-F238E27FC236}">
                <a16:creationId xmlns:a16="http://schemas.microsoft.com/office/drawing/2014/main" id="{9F7A4DD0-1B8C-43A8-8695-ABD7F475AB6A}"/>
              </a:ext>
            </a:extLst>
          </p:cNvPr>
          <p:cNvPicPr>
            <a:picLocks noChangeAspect="1"/>
          </p:cNvPicPr>
          <p:nvPr/>
        </p:nvPicPr>
        <p:blipFill>
          <a:blip r:embed="rId5"/>
          <a:stretch>
            <a:fillRect/>
          </a:stretch>
        </p:blipFill>
        <p:spPr>
          <a:xfrm>
            <a:off x="9445266" y="3000440"/>
            <a:ext cx="2181790" cy="2915947"/>
          </a:xfrm>
          <a:prstGeom prst="rect">
            <a:avLst/>
          </a:prstGeom>
        </p:spPr>
      </p:pic>
      <p:pic>
        <p:nvPicPr>
          <p:cNvPr id="8" name="Picture 7">
            <a:extLst>
              <a:ext uri="{FF2B5EF4-FFF2-40B4-BE49-F238E27FC236}">
                <a16:creationId xmlns:a16="http://schemas.microsoft.com/office/drawing/2014/main" id="{3029E671-7106-43B1-A9A2-7EC3CE0B7979}"/>
              </a:ext>
            </a:extLst>
          </p:cNvPr>
          <p:cNvPicPr>
            <a:picLocks noChangeAspect="1"/>
          </p:cNvPicPr>
          <p:nvPr/>
        </p:nvPicPr>
        <p:blipFill rotWithShape="1">
          <a:blip r:embed="rId6"/>
          <a:srcRect t="25886"/>
          <a:stretch/>
        </p:blipFill>
        <p:spPr>
          <a:xfrm>
            <a:off x="5106390" y="3829613"/>
            <a:ext cx="3653642" cy="2086775"/>
          </a:xfrm>
          <a:prstGeom prst="rect">
            <a:avLst/>
          </a:prstGeom>
        </p:spPr>
      </p:pic>
      <p:pic>
        <p:nvPicPr>
          <p:cNvPr id="9" name="Recorded Sound">
            <a:hlinkClick r:id="" action="ppaction://media"/>
            <a:extLst>
              <a:ext uri="{FF2B5EF4-FFF2-40B4-BE49-F238E27FC236}">
                <a16:creationId xmlns:a16="http://schemas.microsoft.com/office/drawing/2014/main" id="{0BBA0B98-3C87-4BE9-B518-0280575F8C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6600" y="5916388"/>
            <a:ext cx="406400" cy="406400"/>
          </a:xfrm>
          <a:prstGeom prst="rect">
            <a:avLst/>
          </a:prstGeom>
        </p:spPr>
      </p:pic>
    </p:spTree>
    <p:extLst>
      <p:ext uri="{BB962C8B-B14F-4D97-AF65-F5344CB8AC3E}">
        <p14:creationId xmlns:p14="http://schemas.microsoft.com/office/powerpoint/2010/main" val="14340424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594" y="267195"/>
            <a:ext cx="9601200" cy="1485900"/>
          </a:xfrm>
        </p:spPr>
        <p:txBody>
          <a:bodyPr/>
          <a:lstStyle/>
          <a:p>
            <a:r>
              <a:rPr lang="en-GB" b="1" dirty="0">
                <a:latin typeface="Calibri" panose="020F0502020204030204" pitchFamily="34" charset="0"/>
              </a:rPr>
              <a:t>Further Reading </a:t>
            </a:r>
            <a:r>
              <a:rPr lang="en-GB" b="1">
                <a:latin typeface="Calibri" panose="020F0502020204030204" pitchFamily="34" charset="0"/>
              </a:rPr>
              <a:t>and Resources</a:t>
            </a:r>
            <a:endParaRPr lang="en-GB" dirty="0">
              <a:latin typeface="Calibri" panose="020F0502020204030204" pitchFamily="34" charset="0"/>
            </a:endParaRPr>
          </a:p>
        </p:txBody>
      </p:sp>
      <p:sp>
        <p:nvSpPr>
          <p:cNvPr id="3" name="Content Placeholder 2"/>
          <p:cNvSpPr>
            <a:spLocks noGrp="1"/>
          </p:cNvSpPr>
          <p:nvPr>
            <p:ph sz="half" idx="1"/>
          </p:nvPr>
        </p:nvSpPr>
        <p:spPr>
          <a:xfrm>
            <a:off x="1045029" y="1232034"/>
            <a:ext cx="4591315" cy="5358771"/>
          </a:xfrm>
        </p:spPr>
        <p:txBody>
          <a:bodyPr>
            <a:normAutofit fontScale="70000" lnSpcReduction="20000"/>
          </a:bodyPr>
          <a:lstStyle/>
          <a:p>
            <a:pPr marL="68580" indent="0">
              <a:buNone/>
            </a:pPr>
            <a:r>
              <a:rPr lang="en-GB" sz="2900" b="1" u="sng" dirty="0">
                <a:latin typeface="Calibri" panose="020F0502020204030204" pitchFamily="34" charset="0"/>
                <a:cs typeface="Calibri" panose="020F0502020204030204" pitchFamily="34" charset="0"/>
              </a:rPr>
              <a:t>Websites:</a:t>
            </a:r>
          </a:p>
          <a:p>
            <a:pPr marL="68580" indent="0">
              <a:buNone/>
            </a:pPr>
            <a:endParaRPr lang="en-GB" sz="2900" b="1" u="sng" dirty="0">
              <a:latin typeface="Calibri" panose="020F0502020204030204" pitchFamily="34" charset="0"/>
              <a:cs typeface="Calibri" panose="020F0502020204030204" pitchFamily="34" charset="0"/>
            </a:endParaRPr>
          </a:p>
          <a:p>
            <a:pPr marL="68580" indent="0">
              <a:buNone/>
            </a:pPr>
            <a:r>
              <a:rPr lang="en-GB" sz="2900" b="1" dirty="0">
                <a:latin typeface="Calibri" panose="020F0502020204030204" pitchFamily="34" charset="0"/>
                <a:cs typeface="Calibri" panose="020F0502020204030204" pitchFamily="34" charset="0"/>
              </a:rPr>
              <a:t>Beacon House </a:t>
            </a:r>
          </a:p>
          <a:p>
            <a:pPr marL="68580" indent="0">
              <a:buNone/>
            </a:pPr>
            <a:r>
              <a:rPr lang="en-GB" sz="2900" b="1" dirty="0">
                <a:latin typeface="Calibri" panose="020F0502020204030204" pitchFamily="34" charset="0"/>
                <a:cs typeface="Calibri" panose="020F0502020204030204" pitchFamily="34" charset="0"/>
                <a:hlinkClick r:id="rId3"/>
              </a:rPr>
              <a:t>https://beaconhouse.org.uk/resources/</a:t>
            </a:r>
            <a:endParaRPr lang="en-GB" sz="2900" b="1" dirty="0">
              <a:latin typeface="Calibri" panose="020F0502020204030204" pitchFamily="34" charset="0"/>
              <a:cs typeface="Calibri" panose="020F0502020204030204" pitchFamily="34" charset="0"/>
            </a:endParaRPr>
          </a:p>
          <a:p>
            <a:pPr marL="68580" indent="0">
              <a:buNone/>
            </a:pPr>
            <a:endParaRPr lang="en-GB" sz="2900" b="1" dirty="0">
              <a:latin typeface="Calibri" panose="020F0502020204030204" pitchFamily="34" charset="0"/>
              <a:cs typeface="Calibri" panose="020F0502020204030204" pitchFamily="34" charset="0"/>
            </a:endParaRPr>
          </a:p>
          <a:p>
            <a:pPr marL="68580" indent="0">
              <a:buNone/>
            </a:pPr>
            <a:r>
              <a:rPr lang="en-GB" sz="2900" b="1" dirty="0">
                <a:latin typeface="Calibri" panose="020F0502020204030204" pitchFamily="34" charset="0"/>
                <a:cs typeface="Calibri" panose="020F0502020204030204" pitchFamily="34" charset="0"/>
              </a:rPr>
              <a:t>Trauma Sensitive Schools</a:t>
            </a:r>
          </a:p>
          <a:p>
            <a:pPr marL="68580" indent="0">
              <a:buNone/>
            </a:pPr>
            <a:r>
              <a:rPr lang="en-GB" sz="2900" b="1" dirty="0">
                <a:latin typeface="Calibri" panose="020F0502020204030204" pitchFamily="34" charset="0"/>
                <a:cs typeface="Calibri" panose="020F0502020204030204" pitchFamily="34" charset="0"/>
                <a:hlinkClick r:id="rId4"/>
              </a:rPr>
              <a:t>https://traumasensitiveschools.org/</a:t>
            </a:r>
            <a:endParaRPr lang="en-GB" sz="2900" b="1" dirty="0">
              <a:latin typeface="Calibri" panose="020F0502020204030204" pitchFamily="34" charset="0"/>
              <a:cs typeface="Calibri" panose="020F0502020204030204" pitchFamily="34" charset="0"/>
            </a:endParaRPr>
          </a:p>
          <a:p>
            <a:pPr marL="68580" indent="0">
              <a:buNone/>
            </a:pPr>
            <a:endParaRPr lang="en-GB" sz="2900" b="1" dirty="0">
              <a:latin typeface="Calibri" panose="020F0502020204030204" pitchFamily="34" charset="0"/>
              <a:cs typeface="Calibri" panose="020F0502020204030204" pitchFamily="34" charset="0"/>
            </a:endParaRPr>
          </a:p>
          <a:p>
            <a:pPr marL="68580" indent="0">
              <a:buNone/>
            </a:pPr>
            <a:r>
              <a:rPr lang="en-GB" sz="2900" b="1" dirty="0">
                <a:latin typeface="Calibri" panose="020F0502020204030204" pitchFamily="34" charset="0"/>
                <a:cs typeface="Calibri" panose="020F0502020204030204" pitchFamily="34" charset="0"/>
              </a:rPr>
              <a:t>Trauma Informed Schools</a:t>
            </a:r>
          </a:p>
          <a:p>
            <a:pPr marL="68580" indent="0">
              <a:buNone/>
            </a:pPr>
            <a:r>
              <a:rPr lang="en-GB" sz="2900" b="1" dirty="0">
                <a:latin typeface="Calibri" panose="020F0502020204030204" pitchFamily="34" charset="0"/>
                <a:cs typeface="Calibri" panose="020F0502020204030204" pitchFamily="34" charset="0"/>
                <a:hlinkClick r:id="rId5"/>
              </a:rPr>
              <a:t>https://www.traumainformedschools.co.uk/</a:t>
            </a:r>
            <a:endParaRPr lang="en-GB" sz="2900" b="1" dirty="0">
              <a:latin typeface="Calibri" panose="020F0502020204030204" pitchFamily="34" charset="0"/>
              <a:cs typeface="Calibri" panose="020F0502020204030204" pitchFamily="34" charset="0"/>
            </a:endParaRPr>
          </a:p>
          <a:p>
            <a:pPr marL="68580" indent="0">
              <a:buNone/>
            </a:pPr>
            <a:endParaRPr lang="en-GB" sz="2900" b="1" dirty="0">
              <a:latin typeface="Calibri" panose="020F0502020204030204" pitchFamily="34" charset="0"/>
              <a:cs typeface="Calibri" panose="020F0502020204030204" pitchFamily="34" charset="0"/>
            </a:endParaRPr>
          </a:p>
          <a:p>
            <a:pPr marL="68580" indent="0">
              <a:buNone/>
            </a:pPr>
            <a:r>
              <a:rPr lang="en-GB" sz="2900" b="1" dirty="0">
                <a:latin typeface="Calibri" panose="020F0502020204030204" pitchFamily="34" charset="0"/>
                <a:cs typeface="Calibri" panose="020F0502020204030204" pitchFamily="34" charset="0"/>
              </a:rPr>
              <a:t>Scottish Attachment in Action</a:t>
            </a:r>
          </a:p>
          <a:p>
            <a:pPr marL="68580" indent="0">
              <a:buNone/>
            </a:pPr>
            <a:r>
              <a:rPr lang="en-GB" sz="2900" b="1" dirty="0">
                <a:latin typeface="Calibri" panose="020F0502020204030204" pitchFamily="34" charset="0"/>
                <a:cs typeface="Calibri" panose="020F0502020204030204" pitchFamily="34" charset="0"/>
                <a:hlinkClick r:id="rId6"/>
              </a:rPr>
              <a:t>https://istss.org/home</a:t>
            </a:r>
            <a:endParaRPr lang="en-GB" sz="2900" b="1" dirty="0">
              <a:latin typeface="Calibri" panose="020F0502020204030204" pitchFamily="34" charset="0"/>
              <a:cs typeface="Calibri" panose="020F0502020204030204" pitchFamily="34" charset="0"/>
            </a:endParaRPr>
          </a:p>
          <a:p>
            <a:pPr marL="68580" indent="0">
              <a:buNone/>
            </a:pPr>
            <a:endParaRPr lang="en-GB" dirty="0">
              <a:latin typeface="Comic Sans MS" panose="030F0702030302020204" pitchFamily="66" charset="0"/>
            </a:endParaRPr>
          </a:p>
          <a:p>
            <a:pPr marL="68580" indent="0">
              <a:buNone/>
            </a:pPr>
            <a:endParaRPr lang="en-GB" dirty="0">
              <a:latin typeface="Comic Sans MS" panose="030F0702030302020204" pitchFamily="66" charset="0"/>
            </a:endParaRPr>
          </a:p>
          <a:p>
            <a:pPr marL="68580" indent="0">
              <a:buNone/>
            </a:pPr>
            <a:endParaRPr lang="en-GB" dirty="0">
              <a:latin typeface="Comic Sans MS" panose="030F0702030302020204" pitchFamily="66" charset="0"/>
            </a:endParaRPr>
          </a:p>
          <a:p>
            <a:pPr marL="68580" indent="0">
              <a:buNone/>
            </a:pPr>
            <a:endParaRPr lang="en-GB" dirty="0">
              <a:latin typeface="Comic Sans MS" panose="030F0702030302020204" pitchFamily="66" charset="0"/>
            </a:endParaRPr>
          </a:p>
          <a:p>
            <a:pPr marL="68580" indent="0">
              <a:buNone/>
            </a:pPr>
            <a:endParaRPr lang="en-GB" dirty="0">
              <a:latin typeface="Comic Sans MS" panose="030F0702030302020204" pitchFamily="66" charset="0"/>
            </a:endParaRPr>
          </a:p>
          <a:p>
            <a:pPr>
              <a:buFont typeface="Courier New" panose="02070309020205020404" pitchFamily="49" charset="0"/>
              <a:buChar char="o"/>
            </a:pPr>
            <a:endParaRPr lang="en-GB"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173DAED9-5D75-4AF7-9F1D-F8E482932B5D}"/>
              </a:ext>
            </a:extLst>
          </p:cNvPr>
          <p:cNvSpPr>
            <a:spLocks noGrp="1"/>
          </p:cNvSpPr>
          <p:nvPr>
            <p:ph sz="half" idx="2"/>
          </p:nvPr>
        </p:nvSpPr>
        <p:spPr>
          <a:xfrm>
            <a:off x="5937662" y="1232034"/>
            <a:ext cx="5771408" cy="5457524"/>
          </a:xfrm>
        </p:spPr>
        <p:txBody>
          <a:bodyPr>
            <a:normAutofit fontScale="70000" lnSpcReduction="20000"/>
          </a:bodyPr>
          <a:lstStyle/>
          <a:p>
            <a:pPr marL="0" indent="0">
              <a:buNone/>
            </a:pPr>
            <a:r>
              <a:rPr lang="en-GB" sz="2900" b="1" u="sng" dirty="0">
                <a:latin typeface="Calibri" panose="020F0502020204030204" pitchFamily="34" charset="0"/>
                <a:cs typeface="Calibri" panose="020F0502020204030204" pitchFamily="34" charset="0"/>
              </a:rPr>
              <a:t>Books on Trauma and Anxiety:</a:t>
            </a:r>
          </a:p>
          <a:p>
            <a:pPr marL="0" indent="0">
              <a:buNone/>
            </a:pPr>
            <a:endParaRPr lang="en-GB" sz="2900" b="1" u="sng" dirty="0">
              <a:latin typeface="Calibri" panose="020F0502020204030204" pitchFamily="34" charset="0"/>
              <a:cs typeface="Calibri" panose="020F0502020204030204" pitchFamily="34" charset="0"/>
            </a:endParaRPr>
          </a:p>
          <a:p>
            <a:pPr marL="0" indent="0">
              <a:buNone/>
            </a:pPr>
            <a:r>
              <a:rPr lang="en-GB" sz="2900" dirty="0">
                <a:latin typeface="Calibri" panose="020F0502020204030204" pitchFamily="34" charset="0"/>
                <a:cs typeface="Calibri" panose="020F0502020204030204" pitchFamily="34" charset="0"/>
              </a:rPr>
              <a:t>Perry, B., &amp; Szalavitz, M. (2006) The boy who was raised as a dog: </a:t>
            </a:r>
            <a:r>
              <a:rPr lang="en-GB" sz="2900" i="1" dirty="0">
                <a:latin typeface="Calibri" panose="020F0502020204030204" pitchFamily="34" charset="0"/>
                <a:cs typeface="Calibri" panose="020F0502020204030204" pitchFamily="34" charset="0"/>
              </a:rPr>
              <a:t>What traumatized children can teach us about love, loss, and healing</a:t>
            </a:r>
            <a:r>
              <a:rPr lang="en-GB" sz="2900" dirty="0">
                <a:latin typeface="Calibri" panose="020F0502020204030204" pitchFamily="34" charset="0"/>
                <a:cs typeface="Calibri" panose="020F0502020204030204" pitchFamily="34" charset="0"/>
              </a:rPr>
              <a:t>. New York, NY: Basic Books.</a:t>
            </a:r>
          </a:p>
          <a:p>
            <a:pPr marL="0" indent="0">
              <a:buNone/>
            </a:pPr>
            <a:endParaRPr lang="en-GB" sz="2900" dirty="0">
              <a:latin typeface="Calibri" panose="020F0502020204030204" pitchFamily="34" charset="0"/>
              <a:cs typeface="Calibri" panose="020F0502020204030204" pitchFamily="34" charset="0"/>
            </a:endParaRPr>
          </a:p>
          <a:p>
            <a:pPr marL="0" indent="0">
              <a:buNone/>
            </a:pPr>
            <a:r>
              <a:rPr lang="en-GB" sz="2900" dirty="0" err="1">
                <a:latin typeface="Calibri" panose="020F0502020204030204" pitchFamily="34" charset="0"/>
                <a:cs typeface="Calibri" panose="020F0502020204030204" pitchFamily="34" charset="0"/>
              </a:rPr>
              <a:t>Rossen</a:t>
            </a:r>
            <a:r>
              <a:rPr lang="en-GB" sz="2900" dirty="0">
                <a:latin typeface="Calibri" panose="020F0502020204030204" pitchFamily="34" charset="0"/>
                <a:cs typeface="Calibri" panose="020F0502020204030204" pitchFamily="34" charset="0"/>
              </a:rPr>
              <a:t>, E., &amp; Hull, R (Eds.) (2013). </a:t>
            </a:r>
            <a:r>
              <a:rPr lang="en-GB" sz="2900" i="1" dirty="0">
                <a:latin typeface="Calibri" panose="020F0502020204030204" pitchFamily="34" charset="0"/>
                <a:cs typeface="Calibri" panose="020F0502020204030204" pitchFamily="34" charset="0"/>
              </a:rPr>
              <a:t>Supporting and educating traumatized students: A guide for school-based professionals</a:t>
            </a:r>
            <a:r>
              <a:rPr lang="en-GB" sz="2900" dirty="0">
                <a:latin typeface="Calibri" panose="020F0502020204030204" pitchFamily="34" charset="0"/>
                <a:cs typeface="Calibri" panose="020F0502020204030204" pitchFamily="34" charset="0"/>
              </a:rPr>
              <a:t>. New York, NY: Oxford.</a:t>
            </a:r>
          </a:p>
          <a:p>
            <a:pPr marL="0" indent="0">
              <a:buNone/>
            </a:pPr>
            <a:endParaRPr lang="en-GB" sz="2900" dirty="0">
              <a:latin typeface="Calibri" panose="020F0502020204030204" pitchFamily="34" charset="0"/>
              <a:cs typeface="Calibri" panose="020F0502020204030204" pitchFamily="34" charset="0"/>
            </a:endParaRPr>
          </a:p>
          <a:p>
            <a:pPr marL="0" indent="0">
              <a:buNone/>
            </a:pPr>
            <a:r>
              <a:rPr lang="en-GB" sz="2900" dirty="0">
                <a:latin typeface="Calibri" panose="020F0502020204030204" pitchFamily="34" charset="0"/>
                <a:cs typeface="Calibri" panose="020F0502020204030204" pitchFamily="34" charset="0"/>
              </a:rPr>
              <a:t>Hardy, K., V. &amp; </a:t>
            </a:r>
            <a:r>
              <a:rPr lang="en-GB" sz="2900" dirty="0" err="1">
                <a:latin typeface="Calibri" panose="020F0502020204030204" pitchFamily="34" charset="0"/>
                <a:cs typeface="Calibri" panose="020F0502020204030204" pitchFamily="34" charset="0"/>
              </a:rPr>
              <a:t>Laszloffy</a:t>
            </a:r>
            <a:r>
              <a:rPr lang="en-GB" sz="2900" dirty="0">
                <a:latin typeface="Calibri" panose="020F0502020204030204" pitchFamily="34" charset="0"/>
                <a:cs typeface="Calibri" panose="020F0502020204030204" pitchFamily="34" charset="0"/>
              </a:rPr>
              <a:t>, T. A. (2005). </a:t>
            </a:r>
            <a:r>
              <a:rPr lang="en-GB" sz="2900" i="1" dirty="0">
                <a:latin typeface="Calibri" panose="020F0502020204030204" pitchFamily="34" charset="0"/>
                <a:cs typeface="Calibri" panose="020F0502020204030204" pitchFamily="34" charset="0"/>
              </a:rPr>
              <a:t>Teens who hurt: Clinical interventions to break the cycle of adolescent violence</a:t>
            </a:r>
            <a:r>
              <a:rPr lang="en-GB" sz="2900" dirty="0">
                <a:latin typeface="Calibri" panose="020F0502020204030204" pitchFamily="34" charset="0"/>
                <a:cs typeface="Calibri" panose="020F0502020204030204" pitchFamily="34" charset="0"/>
              </a:rPr>
              <a:t>. New York, NY: Guilford.</a:t>
            </a:r>
          </a:p>
          <a:p>
            <a:pPr marL="0" indent="0">
              <a:buNone/>
            </a:pPr>
            <a:endParaRPr lang="en-GB" sz="2900" dirty="0">
              <a:latin typeface="Calibri" panose="020F0502020204030204" pitchFamily="34" charset="0"/>
              <a:cs typeface="Calibri" panose="020F0502020204030204" pitchFamily="34" charset="0"/>
            </a:endParaRPr>
          </a:p>
          <a:p>
            <a:pPr marL="0" indent="0">
              <a:buNone/>
            </a:pPr>
            <a:r>
              <a:rPr lang="en-GB" sz="2900" dirty="0">
                <a:latin typeface="Calibri" panose="020F0502020204030204" pitchFamily="34" charset="0"/>
                <a:cs typeface="Calibri" panose="020F0502020204030204" pitchFamily="34" charset="0"/>
              </a:rPr>
              <a:t>Geddes, H. (2006). Attachment in the classroom: The links between children’s early experience, emotional well-being and performance in school. Worth Pub. </a:t>
            </a:r>
          </a:p>
          <a:p>
            <a:pPr marL="0" indent="0">
              <a:buNone/>
            </a:pPr>
            <a:endParaRPr lang="en-GB"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312591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6E96179-A3FC-45BE-BB12-5E13B8239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on a table&#10;&#10;Description automatically generated">
            <a:extLst>
              <a:ext uri="{FF2B5EF4-FFF2-40B4-BE49-F238E27FC236}">
                <a16:creationId xmlns:a16="http://schemas.microsoft.com/office/drawing/2014/main" id="{9FEA9472-A778-4081-BAAD-0A020F5A3748}"/>
              </a:ext>
            </a:extLst>
          </p:cNvPr>
          <p:cNvPicPr>
            <a:picLocks noChangeAspect="1"/>
          </p:cNvPicPr>
          <p:nvPr/>
        </p:nvPicPr>
        <p:blipFill rotWithShape="1">
          <a:blip r:embed="rId4">
            <a:extLst>
              <a:ext uri="{28A0092B-C50C-407E-A947-70E740481C1C}">
                <a14:useLocalDpi xmlns:a14="http://schemas.microsoft.com/office/drawing/2010/main" val="0"/>
              </a:ext>
            </a:extLst>
          </a:blip>
          <a:srcRect r="2" b="7479"/>
          <a:stretch/>
        </p:blipFill>
        <p:spPr>
          <a:xfrm>
            <a:off x="20" y="10"/>
            <a:ext cx="4966232" cy="6857990"/>
          </a:xfrm>
          <a:prstGeom prst="rect">
            <a:avLst/>
          </a:prstGeom>
        </p:spPr>
      </p:pic>
      <p:sp>
        <p:nvSpPr>
          <p:cNvPr id="12" name="Freeform 6">
            <a:extLst>
              <a:ext uri="{FF2B5EF4-FFF2-40B4-BE49-F238E27FC236}">
                <a16:creationId xmlns:a16="http://schemas.microsoft.com/office/drawing/2014/main" id="{783BC9D6-2E45-44A2-A1D4-D8C81BB4F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6A8D7AC4-229A-4E15-B176-FDDD065B6C9D}"/>
              </a:ext>
            </a:extLst>
          </p:cNvPr>
          <p:cNvSpPr>
            <a:spLocks noGrp="1"/>
          </p:cNvSpPr>
          <p:nvPr>
            <p:ph type="ctrTitle"/>
          </p:nvPr>
        </p:nvSpPr>
        <p:spPr>
          <a:xfrm>
            <a:off x="5973949" y="1033154"/>
            <a:ext cx="5933703" cy="1460664"/>
          </a:xfrm>
        </p:spPr>
        <p:txBody>
          <a:bodyPr>
            <a:noAutofit/>
          </a:bodyPr>
          <a:lstStyle/>
          <a:p>
            <a:pPr algn="l"/>
            <a:r>
              <a:rPr lang="en-GB" sz="6600" dirty="0">
                <a:latin typeface="Calibri" panose="020F0502020204030204" pitchFamily="34" charset="0"/>
                <a:cs typeface="Calibri" panose="020F0502020204030204" pitchFamily="34" charset="0"/>
              </a:rPr>
              <a:t>INTRODUCTION</a:t>
            </a:r>
          </a:p>
        </p:txBody>
      </p:sp>
      <p:sp>
        <p:nvSpPr>
          <p:cNvPr id="3" name="Subtitle 2">
            <a:extLst>
              <a:ext uri="{FF2B5EF4-FFF2-40B4-BE49-F238E27FC236}">
                <a16:creationId xmlns:a16="http://schemas.microsoft.com/office/drawing/2014/main" id="{46AD60DF-0AD4-4C21-A117-80804C2AE224}"/>
              </a:ext>
            </a:extLst>
          </p:cNvPr>
          <p:cNvSpPr>
            <a:spLocks noGrp="1"/>
          </p:cNvSpPr>
          <p:nvPr>
            <p:ph type="subTitle" idx="1"/>
          </p:nvPr>
        </p:nvSpPr>
        <p:spPr>
          <a:xfrm>
            <a:off x="6096000" y="2782503"/>
            <a:ext cx="5933703" cy="3709771"/>
          </a:xfrm>
        </p:spPr>
        <p:txBody>
          <a:bodyPr>
            <a:normAutofit lnSpcReduction="10000"/>
          </a:bodyPr>
          <a:lstStyle/>
          <a:p>
            <a:pPr algn="l">
              <a:spcAft>
                <a:spcPts val="600"/>
              </a:spcAft>
            </a:pPr>
            <a:r>
              <a:rPr lang="en-GB" dirty="0">
                <a:latin typeface="Calibri" panose="020F0502020204030204" pitchFamily="34" charset="0"/>
                <a:cs typeface="Calibri" panose="020F0502020204030204" pitchFamily="34" charset="0"/>
              </a:rPr>
              <a:t> </a:t>
            </a:r>
            <a:r>
              <a:rPr lang="en-GB" sz="2400" b="1" dirty="0">
                <a:solidFill>
                  <a:schemeClr val="tx1"/>
                </a:solidFill>
                <a:latin typeface="Calibri" panose="020F0502020204030204" pitchFamily="34" charset="0"/>
                <a:cs typeface="Calibri" panose="020F0502020204030204" pitchFamily="34" charset="0"/>
              </a:rPr>
              <a:t>Two truths and a lie – which is which?</a:t>
            </a:r>
          </a:p>
          <a:p>
            <a:pPr marL="342900" indent="-342900" algn="l">
              <a:spcAft>
                <a:spcPts val="600"/>
              </a:spcAft>
              <a:buFont typeface="Courier New" panose="02070309020205020404" pitchFamily="49" charset="0"/>
              <a:buChar char="o"/>
            </a:pPr>
            <a:r>
              <a:rPr lang="en-GB" sz="2400" dirty="0">
                <a:solidFill>
                  <a:schemeClr val="tx1"/>
                </a:solidFill>
                <a:latin typeface="Calibri" panose="020F0502020204030204" pitchFamily="34" charset="0"/>
                <a:cs typeface="Calibri" panose="020F0502020204030204" pitchFamily="34" charset="0"/>
              </a:rPr>
              <a:t>I grew up in the Lake District</a:t>
            </a:r>
          </a:p>
          <a:p>
            <a:pPr marL="342900" indent="-342900" algn="l">
              <a:spcAft>
                <a:spcPts val="600"/>
              </a:spcAft>
              <a:buFont typeface="Courier New" panose="02070309020205020404" pitchFamily="49" charset="0"/>
              <a:buChar char="o"/>
            </a:pPr>
            <a:r>
              <a:rPr lang="en-GB" sz="2400" dirty="0">
                <a:solidFill>
                  <a:schemeClr val="tx1"/>
                </a:solidFill>
                <a:latin typeface="Calibri" panose="020F0502020204030204" pitchFamily="34" charset="0"/>
                <a:cs typeface="Calibri" panose="020F0502020204030204" pitchFamily="34" charset="0"/>
              </a:rPr>
              <a:t>I finally passed my driving test on the fifth attempt</a:t>
            </a:r>
          </a:p>
          <a:p>
            <a:pPr marL="342900" indent="-342900" algn="l">
              <a:spcAft>
                <a:spcPts val="600"/>
              </a:spcAft>
              <a:buFont typeface="Courier New" panose="02070309020205020404" pitchFamily="49" charset="0"/>
              <a:buChar char="o"/>
            </a:pPr>
            <a:r>
              <a:rPr lang="en-GB" sz="2400" dirty="0">
                <a:solidFill>
                  <a:schemeClr val="tx1"/>
                </a:solidFill>
                <a:latin typeface="Calibri" panose="020F0502020204030204" pitchFamily="34" charset="0"/>
                <a:cs typeface="Calibri" panose="020F0502020204030204" pitchFamily="34" charset="0"/>
              </a:rPr>
              <a:t>I have an allotment where I grow lots of fruits and vegetables </a:t>
            </a:r>
          </a:p>
          <a:p>
            <a:pPr marL="342900" indent="-342900" algn="l">
              <a:spcAft>
                <a:spcPts val="600"/>
              </a:spcAft>
              <a:buFont typeface="Courier New" panose="02070309020205020404" pitchFamily="49" charset="0"/>
              <a:buChar char="o"/>
            </a:pPr>
            <a:endParaRPr lang="en-GB" sz="2400" dirty="0">
              <a:solidFill>
                <a:schemeClr val="tx1"/>
              </a:solidFill>
              <a:latin typeface="Calibri" panose="020F0502020204030204" pitchFamily="34" charset="0"/>
              <a:cs typeface="Calibri" panose="020F0502020204030204" pitchFamily="34" charset="0"/>
            </a:endParaRPr>
          </a:p>
          <a:p>
            <a:pPr algn="l">
              <a:spcAft>
                <a:spcPts val="600"/>
              </a:spcAft>
            </a:pPr>
            <a:r>
              <a:rPr lang="en-GB" sz="2400" dirty="0">
                <a:solidFill>
                  <a:schemeClr val="tx1"/>
                </a:solidFill>
                <a:latin typeface="Calibri" panose="020F0502020204030204" pitchFamily="34" charset="0"/>
                <a:cs typeface="Calibri" panose="020F0502020204030204" pitchFamily="34" charset="0"/>
              </a:rPr>
              <a:t>Find out later which is which…</a:t>
            </a:r>
          </a:p>
          <a:p>
            <a:pPr algn="l">
              <a:spcAft>
                <a:spcPts val="600"/>
              </a:spcAft>
            </a:pPr>
            <a:endParaRPr lang="en-GB" dirty="0">
              <a:latin typeface="Calibri" panose="020F0502020204030204" pitchFamily="34" charset="0"/>
              <a:cs typeface="Calibri" panose="020F0502020204030204" pitchFamily="34" charset="0"/>
            </a:endParaRPr>
          </a:p>
        </p:txBody>
      </p:sp>
      <p:pic>
        <p:nvPicPr>
          <p:cNvPr id="6" name="Recorded Sound">
            <a:hlinkClick r:id="" action="ppaction://media"/>
            <a:extLst>
              <a:ext uri="{FF2B5EF4-FFF2-40B4-BE49-F238E27FC236}">
                <a16:creationId xmlns:a16="http://schemas.microsoft.com/office/drawing/2014/main" id="{66F34083-7388-4A95-9B8D-1640299F0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252" y="6085874"/>
            <a:ext cx="406400" cy="406400"/>
          </a:xfrm>
          <a:prstGeom prst="rect">
            <a:avLst/>
          </a:prstGeom>
        </p:spPr>
      </p:pic>
    </p:spTree>
    <p:extLst>
      <p:ext uri="{BB962C8B-B14F-4D97-AF65-F5344CB8AC3E}">
        <p14:creationId xmlns:p14="http://schemas.microsoft.com/office/powerpoint/2010/main" val="16133345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50425" y="685800"/>
            <a:ext cx="5566661" cy="1485900"/>
          </a:xfrm>
        </p:spPr>
        <p:txBody>
          <a:bodyPr>
            <a:normAutofit/>
          </a:bodyPr>
          <a:lstStyle/>
          <a:p>
            <a:r>
              <a:rPr lang="en-GB" b="1" dirty="0">
                <a:latin typeface="Calibri" panose="020F0502020204030204" pitchFamily="34" charset="0"/>
              </a:rPr>
              <a:t>           Reflection</a:t>
            </a:r>
          </a:p>
        </p:txBody>
      </p:sp>
      <p:sp>
        <p:nvSpPr>
          <p:cNvPr id="3" name="Content Placeholder 2"/>
          <p:cNvSpPr>
            <a:spLocks noGrp="1"/>
          </p:cNvSpPr>
          <p:nvPr>
            <p:ph idx="1"/>
          </p:nvPr>
        </p:nvSpPr>
        <p:spPr>
          <a:xfrm>
            <a:off x="5950425" y="1496291"/>
            <a:ext cx="6067404" cy="5130140"/>
          </a:xfrm>
        </p:spPr>
        <p:txBody>
          <a:bodyPr>
            <a:normAutofit lnSpcReduction="10000"/>
          </a:bodyPr>
          <a:lstStyle/>
          <a:p>
            <a:pPr marL="0" indent="0">
              <a:buNone/>
            </a:pPr>
            <a:r>
              <a:rPr lang="en-GB" sz="2400" dirty="0">
                <a:latin typeface="Calibri" panose="020F0502020204030204" pitchFamily="34" charset="0"/>
                <a:cs typeface="Calibri" panose="020F0502020204030204" pitchFamily="34" charset="0"/>
              </a:rPr>
              <a:t>Reflect for a moment on your understanding, and perhaps your own experience, of trauma. </a:t>
            </a:r>
          </a:p>
          <a:p>
            <a:pPr marL="0" indent="0">
              <a:buNone/>
            </a:pPr>
            <a:endParaRPr lang="en-GB" sz="2400"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en-GB" sz="2400" dirty="0">
                <a:latin typeface="Calibri" panose="020F0502020204030204" pitchFamily="34" charset="0"/>
                <a:cs typeface="Calibri" panose="020F0502020204030204" pitchFamily="34" charset="0"/>
              </a:rPr>
              <a:t>What experiences might lead to trauma? </a:t>
            </a:r>
          </a:p>
          <a:p>
            <a:pPr>
              <a:buFont typeface="Courier New" panose="02070309020205020404" pitchFamily="49" charset="0"/>
              <a:buChar char="o"/>
            </a:pPr>
            <a:r>
              <a:rPr lang="en-GB" sz="2400" dirty="0">
                <a:latin typeface="Calibri" panose="020F0502020204030204" pitchFamily="34" charset="0"/>
                <a:cs typeface="Calibri" panose="020F0502020204030204" pitchFamily="34" charset="0"/>
              </a:rPr>
              <a:t>How do people respond to trauma and what impact might this have?  </a:t>
            </a:r>
          </a:p>
          <a:p>
            <a:pPr>
              <a:buFont typeface="Courier New" panose="02070309020205020404" pitchFamily="49" charset="0"/>
              <a:buChar char="o"/>
            </a:pPr>
            <a:r>
              <a:rPr lang="en-GB" sz="2400" dirty="0">
                <a:latin typeface="Calibri" panose="020F0502020204030204" pitchFamily="34" charset="0"/>
                <a:cs typeface="Calibri" panose="020F0502020204030204" pitchFamily="34" charset="0"/>
              </a:rPr>
              <a:t>What is different about a child’s experience of trauma and an adult’s experience of trauma? </a:t>
            </a:r>
          </a:p>
          <a:p>
            <a:pPr marL="0" indent="0">
              <a:buNone/>
            </a:pPr>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These are some of the questions we will explore in more detail within this training session</a:t>
            </a:r>
          </a:p>
          <a:p>
            <a:pPr marL="0" indent="0">
              <a:buNone/>
            </a:pPr>
            <a:endParaRPr lang="en-GB" sz="1400" dirty="0">
              <a:latin typeface="Calibri" panose="020F0502020204030204" pitchFamily="34" charset="0"/>
            </a:endParaRPr>
          </a:p>
          <a:p>
            <a:pPr marL="0" indent="0">
              <a:buNone/>
            </a:pPr>
            <a:endParaRPr lang="en-GB" sz="1400" dirty="0">
              <a:latin typeface="Calibri" panose="020F0502020204030204" pitchFamily="34" charset="0"/>
            </a:endParaRPr>
          </a:p>
          <a:p>
            <a:pPr marL="0" indent="0">
              <a:buNone/>
            </a:pPr>
            <a:endParaRPr lang="en-GB" sz="1400" dirty="0">
              <a:latin typeface="Calibri" panose="020F0502020204030204" pitchFamily="34" charset="0"/>
            </a:endParaRPr>
          </a:p>
          <a:p>
            <a:pPr marL="0" indent="0">
              <a:buNone/>
            </a:pPr>
            <a:endParaRPr lang="en-GB" sz="1400" dirty="0">
              <a:latin typeface="Calibri" panose="020F0502020204030204" pitchFamily="34" charset="0"/>
            </a:endParaRPr>
          </a:p>
          <a:p>
            <a:endParaRPr lang="en-GB" sz="1400" dirty="0"/>
          </a:p>
          <a:p>
            <a:pPr marL="68580" indent="0">
              <a:buNone/>
            </a:pPr>
            <a:endParaRPr lang="en-GB" sz="1400" dirty="0">
              <a:latin typeface="Comic Sans MS" panose="030F0702030302020204" pitchFamily="66" charset="0"/>
            </a:endParaRPr>
          </a:p>
        </p:txBody>
      </p:sp>
      <p:pic>
        <p:nvPicPr>
          <p:cNvPr id="7" name="Picture 6">
            <a:extLst>
              <a:ext uri="{FF2B5EF4-FFF2-40B4-BE49-F238E27FC236}">
                <a16:creationId xmlns:a16="http://schemas.microsoft.com/office/drawing/2014/main" id="{D3C14669-5EA4-4651-A9E3-89C632E51F3F}"/>
              </a:ext>
            </a:extLst>
          </p:cNvPr>
          <p:cNvPicPr>
            <a:picLocks noChangeAspect="1"/>
          </p:cNvPicPr>
          <p:nvPr/>
        </p:nvPicPr>
        <p:blipFill>
          <a:blip r:embed="rId5"/>
          <a:stretch>
            <a:fillRect/>
          </a:stretch>
        </p:blipFill>
        <p:spPr>
          <a:xfrm>
            <a:off x="1023562" y="1582787"/>
            <a:ext cx="4778525" cy="4026443"/>
          </a:xfrm>
          <a:prstGeom prst="rect">
            <a:avLst/>
          </a:prstGeom>
        </p:spPr>
      </p:pic>
      <p:pic>
        <p:nvPicPr>
          <p:cNvPr id="4" name="Recorded Sound">
            <a:hlinkClick r:id="" action="ppaction://media"/>
            <a:extLst>
              <a:ext uri="{FF2B5EF4-FFF2-40B4-BE49-F238E27FC236}">
                <a16:creationId xmlns:a16="http://schemas.microsoft.com/office/drawing/2014/main" id="{0116A2E3-8D01-4C8B-8236-26EEA710B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59767" y="6217228"/>
            <a:ext cx="406400" cy="406400"/>
          </a:xfrm>
          <a:prstGeom prst="rect">
            <a:avLst/>
          </a:prstGeom>
        </p:spPr>
      </p:pic>
      <p:pic>
        <p:nvPicPr>
          <p:cNvPr id="9" name="Graphic 8" descr="Thought bubble">
            <a:extLst>
              <a:ext uri="{FF2B5EF4-FFF2-40B4-BE49-F238E27FC236}">
                <a16:creationId xmlns:a16="http://schemas.microsoft.com/office/drawing/2014/main" id="{08296DD9-4279-47A0-AE58-B2FC68419C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28668" y="638299"/>
            <a:ext cx="703405" cy="703405"/>
          </a:xfrm>
          <a:prstGeom prst="rect">
            <a:avLst/>
          </a:prstGeom>
        </p:spPr>
      </p:pic>
    </p:spTree>
    <p:extLst>
      <p:ext uri="{BB962C8B-B14F-4D97-AF65-F5344CB8AC3E}">
        <p14:creationId xmlns:p14="http://schemas.microsoft.com/office/powerpoint/2010/main" val="572375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6593-5BA1-4F64-BE7C-E3FD06BBCFC2}"/>
              </a:ext>
            </a:extLst>
          </p:cNvPr>
          <p:cNvSpPr>
            <a:spLocks noGrp="1"/>
          </p:cNvSpPr>
          <p:nvPr>
            <p:ph type="title"/>
          </p:nvPr>
        </p:nvSpPr>
        <p:spPr>
          <a:xfrm>
            <a:off x="978432" y="197892"/>
            <a:ext cx="4275956" cy="965579"/>
          </a:xfrm>
        </p:spPr>
        <p:txBody>
          <a:bodyPr>
            <a:normAutofit/>
          </a:bodyPr>
          <a:lstStyle/>
          <a:p>
            <a:r>
              <a:rPr lang="en-GB" b="1" dirty="0">
                <a:latin typeface="Calibri" panose="020F0502020204030204" pitchFamily="34" charset="0"/>
                <a:cs typeface="Calibri" panose="020F0502020204030204" pitchFamily="34" charset="0"/>
              </a:rPr>
              <a:t>What is Trauma? </a:t>
            </a:r>
          </a:p>
        </p:txBody>
      </p:sp>
      <p:sp>
        <p:nvSpPr>
          <p:cNvPr id="18" name="Content Placeholder 2">
            <a:extLst>
              <a:ext uri="{FF2B5EF4-FFF2-40B4-BE49-F238E27FC236}">
                <a16:creationId xmlns:a16="http://schemas.microsoft.com/office/drawing/2014/main" id="{53ADE1A7-D0E9-4E4E-8FA0-A6C44F0A29F1}"/>
              </a:ext>
            </a:extLst>
          </p:cNvPr>
          <p:cNvSpPr>
            <a:spLocks noGrp="1"/>
          </p:cNvSpPr>
          <p:nvPr>
            <p:ph idx="1"/>
          </p:nvPr>
        </p:nvSpPr>
        <p:spPr>
          <a:xfrm>
            <a:off x="873456" y="1163472"/>
            <a:ext cx="7670043" cy="5694528"/>
          </a:xfrm>
        </p:spPr>
        <p:txBody>
          <a:bodyPr>
            <a:normAutofit fontScale="92500" lnSpcReduction="10000"/>
          </a:bodyPr>
          <a:lstStyle/>
          <a:p>
            <a:pPr marL="0" indent="0" algn="ctr">
              <a:buNone/>
            </a:pPr>
            <a:r>
              <a:rPr lang="en-GB" sz="2800" b="1" i="1" dirty="0">
                <a:solidFill>
                  <a:schemeClr val="tx1"/>
                </a:solidFill>
                <a:latin typeface="Calibri" panose="020F0502020204030204" pitchFamily="34" charset="0"/>
                <a:cs typeface="Calibri" panose="020F0502020204030204" pitchFamily="34" charset="0"/>
              </a:rPr>
              <a:t>‘When you lean against a wall…and the wall isn’t there</a:t>
            </a:r>
            <a:r>
              <a:rPr lang="en-GB" sz="2800" dirty="0">
                <a:solidFill>
                  <a:schemeClr val="tx1"/>
                </a:solidFill>
                <a:latin typeface="Calibri" panose="020F0502020204030204" pitchFamily="34" charset="0"/>
                <a:cs typeface="Calibri" panose="020F0502020204030204" pitchFamily="34" charset="0"/>
              </a:rPr>
              <a:t>’ </a:t>
            </a:r>
            <a:r>
              <a:rPr lang="en-GB" sz="2800" b="1" dirty="0">
                <a:solidFill>
                  <a:schemeClr val="tx1"/>
                </a:solidFill>
                <a:latin typeface="Calibri" panose="020F0502020204030204" pitchFamily="34" charset="0"/>
                <a:cs typeface="Calibri" panose="020F0502020204030204" pitchFamily="34" charset="0"/>
              </a:rPr>
              <a:t>Ester </a:t>
            </a:r>
            <a:r>
              <a:rPr lang="en-GB" sz="2800" b="1" dirty="0" err="1">
                <a:solidFill>
                  <a:schemeClr val="tx1"/>
                </a:solidFill>
                <a:latin typeface="Calibri" panose="020F0502020204030204" pitchFamily="34" charset="0"/>
                <a:cs typeface="Calibri" panose="020F0502020204030204" pitchFamily="34" charset="0"/>
              </a:rPr>
              <a:t>Perel</a:t>
            </a:r>
            <a:endParaRPr lang="en-GB" sz="3000" b="1" dirty="0">
              <a:solidFill>
                <a:schemeClr val="tx1"/>
              </a:solidFill>
              <a:latin typeface="Calibri" panose="020F0502020204030204" pitchFamily="34" charset="0"/>
              <a:cs typeface="Calibri" panose="020F0502020204030204" pitchFamily="34" charset="0"/>
            </a:endParaRPr>
          </a:p>
          <a:p>
            <a:r>
              <a:rPr lang="en-GB" sz="2400" dirty="0">
                <a:solidFill>
                  <a:schemeClr val="tx1"/>
                </a:solidFill>
                <a:latin typeface="Calibri" panose="020F0502020204030204" pitchFamily="34" charset="0"/>
                <a:cs typeface="Calibri" panose="020F0502020204030204" pitchFamily="34" charset="0"/>
              </a:rPr>
              <a:t>During difficult and distressing situations, children will look to the adults around them in order to understand and make sense of the unfolding events </a:t>
            </a:r>
          </a:p>
          <a:p>
            <a:r>
              <a:rPr lang="en-GB" sz="2400" dirty="0">
                <a:solidFill>
                  <a:schemeClr val="tx1"/>
                </a:solidFill>
                <a:latin typeface="Calibri" panose="020F0502020204030204" pitchFamily="34" charset="0"/>
                <a:cs typeface="Calibri" panose="020F0502020204030204" pitchFamily="34" charset="0"/>
              </a:rPr>
              <a:t>If those adults are caring, understanding and supportive, then children are likely to cope and overcome, even from the most distressing of experiences</a:t>
            </a:r>
          </a:p>
          <a:p>
            <a:r>
              <a:rPr lang="en-GB" sz="2400" dirty="0">
                <a:solidFill>
                  <a:schemeClr val="tx1"/>
                </a:solidFill>
                <a:latin typeface="Calibri" panose="020F0502020204030204" pitchFamily="34" charset="0"/>
                <a:cs typeface="Calibri" panose="020F0502020204030204" pitchFamily="34" charset="0"/>
              </a:rPr>
              <a:t>Sadly, this is not always the case for all, and some children may be left to make sense of the events on their own which may lead to misplaced blame and guilt. It may mean that thoughts, feelings and emotions  are not fully resolved and processed which may lead to a sense of disconnection from people and even the world</a:t>
            </a:r>
            <a:endParaRPr lang="en-GB" sz="2400" b="1" dirty="0">
              <a:solidFill>
                <a:schemeClr val="tx1"/>
              </a:solidFill>
              <a:latin typeface="Calibri" panose="020F0502020204030204" pitchFamily="34" charset="0"/>
              <a:cs typeface="Calibri" panose="020F0502020204030204" pitchFamily="34" charset="0"/>
            </a:endParaRPr>
          </a:p>
          <a:p>
            <a:r>
              <a:rPr lang="en-GB" sz="2400" b="1" dirty="0">
                <a:solidFill>
                  <a:schemeClr val="tx1"/>
                </a:solidFill>
                <a:latin typeface="Calibri" panose="020F0502020204030204" pitchFamily="34" charset="0"/>
                <a:cs typeface="Calibri" panose="020F0502020204030204" pitchFamily="34" charset="0"/>
              </a:rPr>
              <a:t>Children who have already experienced trauma are at greater risk of complex and compounded trauma if they experience trauma again…</a:t>
            </a:r>
          </a:p>
          <a:p>
            <a:endParaRPr lang="en-GB" b="1"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84CF3E7-7340-4A4B-AE4D-9EFD6C2465C8}"/>
              </a:ext>
            </a:extLst>
          </p:cNvPr>
          <p:cNvPicPr>
            <a:picLocks noChangeAspect="1"/>
          </p:cNvPicPr>
          <p:nvPr/>
        </p:nvPicPr>
        <p:blipFill>
          <a:blip r:embed="rId5"/>
          <a:stretch>
            <a:fillRect/>
          </a:stretch>
        </p:blipFill>
        <p:spPr>
          <a:xfrm rot="16200000">
            <a:off x="7262323" y="1963568"/>
            <a:ext cx="6114196" cy="3005923"/>
          </a:xfrm>
          <a:prstGeom prst="rect">
            <a:avLst/>
          </a:prstGeom>
        </p:spPr>
      </p:pic>
      <p:pic>
        <p:nvPicPr>
          <p:cNvPr id="6" name="Recorded Sound">
            <a:hlinkClick r:id="" action="ppaction://media"/>
            <a:extLst>
              <a:ext uri="{FF2B5EF4-FFF2-40B4-BE49-F238E27FC236}">
                <a16:creationId xmlns:a16="http://schemas.microsoft.com/office/drawing/2014/main" id="{689D8B5F-26AD-4009-B54D-3C21A6C087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59364" y="274281"/>
            <a:ext cx="406400" cy="406400"/>
          </a:xfrm>
          <a:prstGeom prst="rect">
            <a:avLst/>
          </a:prstGeom>
        </p:spPr>
      </p:pic>
    </p:spTree>
    <p:extLst>
      <p:ext uri="{BB962C8B-B14F-4D97-AF65-F5344CB8AC3E}">
        <p14:creationId xmlns:p14="http://schemas.microsoft.com/office/powerpoint/2010/main" val="37304517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C588-8B75-4E1F-AD96-113A3CBF2B11}"/>
              </a:ext>
            </a:extLst>
          </p:cNvPr>
          <p:cNvSpPr>
            <a:spLocks noGrp="1"/>
          </p:cNvSpPr>
          <p:nvPr>
            <p:ph type="title"/>
          </p:nvPr>
        </p:nvSpPr>
        <p:spPr>
          <a:xfrm>
            <a:off x="7390260" y="170597"/>
            <a:ext cx="4633418" cy="3527946"/>
          </a:xfrm>
        </p:spPr>
        <p:txBody>
          <a:bodyPr>
            <a:normAutofit fontScale="90000"/>
          </a:bodyPr>
          <a:lstStyle/>
          <a:p>
            <a:r>
              <a:rPr lang="en-GB" sz="4900" b="1" dirty="0">
                <a:latin typeface="Calibri" panose="020F0502020204030204" pitchFamily="34" charset="0"/>
                <a:cs typeface="Calibri" panose="020F0502020204030204" pitchFamily="34" charset="0"/>
              </a:rPr>
              <a:t>Stress and Anxiety </a:t>
            </a:r>
            <a:br>
              <a:rPr lang="en-GB" b="1" u="sng" dirty="0">
                <a:latin typeface="Calibri" panose="020F0502020204030204" pitchFamily="34" charset="0"/>
                <a:cs typeface="Calibri" panose="020F0502020204030204" pitchFamily="34" charset="0"/>
              </a:rPr>
            </a:br>
            <a:br>
              <a:rPr lang="en-GB" b="1" u="sng"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Stress is the direct/immediate response to an experience.</a:t>
            </a:r>
            <a:br>
              <a:rPr lang="en-GB" sz="2400"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Anxiety is a persistent feeling of worry, fear or nervousness in response to a stressful event(s).</a:t>
            </a:r>
            <a:br>
              <a:rPr lang="en-GB" sz="2700" dirty="0">
                <a:latin typeface="Calibri" panose="020F0502020204030204" pitchFamily="34" charset="0"/>
                <a:cs typeface="Calibri" panose="020F0502020204030204" pitchFamily="34" charset="0"/>
              </a:rPr>
            </a:br>
            <a:endParaRPr lang="en-GB" b="1" u="sng"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6136F8F-0F30-4A21-9B7E-CD0FCF386E5D}"/>
              </a:ext>
            </a:extLst>
          </p:cNvPr>
          <p:cNvSpPr>
            <a:spLocks noGrp="1"/>
          </p:cNvSpPr>
          <p:nvPr>
            <p:ph idx="1"/>
          </p:nvPr>
        </p:nvSpPr>
        <p:spPr>
          <a:xfrm>
            <a:off x="954658" y="3590223"/>
            <a:ext cx="10918894" cy="3166712"/>
          </a:xfrm>
        </p:spPr>
        <p:txBody>
          <a:bodyPr>
            <a:normAutofit fontScale="92500"/>
          </a:bodyPr>
          <a:lstStyle/>
          <a:p>
            <a:pPr marL="0" indent="0">
              <a:buNone/>
            </a:pPr>
            <a:r>
              <a:rPr lang="en-GB" sz="2400" b="1" dirty="0">
                <a:latin typeface="Calibri" panose="020F0502020204030204" pitchFamily="34" charset="0"/>
                <a:cs typeface="Calibri" panose="020F0502020204030204" pitchFamily="34" charset="0"/>
              </a:rPr>
              <a:t>Key points: </a:t>
            </a:r>
          </a:p>
          <a:p>
            <a:pPr>
              <a:buFont typeface="Courier New" panose="02070309020205020404" pitchFamily="49" charset="0"/>
              <a:buChar char="o"/>
            </a:pPr>
            <a:r>
              <a:rPr lang="en-GB" sz="2400" dirty="0">
                <a:latin typeface="Calibri" panose="020F0502020204030204" pitchFamily="34" charset="0"/>
                <a:cs typeface="Calibri" panose="020F0502020204030204" pitchFamily="34" charset="0"/>
              </a:rPr>
              <a:t>All children, whatever age, experience powerful emotions including stress and anxiety</a:t>
            </a:r>
          </a:p>
          <a:p>
            <a:pPr>
              <a:buFont typeface="Courier New" panose="02070309020205020404" pitchFamily="49" charset="0"/>
              <a:buChar char="o"/>
            </a:pPr>
            <a:r>
              <a:rPr lang="en-GB" sz="2400" dirty="0">
                <a:latin typeface="Calibri" panose="020F0502020204030204" pitchFamily="34" charset="0"/>
                <a:cs typeface="Calibri" panose="020F0502020204030204" pitchFamily="34" charset="0"/>
              </a:rPr>
              <a:t>The world can be a frightening and uncertain place. Very young children and  adolescents, who are facing a time of rapid physical and emotional change, may be more vulnerable in these situations</a:t>
            </a:r>
          </a:p>
          <a:p>
            <a:pPr>
              <a:buFont typeface="Courier New" panose="02070309020205020404" pitchFamily="49" charset="0"/>
              <a:buChar char="o"/>
            </a:pPr>
            <a:r>
              <a:rPr lang="en-GB" sz="2400" dirty="0">
                <a:latin typeface="Calibri" panose="020F0502020204030204" pitchFamily="34" charset="0"/>
                <a:cs typeface="Calibri" panose="020F0502020204030204" pitchFamily="34" charset="0"/>
              </a:rPr>
              <a:t>Powerful emotions affect all aspects of behaviour, wellbeing and cognitive processing </a:t>
            </a:r>
          </a:p>
          <a:p>
            <a:pPr>
              <a:buFont typeface="Courier New" panose="02070309020205020404" pitchFamily="49" charset="0"/>
              <a:buChar char="o"/>
            </a:pPr>
            <a:r>
              <a:rPr lang="en-GB" sz="2400" dirty="0">
                <a:latin typeface="Calibri" panose="020F0502020204030204" pitchFamily="34" charset="0"/>
                <a:cs typeface="Calibri" panose="020F0502020204030204" pitchFamily="34" charset="0"/>
              </a:rPr>
              <a:t>If these emotions are prolonged, they can affect all aspects of child development</a:t>
            </a:r>
          </a:p>
          <a:p>
            <a:pPr>
              <a:buFont typeface="Courier New" panose="02070309020205020404" pitchFamily="49" charset="0"/>
              <a:buChar char="o"/>
            </a:pPr>
            <a:endParaRPr lang="en-GB" sz="2400" dirty="0">
              <a:latin typeface="Calibri" panose="020F0502020204030204" pitchFamily="34" charset="0"/>
              <a:cs typeface="Calibri" panose="020F0502020204030204" pitchFamily="34" charset="0"/>
            </a:endParaRPr>
          </a:p>
          <a:p>
            <a:pPr>
              <a:buFont typeface="Courier New" panose="02070309020205020404" pitchFamily="49" charset="0"/>
              <a:buChar char="o"/>
            </a:pPr>
            <a:endParaRPr lang="en-GB" sz="2800" dirty="0">
              <a:latin typeface="Calibri" panose="020F0502020204030204" pitchFamily="34" charset="0"/>
              <a:cs typeface="Calibri" panose="020F0502020204030204" pitchFamily="34" charset="0"/>
            </a:endParaRPr>
          </a:p>
          <a:p>
            <a:endParaRPr lang="en-GB" sz="1400" dirty="0"/>
          </a:p>
        </p:txBody>
      </p:sp>
      <p:pic>
        <p:nvPicPr>
          <p:cNvPr id="5" name="Picture 4">
            <a:extLst>
              <a:ext uri="{FF2B5EF4-FFF2-40B4-BE49-F238E27FC236}">
                <a16:creationId xmlns:a16="http://schemas.microsoft.com/office/drawing/2014/main" id="{23EE59C4-6904-4F26-A5CE-4590E7132C38}"/>
              </a:ext>
            </a:extLst>
          </p:cNvPr>
          <p:cNvPicPr>
            <a:picLocks noChangeAspect="1"/>
          </p:cNvPicPr>
          <p:nvPr/>
        </p:nvPicPr>
        <p:blipFill>
          <a:blip r:embed="rId5"/>
          <a:stretch>
            <a:fillRect/>
          </a:stretch>
        </p:blipFill>
        <p:spPr>
          <a:xfrm>
            <a:off x="811742" y="170597"/>
            <a:ext cx="6405758" cy="3097180"/>
          </a:xfrm>
          <a:prstGeom prst="rect">
            <a:avLst/>
          </a:prstGeom>
        </p:spPr>
      </p:pic>
      <p:pic>
        <p:nvPicPr>
          <p:cNvPr id="4" name="Recorded Sound">
            <a:hlinkClick r:id="" action="ppaction://media"/>
            <a:extLst>
              <a:ext uri="{FF2B5EF4-FFF2-40B4-BE49-F238E27FC236}">
                <a16:creationId xmlns:a16="http://schemas.microsoft.com/office/drawing/2014/main" id="{21252A66-B830-4789-9A69-9A3716C73E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4518" y="918237"/>
            <a:ext cx="406400" cy="406400"/>
          </a:xfrm>
          <a:prstGeom prst="rect">
            <a:avLst/>
          </a:prstGeom>
        </p:spPr>
      </p:pic>
    </p:spTree>
    <p:extLst>
      <p:ext uri="{BB962C8B-B14F-4D97-AF65-F5344CB8AC3E}">
        <p14:creationId xmlns:p14="http://schemas.microsoft.com/office/powerpoint/2010/main" val="1617846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5ED9-2162-4F21-B9D5-C06B20CFCB45}"/>
              </a:ext>
            </a:extLst>
          </p:cNvPr>
          <p:cNvSpPr>
            <a:spLocks noGrp="1"/>
          </p:cNvSpPr>
          <p:nvPr>
            <p:ph type="title" idx="4294967295"/>
          </p:nvPr>
        </p:nvSpPr>
        <p:spPr>
          <a:xfrm>
            <a:off x="938151" y="314325"/>
            <a:ext cx="3124262" cy="6223000"/>
          </a:xfrm>
          <a:solidFill>
            <a:schemeClr val="accent1">
              <a:lumMod val="60000"/>
              <a:lumOff val="40000"/>
            </a:schemeClr>
          </a:solidFill>
        </p:spPr>
        <p:txBody>
          <a:bodyPr vert="horz" lIns="91440" tIns="45720" rIns="91440" bIns="45720" rtlCol="0" anchor="ctr">
            <a:normAutofit/>
          </a:bodyPr>
          <a:lstStyle/>
          <a:p>
            <a:pPr algn="ctr"/>
            <a:r>
              <a:rPr lang="en-US" dirty="0">
                <a:latin typeface="Calibri" panose="020F0502020204030204" pitchFamily="34" charset="0"/>
                <a:cs typeface="Calibri" panose="020F0502020204030204" pitchFamily="34" charset="0"/>
              </a:rPr>
              <a:t>How do children respond to trauma? </a:t>
            </a:r>
          </a:p>
        </p:txBody>
      </p:sp>
      <p:graphicFrame>
        <p:nvGraphicFramePr>
          <p:cNvPr id="16" name="Content Placeholder 2">
            <a:extLst>
              <a:ext uri="{FF2B5EF4-FFF2-40B4-BE49-F238E27FC236}">
                <a16:creationId xmlns:a16="http://schemas.microsoft.com/office/drawing/2014/main" id="{C53726CB-73B4-488D-BD57-7A868CD21B5E}"/>
              </a:ext>
            </a:extLst>
          </p:cNvPr>
          <p:cNvGraphicFramePr>
            <a:graphicFrameLocks noGrp="1"/>
          </p:cNvGraphicFramePr>
          <p:nvPr>
            <p:ph idx="4294967295"/>
            <p:extLst>
              <p:ext uri="{D42A27DB-BD31-4B8C-83A1-F6EECF244321}">
                <p14:modId xmlns:p14="http://schemas.microsoft.com/office/powerpoint/2010/main" val="681273751"/>
              </p:ext>
            </p:extLst>
          </p:nvPr>
        </p:nvGraphicFramePr>
        <p:xfrm>
          <a:off x="4687888" y="314325"/>
          <a:ext cx="7504112" cy="622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0EA2F9A7-4325-45CA-97A1-795F2B52235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93882" y="5030849"/>
            <a:ext cx="406400" cy="406400"/>
          </a:xfrm>
          <a:prstGeom prst="rect">
            <a:avLst/>
          </a:prstGeom>
        </p:spPr>
      </p:pic>
    </p:spTree>
    <p:extLst>
      <p:ext uri="{BB962C8B-B14F-4D97-AF65-F5344CB8AC3E}">
        <p14:creationId xmlns:p14="http://schemas.microsoft.com/office/powerpoint/2010/main" val="38569391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0C1B3-5AFF-4CA3-924C-41EDB951BCF1}"/>
              </a:ext>
            </a:extLst>
          </p:cNvPr>
          <p:cNvPicPr>
            <a:picLocks noChangeAspect="1"/>
          </p:cNvPicPr>
          <p:nvPr/>
        </p:nvPicPr>
        <p:blipFill rotWithShape="1">
          <a:blip r:embed="rId5"/>
          <a:srcRect l="8127" r="3594" b="3"/>
          <a:stretch/>
        </p:blipFill>
        <p:spPr>
          <a:xfrm>
            <a:off x="1217866" y="1455564"/>
            <a:ext cx="5076056" cy="3823666"/>
          </a:xfrm>
          <a:prstGeom prst="rect">
            <a:avLst/>
          </a:prstGeom>
        </p:spPr>
      </p:pic>
      <p:sp>
        <p:nvSpPr>
          <p:cNvPr id="9" name="Rectangle 8">
            <a:extLst>
              <a:ext uri="{FF2B5EF4-FFF2-40B4-BE49-F238E27FC236}">
                <a16:creationId xmlns:a16="http://schemas.microsoft.com/office/drawing/2014/main" id="{E0FADC6C-CEA4-406D-B03E-64C04B7EC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A82FC73-3C47-4391-98D6-14C01FE85AA1}"/>
              </a:ext>
            </a:extLst>
          </p:cNvPr>
          <p:cNvSpPr>
            <a:spLocks noGrp="1"/>
          </p:cNvSpPr>
          <p:nvPr>
            <p:ph idx="1"/>
          </p:nvPr>
        </p:nvSpPr>
        <p:spPr>
          <a:xfrm>
            <a:off x="6709559" y="1445821"/>
            <a:ext cx="4725588" cy="3966358"/>
          </a:xfrm>
        </p:spPr>
        <p:txBody>
          <a:bodyPr>
            <a:normAutofit lnSpcReduction="10000"/>
          </a:bodyPr>
          <a:lstStyle/>
          <a:p>
            <a:pPr marL="0" indent="0" algn="ctr">
              <a:buNone/>
            </a:pPr>
            <a:r>
              <a:rPr lang="en-GB" sz="3600" dirty="0">
                <a:latin typeface="Calibri" panose="020F0502020204030204" pitchFamily="34" charset="0"/>
                <a:cs typeface="Calibri" panose="020F0502020204030204" pitchFamily="34" charset="0"/>
              </a:rPr>
              <a:t>The good news is, most children will cope with these experiences, and for some, there may be a positive effect sometimes called </a:t>
            </a:r>
          </a:p>
          <a:p>
            <a:pPr marL="0" indent="0" algn="ctr">
              <a:buNone/>
            </a:pPr>
            <a:r>
              <a:rPr lang="en-GB" sz="3600" b="1" dirty="0">
                <a:latin typeface="Calibri" panose="020F0502020204030204" pitchFamily="34" charset="0"/>
                <a:cs typeface="Calibri" panose="020F0502020204030204" pitchFamily="34" charset="0"/>
              </a:rPr>
              <a:t>‘</a:t>
            </a:r>
            <a:r>
              <a:rPr lang="en-GB" sz="3600" b="1" i="1" dirty="0">
                <a:latin typeface="Calibri" panose="020F0502020204030204" pitchFamily="34" charset="0"/>
                <a:cs typeface="Calibri" panose="020F0502020204030204" pitchFamily="34" charset="0"/>
              </a:rPr>
              <a:t>post traumatic growth</a:t>
            </a:r>
            <a:r>
              <a:rPr lang="en-GB" sz="3600" b="1" dirty="0">
                <a:latin typeface="Calibri" panose="020F0502020204030204" pitchFamily="34" charset="0"/>
                <a:cs typeface="Calibri" panose="020F0502020204030204" pitchFamily="34" charset="0"/>
              </a:rPr>
              <a:t>’</a:t>
            </a:r>
            <a:r>
              <a:rPr lang="en-GB" sz="3600" dirty="0">
                <a:latin typeface="Calibri" panose="020F0502020204030204" pitchFamily="34" charset="0"/>
                <a:cs typeface="Calibri" panose="020F0502020204030204" pitchFamily="34" charset="0"/>
              </a:rPr>
              <a:t>.</a:t>
            </a:r>
            <a:r>
              <a:rPr lang="en-GB" sz="3600" b="1" dirty="0">
                <a:latin typeface="Calibri" panose="020F0502020204030204" pitchFamily="34" charset="0"/>
                <a:cs typeface="Calibri" panose="020F0502020204030204" pitchFamily="34" charset="0"/>
              </a:rPr>
              <a:t> </a:t>
            </a:r>
          </a:p>
          <a:p>
            <a:endParaRPr lang="en-GB" dirty="0"/>
          </a:p>
        </p:txBody>
      </p:sp>
      <p:pic>
        <p:nvPicPr>
          <p:cNvPr id="2" name="Recorded Sound">
            <a:hlinkClick r:id="" action="ppaction://media"/>
            <a:extLst>
              <a:ext uri="{FF2B5EF4-FFF2-40B4-BE49-F238E27FC236}">
                <a16:creationId xmlns:a16="http://schemas.microsoft.com/office/drawing/2014/main" id="{3DA36867-53CA-4A25-8569-CFB279BB72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5029" y="5695867"/>
            <a:ext cx="406400" cy="406400"/>
          </a:xfrm>
          <a:prstGeom prst="rect">
            <a:avLst/>
          </a:prstGeom>
        </p:spPr>
      </p:pic>
    </p:spTree>
    <p:extLst>
      <p:ext uri="{BB962C8B-B14F-4D97-AF65-F5344CB8AC3E}">
        <p14:creationId xmlns:p14="http://schemas.microsoft.com/office/powerpoint/2010/main" val="2228982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E4F0A7-ED72-44A1-952E-5C2C51123AD4}"/>
              </a:ext>
            </a:extLst>
          </p:cNvPr>
          <p:cNvSpPr>
            <a:spLocks noGrp="1"/>
          </p:cNvSpPr>
          <p:nvPr>
            <p:ph type="title"/>
          </p:nvPr>
        </p:nvSpPr>
        <p:spPr>
          <a:xfrm>
            <a:off x="934871" y="276367"/>
            <a:ext cx="10856795" cy="1143000"/>
          </a:xfrm>
        </p:spPr>
        <p:txBody>
          <a:bodyPr/>
          <a:lstStyle/>
          <a:p>
            <a:pPr algn="ctr"/>
            <a:r>
              <a:rPr lang="en-GB" b="1" dirty="0">
                <a:latin typeface="Calibri" panose="020F0502020204030204" pitchFamily="34" charset="0"/>
                <a:cs typeface="Calibri" panose="020F0502020204030204" pitchFamily="34" charset="0"/>
              </a:rPr>
              <a:t>Impact of trauma on children</a:t>
            </a:r>
          </a:p>
        </p:txBody>
      </p:sp>
      <p:sp>
        <p:nvSpPr>
          <p:cNvPr id="6" name="Content Placeholder 5">
            <a:extLst>
              <a:ext uri="{FF2B5EF4-FFF2-40B4-BE49-F238E27FC236}">
                <a16:creationId xmlns:a16="http://schemas.microsoft.com/office/drawing/2014/main" id="{CBFD9EF3-935C-445D-9186-D8A8DD165900}"/>
              </a:ext>
            </a:extLst>
          </p:cNvPr>
          <p:cNvSpPr>
            <a:spLocks noGrp="1"/>
          </p:cNvSpPr>
          <p:nvPr>
            <p:ph sz="half" idx="1"/>
          </p:nvPr>
        </p:nvSpPr>
        <p:spPr>
          <a:xfrm>
            <a:off x="8617925" y="1419366"/>
            <a:ext cx="3296571" cy="4959130"/>
          </a:xfrm>
          <a:solidFill>
            <a:schemeClr val="accent5">
              <a:lumMod val="60000"/>
              <a:lumOff val="40000"/>
            </a:schemeClr>
          </a:solidFill>
        </p:spPr>
        <p:txBody>
          <a:bodyPr>
            <a:normAutofit/>
          </a:bodyPr>
          <a:lstStyle/>
          <a:p>
            <a:pPr marL="0" indent="0">
              <a:buNone/>
            </a:pPr>
            <a:r>
              <a:rPr lang="en-GB" b="1" u="sng" dirty="0">
                <a:latin typeface="Calibri" panose="020F0502020204030204" pitchFamily="34" charset="0"/>
                <a:cs typeface="Calibri" panose="020F0502020204030204" pitchFamily="34" charset="0"/>
              </a:rPr>
              <a:t>Teenage age/stage might:</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Feel different</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Struggle with sleep </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Report feeling numb</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Use drugs and alcohol </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Feel depressed and alone</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Develop risk taking behaviours</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Feel wound up and unsettled</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Develop self-harming behaviours</a:t>
            </a:r>
          </a:p>
          <a:p>
            <a:pPr>
              <a:buFont typeface="Courier New" panose="02070309020205020404" pitchFamily="49" charset="0"/>
              <a:buChar char="o"/>
            </a:pPr>
            <a:endParaRPr lang="en-GB" b="1" dirty="0">
              <a:latin typeface="Calibri" panose="020F0502020204030204" pitchFamily="34" charset="0"/>
              <a:cs typeface="Calibri" panose="020F0502020204030204" pitchFamily="34" charset="0"/>
            </a:endParaRPr>
          </a:p>
        </p:txBody>
      </p:sp>
      <p:sp>
        <p:nvSpPr>
          <p:cNvPr id="8" name="Content Placeholder 5">
            <a:extLst>
              <a:ext uri="{FF2B5EF4-FFF2-40B4-BE49-F238E27FC236}">
                <a16:creationId xmlns:a16="http://schemas.microsoft.com/office/drawing/2014/main" id="{D141AE91-A846-4A06-9B2E-2B16CD455C16}"/>
              </a:ext>
            </a:extLst>
          </p:cNvPr>
          <p:cNvSpPr txBox="1">
            <a:spLocks/>
          </p:cNvSpPr>
          <p:nvPr/>
        </p:nvSpPr>
        <p:spPr>
          <a:xfrm>
            <a:off x="4885899" y="1419366"/>
            <a:ext cx="3405117" cy="5024873"/>
          </a:xfrm>
          <a:prstGeom prst="rect">
            <a:avLst/>
          </a:prstGeom>
          <a:solidFill>
            <a:schemeClr val="accent4">
              <a:lumMod val="60000"/>
              <a:lumOff val="40000"/>
            </a:schemeClr>
          </a:solidFill>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b="1" u="sng" dirty="0">
                <a:latin typeface="Calibri" panose="020F0502020204030204" pitchFamily="34" charset="0"/>
                <a:cs typeface="Calibri" panose="020F0502020204030204" pitchFamily="34" charset="0"/>
              </a:rPr>
              <a:t>Primary age/stage children might:</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Be easily upset </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Cling to key adults </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Share their trauma </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Worry about safety</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Feel guilt and shame</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Struggle to concentrate</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Expect repeat of trauma</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Easily startled and upset </a:t>
            </a:r>
            <a:r>
              <a:rPr lang="en-GB" dirty="0">
                <a:latin typeface="Calibri" panose="020F0502020204030204" pitchFamily="34" charset="0"/>
                <a:cs typeface="Calibri" panose="020F0502020204030204" pitchFamily="34" charset="0"/>
              </a:rPr>
              <a:t> </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Become more anxious or fearful</a:t>
            </a:r>
          </a:p>
          <a:p>
            <a:pPr>
              <a:buFont typeface="Courier New" panose="02070309020205020404" pitchFamily="49" charset="0"/>
              <a:buChar char="o"/>
            </a:pPr>
            <a:endParaRPr lang="en-GB" dirty="0">
              <a:latin typeface="Calibri" panose="020F0502020204030204" pitchFamily="34" charset="0"/>
              <a:cs typeface="Calibri" panose="020F0502020204030204" pitchFamily="34" charset="0"/>
            </a:endParaRPr>
          </a:p>
          <a:p>
            <a:endParaRPr lang="en-GB" dirty="0"/>
          </a:p>
        </p:txBody>
      </p:sp>
      <p:sp>
        <p:nvSpPr>
          <p:cNvPr id="9" name="Content Placeholder 5">
            <a:extLst>
              <a:ext uri="{FF2B5EF4-FFF2-40B4-BE49-F238E27FC236}">
                <a16:creationId xmlns:a16="http://schemas.microsoft.com/office/drawing/2014/main" id="{E7D1BFBC-771F-4CC5-B179-74CAC284284E}"/>
              </a:ext>
            </a:extLst>
          </p:cNvPr>
          <p:cNvSpPr txBox="1">
            <a:spLocks/>
          </p:cNvSpPr>
          <p:nvPr/>
        </p:nvSpPr>
        <p:spPr>
          <a:xfrm>
            <a:off x="934871" y="1419367"/>
            <a:ext cx="3514299" cy="5024873"/>
          </a:xfrm>
          <a:prstGeom prst="rect">
            <a:avLst/>
          </a:prstGeom>
          <a:solidFill>
            <a:schemeClr val="accent2">
              <a:lumMod val="60000"/>
              <a:lumOff val="40000"/>
            </a:schemeClr>
          </a:solidFill>
        </p:spPr>
        <p:txBody>
          <a:bodyPr vert="horz" lIns="91440" tIns="45720" rIns="91440" bIns="45720" rtlCol="0">
            <a:normAutofit fontScale="925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b="1" u="sng" dirty="0">
                <a:latin typeface="Calibri" panose="020F0502020204030204" pitchFamily="34" charset="0"/>
                <a:cs typeface="Calibri" panose="020F0502020204030204" pitchFamily="34" charset="0"/>
              </a:rPr>
              <a:t>Preschool age/stage children might:</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Fear separation</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Cry and scream</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Lose appetite</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Have nightmares</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Use baby talk/play</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Develop new fears</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Constantly question </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Re-enact trauma in play</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Struggle to settle at night</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Feel helpless and uncertain</a:t>
            </a:r>
          </a:p>
          <a:p>
            <a:pPr>
              <a:buFont typeface="Courier New" panose="02070309020205020404" pitchFamily="49" charset="0"/>
              <a:buChar char="o"/>
            </a:pPr>
            <a:r>
              <a:rPr lang="en-GB" b="1" dirty="0">
                <a:latin typeface="Calibri" panose="020F0502020204030204" pitchFamily="34" charset="0"/>
                <a:cs typeface="Calibri" panose="020F0502020204030204" pitchFamily="34" charset="0"/>
              </a:rPr>
              <a:t>Return to wetting and soiling</a:t>
            </a:r>
          </a:p>
          <a:p>
            <a:pPr>
              <a:buFont typeface="Courier New" panose="02070309020205020404" pitchFamily="49" charset="0"/>
              <a:buChar char="o"/>
            </a:pPr>
            <a:endParaRPr lang="en-GB" b="1"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A8DF20C8-7ECB-4B8F-A775-B58B18E879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5794" y="441467"/>
            <a:ext cx="406400" cy="406400"/>
          </a:xfrm>
          <a:prstGeom prst="rect">
            <a:avLst/>
          </a:prstGeom>
        </p:spPr>
      </p:pic>
    </p:spTree>
    <p:extLst>
      <p:ext uri="{BB962C8B-B14F-4D97-AF65-F5344CB8AC3E}">
        <p14:creationId xmlns:p14="http://schemas.microsoft.com/office/powerpoint/2010/main" val="4035949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2413</TotalTime>
  <Words>2253</Words>
  <Application>Microsoft Office PowerPoint</Application>
  <PresentationFormat>Widescreen</PresentationFormat>
  <Paragraphs>210</Paragraphs>
  <Slides>21</Slides>
  <Notes>10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Comic Sans MS</vt:lpstr>
      <vt:lpstr>Courier New</vt:lpstr>
      <vt:lpstr>Franklin Gothic Book</vt:lpstr>
      <vt:lpstr>Crop</vt:lpstr>
      <vt:lpstr>Trauma and Anxiety    </vt:lpstr>
      <vt:lpstr> Aims</vt:lpstr>
      <vt:lpstr>INTRODUCTION</vt:lpstr>
      <vt:lpstr>           Reflection</vt:lpstr>
      <vt:lpstr>What is Trauma? </vt:lpstr>
      <vt:lpstr>Stress and Anxiety   Stress is the direct/immediate response to an experience.  Anxiety is a persistent feeling of worry, fear or nervousness in response to a stressful event(s). </vt:lpstr>
      <vt:lpstr>How do children respond to trauma? </vt:lpstr>
      <vt:lpstr>PowerPoint Presentation</vt:lpstr>
      <vt:lpstr>Impact of trauma on children</vt:lpstr>
      <vt:lpstr>Signs someone may be struggling with trauma, after the immediate shock and fallout </vt:lpstr>
      <vt:lpstr>Trauma – What teachers need to know… </vt:lpstr>
      <vt:lpstr>Trauma Informed Practice means:  </vt:lpstr>
      <vt:lpstr>Working with parents and carers</vt:lpstr>
      <vt:lpstr>What can everyone do? </vt:lpstr>
      <vt:lpstr>What can schools do? </vt:lpstr>
      <vt:lpstr>Preventing secondary or vicarious trauma </vt:lpstr>
      <vt:lpstr>Positive Psychology: Post-traumatic growth </vt:lpstr>
      <vt:lpstr>       Reflection</vt:lpstr>
      <vt:lpstr>Final comment</vt:lpstr>
      <vt:lpstr>Two truths and a lie ???</vt:lpstr>
      <vt:lpstr>Further Reading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and Anxiety   Understanding and healing</dc:title>
  <dc:creator>Davies, Karen</dc:creator>
  <cp:lastModifiedBy>Morris, Lisa</cp:lastModifiedBy>
  <cp:revision>47</cp:revision>
  <dcterms:created xsi:type="dcterms:W3CDTF">2020-05-11T09:29:09Z</dcterms:created>
  <dcterms:modified xsi:type="dcterms:W3CDTF">2020-05-17T20:17:49Z</dcterms:modified>
</cp:coreProperties>
</file>