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72" r:id="rId3"/>
    <p:sldId id="273" r:id="rId4"/>
    <p:sldId id="266" r:id="rId5"/>
    <p:sldId id="257" r:id="rId6"/>
    <p:sldId id="258" r:id="rId7"/>
    <p:sldId id="259" r:id="rId8"/>
    <p:sldId id="260" r:id="rId9"/>
    <p:sldId id="265" r:id="rId10"/>
    <p:sldId id="276" r:id="rId11"/>
    <p:sldId id="267" r:id="rId12"/>
    <p:sldId id="268" r:id="rId13"/>
    <p:sldId id="271" r:id="rId14"/>
    <p:sldId id="264" r:id="rId15"/>
    <p:sldId id="277" r:id="rId16"/>
    <p:sldId id="269" r:id="rId17"/>
    <p:sldId id="274" r:id="rId18"/>
    <p:sldId id="26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2aYxStwE4/y/aqnLBZx9ag==" hashData="wR+cOSonuDUCe2GxcAk9pg6Igh3qoOGpSsr9ttmrTHrXo09KHOdJqogpYfYK2YQXEpZaJxPoEaQH/5dvgQM86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3750" autoAdjust="0"/>
  </p:normalViewPr>
  <p:slideViewPr>
    <p:cSldViewPr snapToGrid="0">
      <p:cViewPr varScale="1">
        <p:scale>
          <a:sx n="62" d="100"/>
          <a:sy n="62" d="100"/>
        </p:scale>
        <p:origin x="8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6" Type="http://schemas.openxmlformats.org/officeDocument/2006/relationships/image" Target="../media/image47.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diagrams/_rels/data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6" Type="http://schemas.openxmlformats.org/officeDocument/2006/relationships/image" Target="../media/image47.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3034E4-7694-4596-82DE-B0227141953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536F15E-AC50-4F8E-833F-17881B0AF83E}">
      <dgm:prSet/>
      <dgm:spPr/>
      <dgm:t>
        <a:bodyPr/>
        <a:lstStyle/>
        <a:p>
          <a:r>
            <a:rPr lang="en-GB" baseline="0"/>
            <a:t>Having space to connect </a:t>
          </a:r>
          <a:endParaRPr lang="en-US"/>
        </a:p>
      </dgm:t>
    </dgm:pt>
    <dgm:pt modelId="{818D9861-8AF6-4EF1-AE2B-69ACE1F09263}" type="parTrans" cxnId="{5CF37DA3-7975-46E5-B19F-7D95E7F1BDD7}">
      <dgm:prSet/>
      <dgm:spPr/>
      <dgm:t>
        <a:bodyPr/>
        <a:lstStyle/>
        <a:p>
          <a:endParaRPr lang="en-US"/>
        </a:p>
      </dgm:t>
    </dgm:pt>
    <dgm:pt modelId="{ED7C6445-C705-4665-B5B8-2438053CD832}" type="sibTrans" cxnId="{5CF37DA3-7975-46E5-B19F-7D95E7F1BDD7}">
      <dgm:prSet/>
      <dgm:spPr/>
      <dgm:t>
        <a:bodyPr/>
        <a:lstStyle/>
        <a:p>
          <a:endParaRPr lang="en-US"/>
        </a:p>
      </dgm:t>
    </dgm:pt>
    <dgm:pt modelId="{797EC983-E9CE-4053-B94A-2E29FCDED87C}">
      <dgm:prSet/>
      <dgm:spPr/>
      <dgm:t>
        <a:bodyPr/>
        <a:lstStyle/>
        <a:p>
          <a:r>
            <a:rPr lang="en-GB" baseline="0"/>
            <a:t>Feeling safe</a:t>
          </a:r>
          <a:endParaRPr lang="en-US"/>
        </a:p>
      </dgm:t>
    </dgm:pt>
    <dgm:pt modelId="{4A6E05A9-91FF-404C-8CDB-9190F47942CB}" type="parTrans" cxnId="{05932188-7F80-4162-83A4-E806D7958A2C}">
      <dgm:prSet/>
      <dgm:spPr/>
      <dgm:t>
        <a:bodyPr/>
        <a:lstStyle/>
        <a:p>
          <a:endParaRPr lang="en-US"/>
        </a:p>
      </dgm:t>
    </dgm:pt>
    <dgm:pt modelId="{863832A8-89C2-4A6A-A292-F9E71AA588DC}" type="sibTrans" cxnId="{05932188-7F80-4162-83A4-E806D7958A2C}">
      <dgm:prSet/>
      <dgm:spPr/>
      <dgm:t>
        <a:bodyPr/>
        <a:lstStyle/>
        <a:p>
          <a:endParaRPr lang="en-US"/>
        </a:p>
      </dgm:t>
    </dgm:pt>
    <dgm:pt modelId="{B3174E9A-68C8-4C8C-890C-63FD9C1554BA}">
      <dgm:prSet/>
      <dgm:spPr/>
      <dgm:t>
        <a:bodyPr/>
        <a:lstStyle/>
        <a:p>
          <a:r>
            <a:rPr lang="en-GB" baseline="0"/>
            <a:t>Building relationships</a:t>
          </a:r>
          <a:endParaRPr lang="en-US"/>
        </a:p>
      </dgm:t>
    </dgm:pt>
    <dgm:pt modelId="{A71982FF-419D-46CE-B021-4166750ABBD7}" type="parTrans" cxnId="{BEE7E236-B463-4D7E-B22F-C541396E27E4}">
      <dgm:prSet/>
      <dgm:spPr/>
      <dgm:t>
        <a:bodyPr/>
        <a:lstStyle/>
        <a:p>
          <a:endParaRPr lang="en-US"/>
        </a:p>
      </dgm:t>
    </dgm:pt>
    <dgm:pt modelId="{C19845C3-ACCC-4949-B55D-51156195315F}" type="sibTrans" cxnId="{BEE7E236-B463-4D7E-B22F-C541396E27E4}">
      <dgm:prSet/>
      <dgm:spPr/>
      <dgm:t>
        <a:bodyPr/>
        <a:lstStyle/>
        <a:p>
          <a:endParaRPr lang="en-US"/>
        </a:p>
      </dgm:t>
    </dgm:pt>
    <dgm:pt modelId="{F774F9FE-81E7-47DA-9758-8CCFA41607EE}">
      <dgm:prSet/>
      <dgm:spPr/>
      <dgm:t>
        <a:bodyPr/>
        <a:lstStyle/>
        <a:p>
          <a:r>
            <a:rPr lang="en-GB" baseline="0"/>
            <a:t>Understanding and showing empathy </a:t>
          </a:r>
          <a:endParaRPr lang="en-US"/>
        </a:p>
      </dgm:t>
    </dgm:pt>
    <dgm:pt modelId="{7F21BFC4-9205-4727-BECA-A3AB4319C139}" type="parTrans" cxnId="{03058BEB-5B95-4037-918E-C8C7782E4EB0}">
      <dgm:prSet/>
      <dgm:spPr/>
      <dgm:t>
        <a:bodyPr/>
        <a:lstStyle/>
        <a:p>
          <a:endParaRPr lang="en-US"/>
        </a:p>
      </dgm:t>
    </dgm:pt>
    <dgm:pt modelId="{6D5A6AB8-0BA9-4166-B998-1BBF68CFAE90}" type="sibTrans" cxnId="{03058BEB-5B95-4037-918E-C8C7782E4EB0}">
      <dgm:prSet/>
      <dgm:spPr/>
      <dgm:t>
        <a:bodyPr/>
        <a:lstStyle/>
        <a:p>
          <a:endParaRPr lang="en-US"/>
        </a:p>
      </dgm:t>
    </dgm:pt>
    <dgm:pt modelId="{F164E322-0BC4-4AE8-8A77-3A06C771C5AC}">
      <dgm:prSet/>
      <dgm:spPr/>
      <dgm:t>
        <a:bodyPr/>
        <a:lstStyle/>
        <a:p>
          <a:r>
            <a:rPr lang="en-GB" baseline="0"/>
            <a:t>Being creative, not always talking</a:t>
          </a:r>
          <a:endParaRPr lang="en-US"/>
        </a:p>
      </dgm:t>
    </dgm:pt>
    <dgm:pt modelId="{A392B71C-3DF4-4310-A3FC-F96811DE5AB5}" type="parTrans" cxnId="{2EE348EC-F3C1-4F79-8143-681ED028016D}">
      <dgm:prSet/>
      <dgm:spPr/>
      <dgm:t>
        <a:bodyPr/>
        <a:lstStyle/>
        <a:p>
          <a:endParaRPr lang="en-US"/>
        </a:p>
      </dgm:t>
    </dgm:pt>
    <dgm:pt modelId="{A56216B9-004D-4139-9B89-E3B28FEB2EDF}" type="sibTrans" cxnId="{2EE348EC-F3C1-4F79-8143-681ED028016D}">
      <dgm:prSet/>
      <dgm:spPr/>
      <dgm:t>
        <a:bodyPr/>
        <a:lstStyle/>
        <a:p>
          <a:endParaRPr lang="en-US"/>
        </a:p>
      </dgm:t>
    </dgm:pt>
    <dgm:pt modelId="{376B8460-D7C0-4B50-89CD-3463943E5CD2}">
      <dgm:prSet/>
      <dgm:spPr/>
      <dgm:t>
        <a:bodyPr/>
        <a:lstStyle/>
        <a:p>
          <a:r>
            <a:rPr lang="en-GB" baseline="0"/>
            <a:t>Giving permission to express feelings </a:t>
          </a:r>
          <a:endParaRPr lang="en-US"/>
        </a:p>
      </dgm:t>
    </dgm:pt>
    <dgm:pt modelId="{768DA2A2-2B7E-416E-BFDF-58FD3926EB66}" type="parTrans" cxnId="{C668110E-E28E-4EC1-875C-3314AF2FA01B}">
      <dgm:prSet/>
      <dgm:spPr/>
      <dgm:t>
        <a:bodyPr/>
        <a:lstStyle/>
        <a:p>
          <a:endParaRPr lang="en-US"/>
        </a:p>
      </dgm:t>
    </dgm:pt>
    <dgm:pt modelId="{6D322E16-58FB-4F54-A1DF-1908E0A307AF}" type="sibTrans" cxnId="{C668110E-E28E-4EC1-875C-3314AF2FA01B}">
      <dgm:prSet/>
      <dgm:spPr/>
      <dgm:t>
        <a:bodyPr/>
        <a:lstStyle/>
        <a:p>
          <a:endParaRPr lang="en-US"/>
        </a:p>
      </dgm:t>
    </dgm:pt>
    <dgm:pt modelId="{5897FF15-ADE5-41A2-BA61-008C73C0253D}">
      <dgm:prSet/>
      <dgm:spPr/>
      <dgm:t>
        <a:bodyPr/>
        <a:lstStyle/>
        <a:p>
          <a:r>
            <a:rPr lang="en-GB" baseline="0" dirty="0"/>
            <a:t>Reflecting on our own experience</a:t>
          </a:r>
          <a:endParaRPr lang="en-US" dirty="0"/>
        </a:p>
      </dgm:t>
    </dgm:pt>
    <dgm:pt modelId="{5997E2FD-700A-4D9A-BE3C-3A08954F4D7A}" type="parTrans" cxnId="{DD44E2D6-7022-4C99-9B14-2B3CF0E3122D}">
      <dgm:prSet/>
      <dgm:spPr/>
      <dgm:t>
        <a:bodyPr/>
        <a:lstStyle/>
        <a:p>
          <a:endParaRPr lang="en-US"/>
        </a:p>
      </dgm:t>
    </dgm:pt>
    <dgm:pt modelId="{CB43DE13-D1BA-4B91-BCD2-D860BFA7ACF4}" type="sibTrans" cxnId="{DD44E2D6-7022-4C99-9B14-2B3CF0E3122D}">
      <dgm:prSet/>
      <dgm:spPr/>
      <dgm:t>
        <a:bodyPr/>
        <a:lstStyle/>
        <a:p>
          <a:endParaRPr lang="en-US"/>
        </a:p>
      </dgm:t>
    </dgm:pt>
    <dgm:pt modelId="{940402DB-CAD5-4F3E-812D-DD6422637F61}">
      <dgm:prSet/>
      <dgm:spPr/>
      <dgm:t>
        <a:bodyPr/>
        <a:lstStyle/>
        <a:p>
          <a:r>
            <a:rPr lang="en-GB" baseline="0" dirty="0"/>
            <a:t>Modelling accepting vulnerability for young people</a:t>
          </a:r>
          <a:endParaRPr lang="en-US" dirty="0"/>
        </a:p>
      </dgm:t>
    </dgm:pt>
    <dgm:pt modelId="{879984BC-4C6A-4148-9F00-11E9D08C0F40}" type="parTrans" cxnId="{1E29252F-CE03-4D30-A4C6-E5E9E70B4440}">
      <dgm:prSet/>
      <dgm:spPr/>
      <dgm:t>
        <a:bodyPr/>
        <a:lstStyle/>
        <a:p>
          <a:endParaRPr lang="en-US"/>
        </a:p>
      </dgm:t>
    </dgm:pt>
    <dgm:pt modelId="{68A7D289-5F08-4C3E-8693-6D6B8799627E}" type="sibTrans" cxnId="{1E29252F-CE03-4D30-A4C6-E5E9E70B4440}">
      <dgm:prSet/>
      <dgm:spPr/>
      <dgm:t>
        <a:bodyPr/>
        <a:lstStyle/>
        <a:p>
          <a:endParaRPr lang="en-US"/>
        </a:p>
      </dgm:t>
    </dgm:pt>
    <dgm:pt modelId="{08A6A8B6-EF86-43F0-927F-538BEF0B5196}" type="pres">
      <dgm:prSet presAssocID="{BB3034E4-7694-4596-82DE-B0227141953A}" presName="root" presStyleCnt="0">
        <dgm:presLayoutVars>
          <dgm:dir/>
          <dgm:resizeHandles val="exact"/>
        </dgm:presLayoutVars>
      </dgm:prSet>
      <dgm:spPr/>
    </dgm:pt>
    <dgm:pt modelId="{85BC02B6-72DF-4FFC-A081-8ACE81866713}" type="pres">
      <dgm:prSet presAssocID="{BB3034E4-7694-4596-82DE-B0227141953A}" presName="container" presStyleCnt="0">
        <dgm:presLayoutVars>
          <dgm:dir/>
          <dgm:resizeHandles val="exact"/>
        </dgm:presLayoutVars>
      </dgm:prSet>
      <dgm:spPr/>
    </dgm:pt>
    <dgm:pt modelId="{BED8BA91-24B6-477F-AE3B-03C53DE5A82C}" type="pres">
      <dgm:prSet presAssocID="{7536F15E-AC50-4F8E-833F-17881B0AF83E}" presName="compNode" presStyleCnt="0"/>
      <dgm:spPr/>
    </dgm:pt>
    <dgm:pt modelId="{7B07B70B-3188-4E80-8749-474AB4980B57}" type="pres">
      <dgm:prSet presAssocID="{7536F15E-AC50-4F8E-833F-17881B0AF83E}" presName="iconBgRect" presStyleLbl="bgShp" presStyleIdx="0" presStyleCnt="8"/>
      <dgm:spPr/>
    </dgm:pt>
    <dgm:pt modelId="{36785B42-1365-4848-B30B-B1C194F44344}" type="pres">
      <dgm:prSet presAssocID="{7536F15E-AC50-4F8E-833F-17881B0AF83E}"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stronaut"/>
        </a:ext>
      </dgm:extLst>
    </dgm:pt>
    <dgm:pt modelId="{599155E5-B5F6-4199-9D2B-2BD5689F3AC7}" type="pres">
      <dgm:prSet presAssocID="{7536F15E-AC50-4F8E-833F-17881B0AF83E}" presName="spaceRect" presStyleCnt="0"/>
      <dgm:spPr/>
    </dgm:pt>
    <dgm:pt modelId="{629F41A3-EB3F-4436-9D20-D45DF739BE35}" type="pres">
      <dgm:prSet presAssocID="{7536F15E-AC50-4F8E-833F-17881B0AF83E}" presName="textRect" presStyleLbl="revTx" presStyleIdx="0" presStyleCnt="8">
        <dgm:presLayoutVars>
          <dgm:chMax val="1"/>
          <dgm:chPref val="1"/>
        </dgm:presLayoutVars>
      </dgm:prSet>
      <dgm:spPr/>
    </dgm:pt>
    <dgm:pt modelId="{2C1FB06B-AF71-4CA5-A50C-5A04D7DF7CAE}" type="pres">
      <dgm:prSet presAssocID="{ED7C6445-C705-4665-B5B8-2438053CD832}" presName="sibTrans" presStyleLbl="sibTrans2D1" presStyleIdx="0" presStyleCnt="0"/>
      <dgm:spPr/>
    </dgm:pt>
    <dgm:pt modelId="{A25A48C6-233D-4886-8F06-E86579F7A7FE}" type="pres">
      <dgm:prSet presAssocID="{797EC983-E9CE-4053-B94A-2E29FCDED87C}" presName="compNode" presStyleCnt="0"/>
      <dgm:spPr/>
    </dgm:pt>
    <dgm:pt modelId="{46A9663E-175B-46BB-933A-D1A7B5393689}" type="pres">
      <dgm:prSet presAssocID="{797EC983-E9CE-4053-B94A-2E29FCDED87C}" presName="iconBgRect" presStyleLbl="bgShp" presStyleIdx="1" presStyleCnt="8"/>
      <dgm:spPr/>
    </dgm:pt>
    <dgm:pt modelId="{42F7048A-4F41-4810-9DED-8A1B6E98D7BA}" type="pres">
      <dgm:prSet presAssocID="{797EC983-E9CE-4053-B94A-2E29FCDED87C}"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iling Face with No Fill"/>
        </a:ext>
      </dgm:extLst>
    </dgm:pt>
    <dgm:pt modelId="{BB423CAC-10ED-42B6-8335-9D5083CF5DC5}" type="pres">
      <dgm:prSet presAssocID="{797EC983-E9CE-4053-B94A-2E29FCDED87C}" presName="spaceRect" presStyleCnt="0"/>
      <dgm:spPr/>
    </dgm:pt>
    <dgm:pt modelId="{A8CCD925-394A-41C7-A1E7-575581233AF2}" type="pres">
      <dgm:prSet presAssocID="{797EC983-E9CE-4053-B94A-2E29FCDED87C}" presName="textRect" presStyleLbl="revTx" presStyleIdx="1" presStyleCnt="8">
        <dgm:presLayoutVars>
          <dgm:chMax val="1"/>
          <dgm:chPref val="1"/>
        </dgm:presLayoutVars>
      </dgm:prSet>
      <dgm:spPr/>
    </dgm:pt>
    <dgm:pt modelId="{B88F386A-4358-4B38-B364-1EB5E71B4D03}" type="pres">
      <dgm:prSet presAssocID="{863832A8-89C2-4A6A-A292-F9E71AA588DC}" presName="sibTrans" presStyleLbl="sibTrans2D1" presStyleIdx="0" presStyleCnt="0"/>
      <dgm:spPr/>
    </dgm:pt>
    <dgm:pt modelId="{CA9FB136-23FB-4984-A0EB-566790F22123}" type="pres">
      <dgm:prSet presAssocID="{B3174E9A-68C8-4C8C-890C-63FD9C1554BA}" presName="compNode" presStyleCnt="0"/>
      <dgm:spPr/>
    </dgm:pt>
    <dgm:pt modelId="{7DA62D03-749F-491C-A924-970FC529600F}" type="pres">
      <dgm:prSet presAssocID="{B3174E9A-68C8-4C8C-890C-63FD9C1554BA}" presName="iconBgRect" presStyleLbl="bgShp" presStyleIdx="2" presStyleCnt="8"/>
      <dgm:spPr/>
    </dgm:pt>
    <dgm:pt modelId="{D70D763E-FC06-451D-AAD6-1740443E0DF6}" type="pres">
      <dgm:prSet presAssocID="{B3174E9A-68C8-4C8C-890C-63FD9C1554B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09343873-618F-42F3-8187-C1C8108AE26D}" type="pres">
      <dgm:prSet presAssocID="{B3174E9A-68C8-4C8C-890C-63FD9C1554BA}" presName="spaceRect" presStyleCnt="0"/>
      <dgm:spPr/>
    </dgm:pt>
    <dgm:pt modelId="{25F1352E-BCC1-46D0-9C65-64C441790562}" type="pres">
      <dgm:prSet presAssocID="{B3174E9A-68C8-4C8C-890C-63FD9C1554BA}" presName="textRect" presStyleLbl="revTx" presStyleIdx="2" presStyleCnt="8">
        <dgm:presLayoutVars>
          <dgm:chMax val="1"/>
          <dgm:chPref val="1"/>
        </dgm:presLayoutVars>
      </dgm:prSet>
      <dgm:spPr/>
    </dgm:pt>
    <dgm:pt modelId="{FB4F6C15-67CE-4DB1-9E2C-D6BFB22AAD4F}" type="pres">
      <dgm:prSet presAssocID="{C19845C3-ACCC-4949-B55D-51156195315F}" presName="sibTrans" presStyleLbl="sibTrans2D1" presStyleIdx="0" presStyleCnt="0"/>
      <dgm:spPr/>
    </dgm:pt>
    <dgm:pt modelId="{DDF3F913-6638-42EC-88FD-80E0DBBBF5CC}" type="pres">
      <dgm:prSet presAssocID="{F774F9FE-81E7-47DA-9758-8CCFA41607EE}" presName="compNode" presStyleCnt="0"/>
      <dgm:spPr/>
    </dgm:pt>
    <dgm:pt modelId="{6766E950-FCEB-4E80-A5E0-08DDFF160506}" type="pres">
      <dgm:prSet presAssocID="{F774F9FE-81E7-47DA-9758-8CCFA41607EE}" presName="iconBgRect" presStyleLbl="bgShp" presStyleIdx="3" presStyleCnt="8"/>
      <dgm:spPr/>
    </dgm:pt>
    <dgm:pt modelId="{9DA56250-640C-4797-82DC-EDB7FE98A583}" type="pres">
      <dgm:prSet presAssocID="{F774F9FE-81E7-47DA-9758-8CCFA41607EE}"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B415FFAF-6852-435A-BA54-4B8F3278C833}" type="pres">
      <dgm:prSet presAssocID="{F774F9FE-81E7-47DA-9758-8CCFA41607EE}" presName="spaceRect" presStyleCnt="0"/>
      <dgm:spPr/>
    </dgm:pt>
    <dgm:pt modelId="{8BC334A5-C443-4046-ACC1-B4AFE88AA376}" type="pres">
      <dgm:prSet presAssocID="{F774F9FE-81E7-47DA-9758-8CCFA41607EE}" presName="textRect" presStyleLbl="revTx" presStyleIdx="3" presStyleCnt="8">
        <dgm:presLayoutVars>
          <dgm:chMax val="1"/>
          <dgm:chPref val="1"/>
        </dgm:presLayoutVars>
      </dgm:prSet>
      <dgm:spPr/>
    </dgm:pt>
    <dgm:pt modelId="{03F1C7EB-42D5-4364-8F9D-99CE998F9BFD}" type="pres">
      <dgm:prSet presAssocID="{6D5A6AB8-0BA9-4166-B998-1BBF68CFAE90}" presName="sibTrans" presStyleLbl="sibTrans2D1" presStyleIdx="0" presStyleCnt="0"/>
      <dgm:spPr/>
    </dgm:pt>
    <dgm:pt modelId="{FCA491ED-C24A-4B73-A27A-C1B288A7CFCB}" type="pres">
      <dgm:prSet presAssocID="{F164E322-0BC4-4AE8-8A77-3A06C771C5AC}" presName="compNode" presStyleCnt="0"/>
      <dgm:spPr/>
    </dgm:pt>
    <dgm:pt modelId="{14C311C0-87C8-4F73-A36F-475045B9FCAD}" type="pres">
      <dgm:prSet presAssocID="{F164E322-0BC4-4AE8-8A77-3A06C771C5AC}" presName="iconBgRect" presStyleLbl="bgShp" presStyleIdx="4" presStyleCnt="8"/>
      <dgm:spPr/>
    </dgm:pt>
    <dgm:pt modelId="{C6D0230D-2E0C-4FF8-A6A5-510E57F9E068}" type="pres">
      <dgm:prSet presAssocID="{F164E322-0BC4-4AE8-8A77-3A06C771C5AC}"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rtist"/>
        </a:ext>
      </dgm:extLst>
    </dgm:pt>
    <dgm:pt modelId="{C3F87205-BEF9-4975-8F59-6285237EC363}" type="pres">
      <dgm:prSet presAssocID="{F164E322-0BC4-4AE8-8A77-3A06C771C5AC}" presName="spaceRect" presStyleCnt="0"/>
      <dgm:spPr/>
    </dgm:pt>
    <dgm:pt modelId="{17CA1D03-DF5D-46AD-99EF-9D01506FC650}" type="pres">
      <dgm:prSet presAssocID="{F164E322-0BC4-4AE8-8A77-3A06C771C5AC}" presName="textRect" presStyleLbl="revTx" presStyleIdx="4" presStyleCnt="8">
        <dgm:presLayoutVars>
          <dgm:chMax val="1"/>
          <dgm:chPref val="1"/>
        </dgm:presLayoutVars>
      </dgm:prSet>
      <dgm:spPr/>
    </dgm:pt>
    <dgm:pt modelId="{410D20CF-E301-479E-ACDE-745A2815D015}" type="pres">
      <dgm:prSet presAssocID="{A56216B9-004D-4139-9B89-E3B28FEB2EDF}" presName="sibTrans" presStyleLbl="sibTrans2D1" presStyleIdx="0" presStyleCnt="0"/>
      <dgm:spPr/>
    </dgm:pt>
    <dgm:pt modelId="{B6044368-203D-45DC-A333-B0B766115FE6}" type="pres">
      <dgm:prSet presAssocID="{376B8460-D7C0-4B50-89CD-3463943E5CD2}" presName="compNode" presStyleCnt="0"/>
      <dgm:spPr/>
    </dgm:pt>
    <dgm:pt modelId="{ABE36EE7-E11D-4DDC-B149-4C77DC683B29}" type="pres">
      <dgm:prSet presAssocID="{376B8460-D7C0-4B50-89CD-3463943E5CD2}" presName="iconBgRect" presStyleLbl="bgShp" presStyleIdx="5" presStyleCnt="8"/>
      <dgm:spPr/>
    </dgm:pt>
    <dgm:pt modelId="{70C64470-5294-4DB9-A209-2FAF8BAA3620}" type="pres">
      <dgm:prSet presAssocID="{376B8460-D7C0-4B50-89CD-3463943E5CD2}"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
        </a:ext>
      </dgm:extLst>
    </dgm:pt>
    <dgm:pt modelId="{712B9436-677A-48CF-B36F-B849E4E060C2}" type="pres">
      <dgm:prSet presAssocID="{376B8460-D7C0-4B50-89CD-3463943E5CD2}" presName="spaceRect" presStyleCnt="0"/>
      <dgm:spPr/>
    </dgm:pt>
    <dgm:pt modelId="{43F6C6DB-9BCB-4610-9FC3-D2A44E3EFD6F}" type="pres">
      <dgm:prSet presAssocID="{376B8460-D7C0-4B50-89CD-3463943E5CD2}" presName="textRect" presStyleLbl="revTx" presStyleIdx="5" presStyleCnt="8">
        <dgm:presLayoutVars>
          <dgm:chMax val="1"/>
          <dgm:chPref val="1"/>
        </dgm:presLayoutVars>
      </dgm:prSet>
      <dgm:spPr/>
    </dgm:pt>
    <dgm:pt modelId="{794E1DDD-6745-4E45-BA10-A544330A591A}" type="pres">
      <dgm:prSet presAssocID="{6D322E16-58FB-4F54-A1DF-1908E0A307AF}" presName="sibTrans" presStyleLbl="sibTrans2D1" presStyleIdx="0" presStyleCnt="0"/>
      <dgm:spPr/>
    </dgm:pt>
    <dgm:pt modelId="{45337F68-A0E0-461E-B399-EE2B6F39AB8D}" type="pres">
      <dgm:prSet presAssocID="{5897FF15-ADE5-41A2-BA61-008C73C0253D}" presName="compNode" presStyleCnt="0"/>
      <dgm:spPr/>
    </dgm:pt>
    <dgm:pt modelId="{1A8779FF-05CA-40A1-B94B-AA62A704AE96}" type="pres">
      <dgm:prSet presAssocID="{5897FF15-ADE5-41A2-BA61-008C73C0253D}" presName="iconBgRect" presStyleLbl="bgShp" presStyleIdx="6" presStyleCnt="8" custLinFactX="100000" custLinFactNeighborX="110099"/>
      <dgm:spPr/>
    </dgm:pt>
    <dgm:pt modelId="{B2185EC2-D241-4DBA-8571-5DA9267FA37F}" type="pres">
      <dgm:prSet presAssocID="{5897FF15-ADE5-41A2-BA61-008C73C0253D}" presName="iconRect" presStyleLbl="node1" presStyleIdx="6" presStyleCnt="8" custLinFactX="159365" custLinFactNeighborX="200000" custLinFactNeighborY="11500"/>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hought bubble"/>
        </a:ext>
      </dgm:extLst>
    </dgm:pt>
    <dgm:pt modelId="{8BBCF057-EB35-47C4-92E6-F0155B756428}" type="pres">
      <dgm:prSet presAssocID="{5897FF15-ADE5-41A2-BA61-008C73C0253D}" presName="spaceRect" presStyleCnt="0"/>
      <dgm:spPr/>
    </dgm:pt>
    <dgm:pt modelId="{25D96DC4-1CFB-4F5A-8001-9021D680C1A6}" type="pres">
      <dgm:prSet presAssocID="{5897FF15-ADE5-41A2-BA61-008C73C0253D}" presName="textRect" presStyleLbl="revTx" presStyleIdx="6" presStyleCnt="8" custLinFactNeighborX="93182">
        <dgm:presLayoutVars>
          <dgm:chMax val="1"/>
          <dgm:chPref val="1"/>
        </dgm:presLayoutVars>
      </dgm:prSet>
      <dgm:spPr/>
    </dgm:pt>
    <dgm:pt modelId="{22463448-4F78-44EE-BB76-BC29F497145B}" type="pres">
      <dgm:prSet presAssocID="{CB43DE13-D1BA-4B91-BCD2-D860BFA7ACF4}" presName="sibTrans" presStyleLbl="sibTrans2D1" presStyleIdx="0" presStyleCnt="0"/>
      <dgm:spPr/>
    </dgm:pt>
    <dgm:pt modelId="{D92901AC-BFF8-427F-9204-0514BF2A25A4}" type="pres">
      <dgm:prSet presAssocID="{940402DB-CAD5-4F3E-812D-DD6422637F61}" presName="compNode" presStyleCnt="0"/>
      <dgm:spPr/>
    </dgm:pt>
    <dgm:pt modelId="{D3FE68E2-B894-4239-A619-7ADFB2F02E9B}" type="pres">
      <dgm:prSet presAssocID="{940402DB-CAD5-4F3E-812D-DD6422637F61}" presName="iconBgRect" presStyleLbl="bgShp" presStyleIdx="7" presStyleCnt="8" custLinFactX="100000" custLinFactNeighborX="135111" custLinFactNeighborY="-3335"/>
      <dgm:spPr/>
    </dgm:pt>
    <dgm:pt modelId="{AEE54E93-F7AC-42DD-A876-6FB1CC55D0A9}" type="pres">
      <dgm:prSet presAssocID="{940402DB-CAD5-4F3E-812D-DD6422637F61}" presName="iconRect" presStyleLbl="node1" presStyleIdx="7" presStyleCnt="8" custLinFactX="200000" custLinFactNeighborX="208239" custLinFactNeighborY="-5750"/>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Group"/>
        </a:ext>
      </dgm:extLst>
    </dgm:pt>
    <dgm:pt modelId="{66508DE2-DCB1-4FBC-813A-49C47929F020}" type="pres">
      <dgm:prSet presAssocID="{940402DB-CAD5-4F3E-812D-DD6422637F61}" presName="spaceRect" presStyleCnt="0"/>
      <dgm:spPr/>
    </dgm:pt>
    <dgm:pt modelId="{3D17A01C-2432-42DB-9B67-B9F73D2782BE}" type="pres">
      <dgm:prSet presAssocID="{940402DB-CAD5-4F3E-812D-DD6422637F61}" presName="textRect" presStyleLbl="revTx" presStyleIdx="7" presStyleCnt="8" custLinFactX="1866" custLinFactNeighborX="100000" custLinFactNeighborY="-5002">
        <dgm:presLayoutVars>
          <dgm:chMax val="1"/>
          <dgm:chPref val="1"/>
        </dgm:presLayoutVars>
      </dgm:prSet>
      <dgm:spPr/>
    </dgm:pt>
  </dgm:ptLst>
  <dgm:cxnLst>
    <dgm:cxn modelId="{2BCE6C00-B2F8-49FA-B3B8-482527FD0395}" type="presOf" srcId="{797EC983-E9CE-4053-B94A-2E29FCDED87C}" destId="{A8CCD925-394A-41C7-A1E7-575581233AF2}" srcOrd="0" destOrd="0" presId="urn:microsoft.com/office/officeart/2018/2/layout/IconCircleList"/>
    <dgm:cxn modelId="{1494050B-DBFC-4D83-AA61-7FD6CEB6898F}" type="presOf" srcId="{A56216B9-004D-4139-9B89-E3B28FEB2EDF}" destId="{410D20CF-E301-479E-ACDE-745A2815D015}" srcOrd="0" destOrd="0" presId="urn:microsoft.com/office/officeart/2018/2/layout/IconCircleList"/>
    <dgm:cxn modelId="{C668110E-E28E-4EC1-875C-3314AF2FA01B}" srcId="{BB3034E4-7694-4596-82DE-B0227141953A}" destId="{376B8460-D7C0-4B50-89CD-3463943E5CD2}" srcOrd="5" destOrd="0" parTransId="{768DA2A2-2B7E-416E-BFDF-58FD3926EB66}" sibTransId="{6D322E16-58FB-4F54-A1DF-1908E0A307AF}"/>
    <dgm:cxn modelId="{AF39EA1C-EB3C-4E1D-AB06-D1FCAE39D154}" type="presOf" srcId="{B3174E9A-68C8-4C8C-890C-63FD9C1554BA}" destId="{25F1352E-BCC1-46D0-9C65-64C441790562}" srcOrd="0" destOrd="0" presId="urn:microsoft.com/office/officeart/2018/2/layout/IconCircleList"/>
    <dgm:cxn modelId="{93520022-893E-419F-9D75-41D7FBAB09FC}" type="presOf" srcId="{863832A8-89C2-4A6A-A292-F9E71AA588DC}" destId="{B88F386A-4358-4B38-B364-1EB5E71B4D03}" srcOrd="0" destOrd="0" presId="urn:microsoft.com/office/officeart/2018/2/layout/IconCircleList"/>
    <dgm:cxn modelId="{1E29252F-CE03-4D30-A4C6-E5E9E70B4440}" srcId="{BB3034E4-7694-4596-82DE-B0227141953A}" destId="{940402DB-CAD5-4F3E-812D-DD6422637F61}" srcOrd="7" destOrd="0" parTransId="{879984BC-4C6A-4148-9F00-11E9D08C0F40}" sibTransId="{68A7D289-5F08-4C3E-8693-6D6B8799627E}"/>
    <dgm:cxn modelId="{BEE7E236-B463-4D7E-B22F-C541396E27E4}" srcId="{BB3034E4-7694-4596-82DE-B0227141953A}" destId="{B3174E9A-68C8-4C8C-890C-63FD9C1554BA}" srcOrd="2" destOrd="0" parTransId="{A71982FF-419D-46CE-B021-4166750ABBD7}" sibTransId="{C19845C3-ACCC-4949-B55D-51156195315F}"/>
    <dgm:cxn modelId="{2BAFAC4D-BD8A-4589-9679-B5B6B966EBCC}" type="presOf" srcId="{ED7C6445-C705-4665-B5B8-2438053CD832}" destId="{2C1FB06B-AF71-4CA5-A50C-5A04D7DF7CAE}" srcOrd="0" destOrd="0" presId="urn:microsoft.com/office/officeart/2018/2/layout/IconCircleList"/>
    <dgm:cxn modelId="{74725C70-87CE-46EC-93B5-C6C0B4B68F2F}" type="presOf" srcId="{6D322E16-58FB-4F54-A1DF-1908E0A307AF}" destId="{794E1DDD-6745-4E45-BA10-A544330A591A}" srcOrd="0" destOrd="0" presId="urn:microsoft.com/office/officeart/2018/2/layout/IconCircleList"/>
    <dgm:cxn modelId="{3BD42B72-9A6B-4602-BE0A-134D71E62522}" type="presOf" srcId="{CB43DE13-D1BA-4B91-BCD2-D860BFA7ACF4}" destId="{22463448-4F78-44EE-BB76-BC29F497145B}" srcOrd="0" destOrd="0" presId="urn:microsoft.com/office/officeart/2018/2/layout/IconCircleList"/>
    <dgm:cxn modelId="{9F98927B-0F75-4FC0-AB08-11F014CBB82F}" type="presOf" srcId="{7536F15E-AC50-4F8E-833F-17881B0AF83E}" destId="{629F41A3-EB3F-4436-9D20-D45DF739BE35}" srcOrd="0" destOrd="0" presId="urn:microsoft.com/office/officeart/2018/2/layout/IconCircleList"/>
    <dgm:cxn modelId="{05932188-7F80-4162-83A4-E806D7958A2C}" srcId="{BB3034E4-7694-4596-82DE-B0227141953A}" destId="{797EC983-E9CE-4053-B94A-2E29FCDED87C}" srcOrd="1" destOrd="0" parTransId="{4A6E05A9-91FF-404C-8CDB-9190F47942CB}" sibTransId="{863832A8-89C2-4A6A-A292-F9E71AA588DC}"/>
    <dgm:cxn modelId="{DEF9A38D-1558-4B17-9CF0-D39C5ADE4DA8}" type="presOf" srcId="{940402DB-CAD5-4F3E-812D-DD6422637F61}" destId="{3D17A01C-2432-42DB-9B67-B9F73D2782BE}" srcOrd="0" destOrd="0" presId="urn:microsoft.com/office/officeart/2018/2/layout/IconCircleList"/>
    <dgm:cxn modelId="{C9C7018E-EDCE-4DB2-AB5A-D55CACA174B7}" type="presOf" srcId="{6D5A6AB8-0BA9-4166-B998-1BBF68CFAE90}" destId="{03F1C7EB-42D5-4364-8F9D-99CE998F9BFD}" srcOrd="0" destOrd="0" presId="urn:microsoft.com/office/officeart/2018/2/layout/IconCircleList"/>
    <dgm:cxn modelId="{6EDD479A-4771-4981-A3CC-CEAC33145D7B}" type="presOf" srcId="{5897FF15-ADE5-41A2-BA61-008C73C0253D}" destId="{25D96DC4-1CFB-4F5A-8001-9021D680C1A6}" srcOrd="0" destOrd="0" presId="urn:microsoft.com/office/officeart/2018/2/layout/IconCircleList"/>
    <dgm:cxn modelId="{5CF37DA3-7975-46E5-B19F-7D95E7F1BDD7}" srcId="{BB3034E4-7694-4596-82DE-B0227141953A}" destId="{7536F15E-AC50-4F8E-833F-17881B0AF83E}" srcOrd="0" destOrd="0" parTransId="{818D9861-8AF6-4EF1-AE2B-69ACE1F09263}" sibTransId="{ED7C6445-C705-4665-B5B8-2438053CD832}"/>
    <dgm:cxn modelId="{F3B552A6-49E7-4728-8139-E6C37752D0B2}" type="presOf" srcId="{F164E322-0BC4-4AE8-8A77-3A06C771C5AC}" destId="{17CA1D03-DF5D-46AD-99EF-9D01506FC650}" srcOrd="0" destOrd="0" presId="urn:microsoft.com/office/officeart/2018/2/layout/IconCircleList"/>
    <dgm:cxn modelId="{F3FBC6AD-4A86-4639-A88C-28BB92B0E021}" type="presOf" srcId="{BB3034E4-7694-4596-82DE-B0227141953A}" destId="{08A6A8B6-EF86-43F0-927F-538BEF0B5196}" srcOrd="0" destOrd="0" presId="urn:microsoft.com/office/officeart/2018/2/layout/IconCircleList"/>
    <dgm:cxn modelId="{90110AAE-3A35-4878-AD30-D23A8058E8FB}" type="presOf" srcId="{376B8460-D7C0-4B50-89CD-3463943E5CD2}" destId="{43F6C6DB-9BCB-4610-9FC3-D2A44E3EFD6F}" srcOrd="0" destOrd="0" presId="urn:microsoft.com/office/officeart/2018/2/layout/IconCircleList"/>
    <dgm:cxn modelId="{FBFFB6B2-9DF7-4014-BE5B-C77A71454DFA}" type="presOf" srcId="{F774F9FE-81E7-47DA-9758-8CCFA41607EE}" destId="{8BC334A5-C443-4046-ACC1-B4AFE88AA376}" srcOrd="0" destOrd="0" presId="urn:microsoft.com/office/officeart/2018/2/layout/IconCircleList"/>
    <dgm:cxn modelId="{DD44E2D6-7022-4C99-9B14-2B3CF0E3122D}" srcId="{BB3034E4-7694-4596-82DE-B0227141953A}" destId="{5897FF15-ADE5-41A2-BA61-008C73C0253D}" srcOrd="6" destOrd="0" parTransId="{5997E2FD-700A-4D9A-BE3C-3A08954F4D7A}" sibTransId="{CB43DE13-D1BA-4B91-BCD2-D860BFA7ACF4}"/>
    <dgm:cxn modelId="{03058BEB-5B95-4037-918E-C8C7782E4EB0}" srcId="{BB3034E4-7694-4596-82DE-B0227141953A}" destId="{F774F9FE-81E7-47DA-9758-8CCFA41607EE}" srcOrd="3" destOrd="0" parTransId="{7F21BFC4-9205-4727-BECA-A3AB4319C139}" sibTransId="{6D5A6AB8-0BA9-4166-B998-1BBF68CFAE90}"/>
    <dgm:cxn modelId="{21D9FAEB-A321-4340-ACCF-0BEF494FBDB8}" type="presOf" srcId="{C19845C3-ACCC-4949-B55D-51156195315F}" destId="{FB4F6C15-67CE-4DB1-9E2C-D6BFB22AAD4F}" srcOrd="0" destOrd="0" presId="urn:microsoft.com/office/officeart/2018/2/layout/IconCircleList"/>
    <dgm:cxn modelId="{2EE348EC-F3C1-4F79-8143-681ED028016D}" srcId="{BB3034E4-7694-4596-82DE-B0227141953A}" destId="{F164E322-0BC4-4AE8-8A77-3A06C771C5AC}" srcOrd="4" destOrd="0" parTransId="{A392B71C-3DF4-4310-A3FC-F96811DE5AB5}" sibTransId="{A56216B9-004D-4139-9B89-E3B28FEB2EDF}"/>
    <dgm:cxn modelId="{8F64239A-EF0D-4F88-A8D8-DC1A037A1CA0}" type="presParOf" srcId="{08A6A8B6-EF86-43F0-927F-538BEF0B5196}" destId="{85BC02B6-72DF-4FFC-A081-8ACE81866713}" srcOrd="0" destOrd="0" presId="urn:microsoft.com/office/officeart/2018/2/layout/IconCircleList"/>
    <dgm:cxn modelId="{8B73F097-B9A3-4A8E-B3E2-FE43FE06ADE4}" type="presParOf" srcId="{85BC02B6-72DF-4FFC-A081-8ACE81866713}" destId="{BED8BA91-24B6-477F-AE3B-03C53DE5A82C}" srcOrd="0" destOrd="0" presId="urn:microsoft.com/office/officeart/2018/2/layout/IconCircleList"/>
    <dgm:cxn modelId="{5DA22F77-DD13-40FB-9C67-5A21478DD2D0}" type="presParOf" srcId="{BED8BA91-24B6-477F-AE3B-03C53DE5A82C}" destId="{7B07B70B-3188-4E80-8749-474AB4980B57}" srcOrd="0" destOrd="0" presId="urn:microsoft.com/office/officeart/2018/2/layout/IconCircleList"/>
    <dgm:cxn modelId="{90AC0B7A-8C63-489C-AE78-D45F654F2194}" type="presParOf" srcId="{BED8BA91-24B6-477F-AE3B-03C53DE5A82C}" destId="{36785B42-1365-4848-B30B-B1C194F44344}" srcOrd="1" destOrd="0" presId="urn:microsoft.com/office/officeart/2018/2/layout/IconCircleList"/>
    <dgm:cxn modelId="{78A4C2AE-FBFD-4C93-8F23-8B5ACAE93D71}" type="presParOf" srcId="{BED8BA91-24B6-477F-AE3B-03C53DE5A82C}" destId="{599155E5-B5F6-4199-9D2B-2BD5689F3AC7}" srcOrd="2" destOrd="0" presId="urn:microsoft.com/office/officeart/2018/2/layout/IconCircleList"/>
    <dgm:cxn modelId="{604CC860-39F6-4E2B-8F0B-AC32547E0C24}" type="presParOf" srcId="{BED8BA91-24B6-477F-AE3B-03C53DE5A82C}" destId="{629F41A3-EB3F-4436-9D20-D45DF739BE35}" srcOrd="3" destOrd="0" presId="urn:microsoft.com/office/officeart/2018/2/layout/IconCircleList"/>
    <dgm:cxn modelId="{97F720C3-BDE9-433E-B6CC-1E5F64E50677}" type="presParOf" srcId="{85BC02B6-72DF-4FFC-A081-8ACE81866713}" destId="{2C1FB06B-AF71-4CA5-A50C-5A04D7DF7CAE}" srcOrd="1" destOrd="0" presId="urn:microsoft.com/office/officeart/2018/2/layout/IconCircleList"/>
    <dgm:cxn modelId="{8FD65426-AAA5-4393-B2C6-0FC7D5C67659}" type="presParOf" srcId="{85BC02B6-72DF-4FFC-A081-8ACE81866713}" destId="{A25A48C6-233D-4886-8F06-E86579F7A7FE}" srcOrd="2" destOrd="0" presId="urn:microsoft.com/office/officeart/2018/2/layout/IconCircleList"/>
    <dgm:cxn modelId="{66354D4D-5E29-4E68-B936-92F3F68C0213}" type="presParOf" srcId="{A25A48C6-233D-4886-8F06-E86579F7A7FE}" destId="{46A9663E-175B-46BB-933A-D1A7B5393689}" srcOrd="0" destOrd="0" presId="urn:microsoft.com/office/officeart/2018/2/layout/IconCircleList"/>
    <dgm:cxn modelId="{570C3102-9F97-4134-B25C-EB96C8406976}" type="presParOf" srcId="{A25A48C6-233D-4886-8F06-E86579F7A7FE}" destId="{42F7048A-4F41-4810-9DED-8A1B6E98D7BA}" srcOrd="1" destOrd="0" presId="urn:microsoft.com/office/officeart/2018/2/layout/IconCircleList"/>
    <dgm:cxn modelId="{B3EB44A8-0E7F-4A4D-926E-A35BEE3E4F2D}" type="presParOf" srcId="{A25A48C6-233D-4886-8F06-E86579F7A7FE}" destId="{BB423CAC-10ED-42B6-8335-9D5083CF5DC5}" srcOrd="2" destOrd="0" presId="urn:microsoft.com/office/officeart/2018/2/layout/IconCircleList"/>
    <dgm:cxn modelId="{5A25316F-EADD-42DA-88B9-D65D5EF1B42C}" type="presParOf" srcId="{A25A48C6-233D-4886-8F06-E86579F7A7FE}" destId="{A8CCD925-394A-41C7-A1E7-575581233AF2}" srcOrd="3" destOrd="0" presId="urn:microsoft.com/office/officeart/2018/2/layout/IconCircleList"/>
    <dgm:cxn modelId="{1A8A19FA-BE19-4CC5-B135-1D26D152198E}" type="presParOf" srcId="{85BC02B6-72DF-4FFC-A081-8ACE81866713}" destId="{B88F386A-4358-4B38-B364-1EB5E71B4D03}" srcOrd="3" destOrd="0" presId="urn:microsoft.com/office/officeart/2018/2/layout/IconCircleList"/>
    <dgm:cxn modelId="{1C299971-2AAA-4882-8917-D4051BC7D635}" type="presParOf" srcId="{85BC02B6-72DF-4FFC-A081-8ACE81866713}" destId="{CA9FB136-23FB-4984-A0EB-566790F22123}" srcOrd="4" destOrd="0" presId="urn:microsoft.com/office/officeart/2018/2/layout/IconCircleList"/>
    <dgm:cxn modelId="{E04E8D35-2601-4870-92BF-CE62C53B70FB}" type="presParOf" srcId="{CA9FB136-23FB-4984-A0EB-566790F22123}" destId="{7DA62D03-749F-491C-A924-970FC529600F}" srcOrd="0" destOrd="0" presId="urn:microsoft.com/office/officeart/2018/2/layout/IconCircleList"/>
    <dgm:cxn modelId="{CC4B5346-0B8E-42DC-A255-1197D6B98F23}" type="presParOf" srcId="{CA9FB136-23FB-4984-A0EB-566790F22123}" destId="{D70D763E-FC06-451D-AAD6-1740443E0DF6}" srcOrd="1" destOrd="0" presId="urn:microsoft.com/office/officeart/2018/2/layout/IconCircleList"/>
    <dgm:cxn modelId="{D9122E7C-FD1E-489A-B941-4AF4D83426FC}" type="presParOf" srcId="{CA9FB136-23FB-4984-A0EB-566790F22123}" destId="{09343873-618F-42F3-8187-C1C8108AE26D}" srcOrd="2" destOrd="0" presId="urn:microsoft.com/office/officeart/2018/2/layout/IconCircleList"/>
    <dgm:cxn modelId="{C51460AF-2089-43FA-B345-1106BB5AB053}" type="presParOf" srcId="{CA9FB136-23FB-4984-A0EB-566790F22123}" destId="{25F1352E-BCC1-46D0-9C65-64C441790562}" srcOrd="3" destOrd="0" presId="urn:microsoft.com/office/officeart/2018/2/layout/IconCircleList"/>
    <dgm:cxn modelId="{FA4AEA6F-3F22-4DD3-A459-7053D08E0764}" type="presParOf" srcId="{85BC02B6-72DF-4FFC-A081-8ACE81866713}" destId="{FB4F6C15-67CE-4DB1-9E2C-D6BFB22AAD4F}" srcOrd="5" destOrd="0" presId="urn:microsoft.com/office/officeart/2018/2/layout/IconCircleList"/>
    <dgm:cxn modelId="{4932743F-762A-4C6C-BFE8-44050B5A2DF3}" type="presParOf" srcId="{85BC02B6-72DF-4FFC-A081-8ACE81866713}" destId="{DDF3F913-6638-42EC-88FD-80E0DBBBF5CC}" srcOrd="6" destOrd="0" presId="urn:microsoft.com/office/officeart/2018/2/layout/IconCircleList"/>
    <dgm:cxn modelId="{5CACF903-C665-467E-AA56-03F4B9D987F4}" type="presParOf" srcId="{DDF3F913-6638-42EC-88FD-80E0DBBBF5CC}" destId="{6766E950-FCEB-4E80-A5E0-08DDFF160506}" srcOrd="0" destOrd="0" presId="urn:microsoft.com/office/officeart/2018/2/layout/IconCircleList"/>
    <dgm:cxn modelId="{5E3D363C-DE5A-4536-82F9-1E4A03CE81DA}" type="presParOf" srcId="{DDF3F913-6638-42EC-88FD-80E0DBBBF5CC}" destId="{9DA56250-640C-4797-82DC-EDB7FE98A583}" srcOrd="1" destOrd="0" presId="urn:microsoft.com/office/officeart/2018/2/layout/IconCircleList"/>
    <dgm:cxn modelId="{D2D99F49-632B-4278-91BC-63AC0982C8D5}" type="presParOf" srcId="{DDF3F913-6638-42EC-88FD-80E0DBBBF5CC}" destId="{B415FFAF-6852-435A-BA54-4B8F3278C833}" srcOrd="2" destOrd="0" presId="urn:microsoft.com/office/officeart/2018/2/layout/IconCircleList"/>
    <dgm:cxn modelId="{E6A19BC5-7B72-4B5E-B7D3-A21DEF195546}" type="presParOf" srcId="{DDF3F913-6638-42EC-88FD-80E0DBBBF5CC}" destId="{8BC334A5-C443-4046-ACC1-B4AFE88AA376}" srcOrd="3" destOrd="0" presId="urn:microsoft.com/office/officeart/2018/2/layout/IconCircleList"/>
    <dgm:cxn modelId="{F763DB65-2385-4FCF-AB06-85B18808BE14}" type="presParOf" srcId="{85BC02B6-72DF-4FFC-A081-8ACE81866713}" destId="{03F1C7EB-42D5-4364-8F9D-99CE998F9BFD}" srcOrd="7" destOrd="0" presId="urn:microsoft.com/office/officeart/2018/2/layout/IconCircleList"/>
    <dgm:cxn modelId="{E3F6C24B-2417-4639-81C0-8C9859CEE0F8}" type="presParOf" srcId="{85BC02B6-72DF-4FFC-A081-8ACE81866713}" destId="{FCA491ED-C24A-4B73-A27A-C1B288A7CFCB}" srcOrd="8" destOrd="0" presId="urn:microsoft.com/office/officeart/2018/2/layout/IconCircleList"/>
    <dgm:cxn modelId="{AD9E9AFB-1728-4B32-A4C3-93EEF3A7CA67}" type="presParOf" srcId="{FCA491ED-C24A-4B73-A27A-C1B288A7CFCB}" destId="{14C311C0-87C8-4F73-A36F-475045B9FCAD}" srcOrd="0" destOrd="0" presId="urn:microsoft.com/office/officeart/2018/2/layout/IconCircleList"/>
    <dgm:cxn modelId="{23E119BA-37A2-42A4-8102-148BEBE47795}" type="presParOf" srcId="{FCA491ED-C24A-4B73-A27A-C1B288A7CFCB}" destId="{C6D0230D-2E0C-4FF8-A6A5-510E57F9E068}" srcOrd="1" destOrd="0" presId="urn:microsoft.com/office/officeart/2018/2/layout/IconCircleList"/>
    <dgm:cxn modelId="{1D744FE7-68F6-41C2-90D2-FE4B2321DF4C}" type="presParOf" srcId="{FCA491ED-C24A-4B73-A27A-C1B288A7CFCB}" destId="{C3F87205-BEF9-4975-8F59-6285237EC363}" srcOrd="2" destOrd="0" presId="urn:microsoft.com/office/officeart/2018/2/layout/IconCircleList"/>
    <dgm:cxn modelId="{0DB99C52-50C2-4ADB-B0AA-8F3A31A7C2A6}" type="presParOf" srcId="{FCA491ED-C24A-4B73-A27A-C1B288A7CFCB}" destId="{17CA1D03-DF5D-46AD-99EF-9D01506FC650}" srcOrd="3" destOrd="0" presId="urn:microsoft.com/office/officeart/2018/2/layout/IconCircleList"/>
    <dgm:cxn modelId="{49C96033-7E71-492B-9D6E-63E942AE244C}" type="presParOf" srcId="{85BC02B6-72DF-4FFC-A081-8ACE81866713}" destId="{410D20CF-E301-479E-ACDE-745A2815D015}" srcOrd="9" destOrd="0" presId="urn:microsoft.com/office/officeart/2018/2/layout/IconCircleList"/>
    <dgm:cxn modelId="{682AF5D4-897A-4B8F-A50C-F9606BE194E2}" type="presParOf" srcId="{85BC02B6-72DF-4FFC-A081-8ACE81866713}" destId="{B6044368-203D-45DC-A333-B0B766115FE6}" srcOrd="10" destOrd="0" presId="urn:microsoft.com/office/officeart/2018/2/layout/IconCircleList"/>
    <dgm:cxn modelId="{A740FFD8-4315-4FDC-96C2-4F96433B1671}" type="presParOf" srcId="{B6044368-203D-45DC-A333-B0B766115FE6}" destId="{ABE36EE7-E11D-4DDC-B149-4C77DC683B29}" srcOrd="0" destOrd="0" presId="urn:microsoft.com/office/officeart/2018/2/layout/IconCircleList"/>
    <dgm:cxn modelId="{4797EA56-8849-446A-919C-076613984050}" type="presParOf" srcId="{B6044368-203D-45DC-A333-B0B766115FE6}" destId="{70C64470-5294-4DB9-A209-2FAF8BAA3620}" srcOrd="1" destOrd="0" presId="urn:microsoft.com/office/officeart/2018/2/layout/IconCircleList"/>
    <dgm:cxn modelId="{B059E259-A455-4939-A64E-F8BF82255D6B}" type="presParOf" srcId="{B6044368-203D-45DC-A333-B0B766115FE6}" destId="{712B9436-677A-48CF-B36F-B849E4E060C2}" srcOrd="2" destOrd="0" presId="urn:microsoft.com/office/officeart/2018/2/layout/IconCircleList"/>
    <dgm:cxn modelId="{D6F7F1FD-AF10-4310-9BEE-2B604EE2A11B}" type="presParOf" srcId="{B6044368-203D-45DC-A333-B0B766115FE6}" destId="{43F6C6DB-9BCB-4610-9FC3-D2A44E3EFD6F}" srcOrd="3" destOrd="0" presId="urn:microsoft.com/office/officeart/2018/2/layout/IconCircleList"/>
    <dgm:cxn modelId="{A202FAD6-2568-439F-9905-B7A39A1755AA}" type="presParOf" srcId="{85BC02B6-72DF-4FFC-A081-8ACE81866713}" destId="{794E1DDD-6745-4E45-BA10-A544330A591A}" srcOrd="11" destOrd="0" presId="urn:microsoft.com/office/officeart/2018/2/layout/IconCircleList"/>
    <dgm:cxn modelId="{A66269B0-E525-472A-BFF2-811F4056D6C4}" type="presParOf" srcId="{85BC02B6-72DF-4FFC-A081-8ACE81866713}" destId="{45337F68-A0E0-461E-B399-EE2B6F39AB8D}" srcOrd="12" destOrd="0" presId="urn:microsoft.com/office/officeart/2018/2/layout/IconCircleList"/>
    <dgm:cxn modelId="{7EFCA4A3-A559-4698-AF4C-57E223BED10E}" type="presParOf" srcId="{45337F68-A0E0-461E-B399-EE2B6F39AB8D}" destId="{1A8779FF-05CA-40A1-B94B-AA62A704AE96}" srcOrd="0" destOrd="0" presId="urn:microsoft.com/office/officeart/2018/2/layout/IconCircleList"/>
    <dgm:cxn modelId="{97346328-FB8A-4878-B21B-8EBAB0EE2B64}" type="presParOf" srcId="{45337F68-A0E0-461E-B399-EE2B6F39AB8D}" destId="{B2185EC2-D241-4DBA-8571-5DA9267FA37F}" srcOrd="1" destOrd="0" presId="urn:microsoft.com/office/officeart/2018/2/layout/IconCircleList"/>
    <dgm:cxn modelId="{7CE13D0F-19C3-48D9-877B-01096F481DA8}" type="presParOf" srcId="{45337F68-A0E0-461E-B399-EE2B6F39AB8D}" destId="{8BBCF057-EB35-47C4-92E6-F0155B756428}" srcOrd="2" destOrd="0" presId="urn:microsoft.com/office/officeart/2018/2/layout/IconCircleList"/>
    <dgm:cxn modelId="{FE710290-EF0D-4EEE-9B5B-DB02726CF9A2}" type="presParOf" srcId="{45337F68-A0E0-461E-B399-EE2B6F39AB8D}" destId="{25D96DC4-1CFB-4F5A-8001-9021D680C1A6}" srcOrd="3" destOrd="0" presId="urn:microsoft.com/office/officeart/2018/2/layout/IconCircleList"/>
    <dgm:cxn modelId="{3AEB7748-5031-4039-A59E-A7FC955A8BF8}" type="presParOf" srcId="{85BC02B6-72DF-4FFC-A081-8ACE81866713}" destId="{22463448-4F78-44EE-BB76-BC29F497145B}" srcOrd="13" destOrd="0" presId="urn:microsoft.com/office/officeart/2018/2/layout/IconCircleList"/>
    <dgm:cxn modelId="{C46EAE0E-4E46-4E57-A952-526C42EE5890}" type="presParOf" srcId="{85BC02B6-72DF-4FFC-A081-8ACE81866713}" destId="{D92901AC-BFF8-427F-9204-0514BF2A25A4}" srcOrd="14" destOrd="0" presId="urn:microsoft.com/office/officeart/2018/2/layout/IconCircleList"/>
    <dgm:cxn modelId="{5A9BB011-E414-499D-9E1D-8E8EF0788E37}" type="presParOf" srcId="{D92901AC-BFF8-427F-9204-0514BF2A25A4}" destId="{D3FE68E2-B894-4239-A619-7ADFB2F02E9B}" srcOrd="0" destOrd="0" presId="urn:microsoft.com/office/officeart/2018/2/layout/IconCircleList"/>
    <dgm:cxn modelId="{DBB45C8F-B26E-4B96-B9B6-03AE18A78C57}" type="presParOf" srcId="{D92901AC-BFF8-427F-9204-0514BF2A25A4}" destId="{AEE54E93-F7AC-42DD-A876-6FB1CC55D0A9}" srcOrd="1" destOrd="0" presId="urn:microsoft.com/office/officeart/2018/2/layout/IconCircleList"/>
    <dgm:cxn modelId="{750A1ED7-7463-4044-96CB-DA4A4C1599C2}" type="presParOf" srcId="{D92901AC-BFF8-427F-9204-0514BF2A25A4}" destId="{66508DE2-DCB1-4FBC-813A-49C47929F020}" srcOrd="2" destOrd="0" presId="urn:microsoft.com/office/officeart/2018/2/layout/IconCircleList"/>
    <dgm:cxn modelId="{2AF3B489-7AEC-4F0A-8F59-2D6E51736F63}" type="presParOf" srcId="{D92901AC-BFF8-427F-9204-0514BF2A25A4}" destId="{3D17A01C-2432-42DB-9B67-B9F73D2782BE}"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ECC6C7-EEC3-4947-931C-BA73E17000F2}"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B89BEA6E-D56B-42E7-B2E1-3EEE544F0583}">
      <dgm:prSet custT="1"/>
      <dgm:spPr/>
      <dgm:t>
        <a:bodyPr/>
        <a:lstStyle/>
        <a:p>
          <a:r>
            <a:rPr lang="en-GB" sz="1800" baseline="0" dirty="0">
              <a:latin typeface="Calibri" panose="020F0502020204030204" pitchFamily="34" charset="0"/>
              <a:cs typeface="Calibri" panose="020F0502020204030204" pitchFamily="34" charset="0"/>
            </a:rPr>
            <a:t>Resilience isn’t just something inside us, it comes from our interactions and environments </a:t>
          </a:r>
          <a:endParaRPr lang="en-US" sz="1800" dirty="0">
            <a:latin typeface="Calibri" panose="020F0502020204030204" pitchFamily="34" charset="0"/>
            <a:cs typeface="Calibri" panose="020F0502020204030204" pitchFamily="34" charset="0"/>
          </a:endParaRPr>
        </a:p>
      </dgm:t>
    </dgm:pt>
    <dgm:pt modelId="{4B162905-5DE8-43FD-8EFB-5C52D10BEE4E}" type="parTrans" cxnId="{CE9BA406-5463-492D-8CE5-DB51D5D4859F}">
      <dgm:prSet/>
      <dgm:spPr/>
      <dgm:t>
        <a:bodyPr/>
        <a:lstStyle/>
        <a:p>
          <a:endParaRPr lang="en-US"/>
        </a:p>
      </dgm:t>
    </dgm:pt>
    <dgm:pt modelId="{A5473408-E770-40C8-87D6-6F321ABEE4C0}" type="sibTrans" cxnId="{CE9BA406-5463-492D-8CE5-DB51D5D4859F}">
      <dgm:prSet/>
      <dgm:spPr/>
      <dgm:t>
        <a:bodyPr/>
        <a:lstStyle/>
        <a:p>
          <a:endParaRPr lang="en-US"/>
        </a:p>
      </dgm:t>
    </dgm:pt>
    <dgm:pt modelId="{C441D98B-7CBD-4818-A7FE-4DE9468D2111}">
      <dgm:prSet custT="1"/>
      <dgm:spPr/>
      <dgm:t>
        <a:bodyPr/>
        <a:lstStyle/>
        <a:p>
          <a:r>
            <a:rPr lang="en-GB" sz="1800" baseline="0" dirty="0">
              <a:latin typeface="Calibri" panose="020F0502020204030204" pitchFamily="34" charset="0"/>
              <a:cs typeface="Calibri" panose="020F0502020204030204" pitchFamily="34" charset="0"/>
            </a:rPr>
            <a:t>Supporting young people to feel able to make a difference in their own lives and feel connected to others is important </a:t>
          </a:r>
          <a:endParaRPr lang="en-US" sz="1800" dirty="0">
            <a:latin typeface="Calibri" panose="020F0502020204030204" pitchFamily="34" charset="0"/>
            <a:cs typeface="Calibri" panose="020F0502020204030204" pitchFamily="34" charset="0"/>
          </a:endParaRPr>
        </a:p>
      </dgm:t>
    </dgm:pt>
    <dgm:pt modelId="{2D6EA209-F49C-4FB7-A1C0-C2B596B7A382}" type="parTrans" cxnId="{1822A53D-785F-4ABB-B607-5997B5559290}">
      <dgm:prSet/>
      <dgm:spPr/>
      <dgm:t>
        <a:bodyPr/>
        <a:lstStyle/>
        <a:p>
          <a:endParaRPr lang="en-US"/>
        </a:p>
      </dgm:t>
    </dgm:pt>
    <dgm:pt modelId="{F6DA2D20-32A3-40EB-8694-B71AA98530F8}" type="sibTrans" cxnId="{1822A53D-785F-4ABB-B607-5997B5559290}">
      <dgm:prSet/>
      <dgm:spPr/>
      <dgm:t>
        <a:bodyPr/>
        <a:lstStyle/>
        <a:p>
          <a:endParaRPr lang="en-US"/>
        </a:p>
      </dgm:t>
    </dgm:pt>
    <dgm:pt modelId="{67B22F0C-E12A-481D-BAE5-20D36E04529A}">
      <dgm:prSet custT="1"/>
      <dgm:spPr/>
      <dgm:t>
        <a:bodyPr/>
        <a:lstStyle/>
        <a:p>
          <a:r>
            <a:rPr lang="en-GB" sz="1800" baseline="0" dirty="0">
              <a:latin typeface="Calibri" panose="020F0502020204030204" pitchFamily="34" charset="0"/>
              <a:cs typeface="Calibri" panose="020F0502020204030204" pitchFamily="34" charset="0"/>
            </a:rPr>
            <a:t>Learning to accept that we will have difficult thoughts and feelings is the first step in actively choosing what we do next </a:t>
          </a:r>
          <a:endParaRPr lang="en-US" sz="1800" dirty="0">
            <a:latin typeface="Calibri" panose="020F0502020204030204" pitchFamily="34" charset="0"/>
            <a:cs typeface="Calibri" panose="020F0502020204030204" pitchFamily="34" charset="0"/>
          </a:endParaRPr>
        </a:p>
      </dgm:t>
    </dgm:pt>
    <dgm:pt modelId="{73A9ED2A-CDA8-418A-BC23-3501340AFC4E}" type="parTrans" cxnId="{09B6E2FA-D754-43CD-92C1-70EAC67DA18C}">
      <dgm:prSet/>
      <dgm:spPr/>
      <dgm:t>
        <a:bodyPr/>
        <a:lstStyle/>
        <a:p>
          <a:endParaRPr lang="en-US"/>
        </a:p>
      </dgm:t>
    </dgm:pt>
    <dgm:pt modelId="{92BF17DB-05DC-4110-889D-81B18F31747F}" type="sibTrans" cxnId="{09B6E2FA-D754-43CD-92C1-70EAC67DA18C}">
      <dgm:prSet/>
      <dgm:spPr/>
      <dgm:t>
        <a:bodyPr/>
        <a:lstStyle/>
        <a:p>
          <a:endParaRPr lang="en-US"/>
        </a:p>
      </dgm:t>
    </dgm:pt>
    <dgm:pt modelId="{FED8CE1F-36DA-4107-8B3B-A5E1B7771BA2}">
      <dgm:prSet custT="1"/>
      <dgm:spPr/>
      <dgm:t>
        <a:bodyPr/>
        <a:lstStyle/>
        <a:p>
          <a:r>
            <a:rPr lang="en-GB" sz="1800" baseline="0" dirty="0">
              <a:latin typeface="Calibri" panose="020F0502020204030204" pitchFamily="34" charset="0"/>
              <a:cs typeface="Calibri" panose="020F0502020204030204" pitchFamily="34" charset="0"/>
            </a:rPr>
            <a:t>Feeling connected to adults and peers is fundamental for enabling resilience </a:t>
          </a:r>
          <a:endParaRPr lang="en-US" sz="1800" dirty="0">
            <a:latin typeface="Calibri" panose="020F0502020204030204" pitchFamily="34" charset="0"/>
            <a:cs typeface="Calibri" panose="020F0502020204030204" pitchFamily="34" charset="0"/>
          </a:endParaRPr>
        </a:p>
      </dgm:t>
    </dgm:pt>
    <dgm:pt modelId="{72D0CFEE-C831-4E5E-91C4-6F21A63BA710}" type="parTrans" cxnId="{C64DA3E8-8B4F-4CCA-ACEF-7DE7B700DFAD}">
      <dgm:prSet/>
      <dgm:spPr/>
      <dgm:t>
        <a:bodyPr/>
        <a:lstStyle/>
        <a:p>
          <a:endParaRPr lang="en-US"/>
        </a:p>
      </dgm:t>
    </dgm:pt>
    <dgm:pt modelId="{35429A95-1BE6-48A7-BFDF-DC7DE14C9B9A}" type="sibTrans" cxnId="{C64DA3E8-8B4F-4CCA-ACEF-7DE7B700DFAD}">
      <dgm:prSet/>
      <dgm:spPr/>
      <dgm:t>
        <a:bodyPr/>
        <a:lstStyle/>
        <a:p>
          <a:endParaRPr lang="en-US"/>
        </a:p>
      </dgm:t>
    </dgm:pt>
    <dgm:pt modelId="{B0A420E9-07AC-41F5-8CD2-904708528CAD}">
      <dgm:prSet custT="1"/>
      <dgm:spPr/>
      <dgm:t>
        <a:bodyPr/>
        <a:lstStyle/>
        <a:p>
          <a:r>
            <a:rPr lang="en-GB" sz="1800" baseline="0" dirty="0">
              <a:latin typeface="Calibri" panose="020F0502020204030204" pitchFamily="34" charset="0"/>
              <a:cs typeface="Calibri" panose="020F0502020204030204" pitchFamily="34" charset="0"/>
            </a:rPr>
            <a:t>When we feel vulnerable it can be hard to build relationships with others</a:t>
          </a:r>
          <a:endParaRPr lang="en-US" sz="1800" dirty="0">
            <a:latin typeface="Calibri" panose="020F0502020204030204" pitchFamily="34" charset="0"/>
            <a:cs typeface="Calibri" panose="020F0502020204030204" pitchFamily="34" charset="0"/>
          </a:endParaRPr>
        </a:p>
      </dgm:t>
    </dgm:pt>
    <dgm:pt modelId="{274312A8-C955-4C0B-8C1B-8E7F875BBAA3}" type="parTrans" cxnId="{11F8106A-FE6D-475E-8FCB-57A5505E50AB}">
      <dgm:prSet/>
      <dgm:spPr/>
      <dgm:t>
        <a:bodyPr/>
        <a:lstStyle/>
        <a:p>
          <a:endParaRPr lang="en-US"/>
        </a:p>
      </dgm:t>
    </dgm:pt>
    <dgm:pt modelId="{9A958F6E-6311-4603-BFC9-88175828CB79}" type="sibTrans" cxnId="{11F8106A-FE6D-475E-8FCB-57A5505E50AB}">
      <dgm:prSet/>
      <dgm:spPr/>
      <dgm:t>
        <a:bodyPr/>
        <a:lstStyle/>
        <a:p>
          <a:endParaRPr lang="en-US"/>
        </a:p>
      </dgm:t>
    </dgm:pt>
    <dgm:pt modelId="{6667860E-455D-4D50-A7E3-66FBFCC0B78E}">
      <dgm:prSet custT="1"/>
      <dgm:spPr/>
      <dgm:t>
        <a:bodyPr/>
        <a:lstStyle/>
        <a:p>
          <a:r>
            <a:rPr lang="en-GB" sz="1800" baseline="0" dirty="0">
              <a:latin typeface="Calibri" panose="020F0502020204030204" pitchFamily="34" charset="0"/>
              <a:cs typeface="Calibri" panose="020F0502020204030204" pitchFamily="34" charset="0"/>
            </a:rPr>
            <a:t>We have to give time and space to have shared experiences and model for young people how to cope with these difficult feelings</a:t>
          </a:r>
          <a:endParaRPr lang="en-US" sz="1800" dirty="0">
            <a:latin typeface="Calibri" panose="020F0502020204030204" pitchFamily="34" charset="0"/>
            <a:cs typeface="Calibri" panose="020F0502020204030204" pitchFamily="34" charset="0"/>
          </a:endParaRPr>
        </a:p>
      </dgm:t>
    </dgm:pt>
    <dgm:pt modelId="{BE41B5F2-5868-43E5-B146-A33D44B1C466}" type="parTrans" cxnId="{101D8794-ADBD-4CEE-974B-87F7A5E4F355}">
      <dgm:prSet/>
      <dgm:spPr/>
      <dgm:t>
        <a:bodyPr/>
        <a:lstStyle/>
        <a:p>
          <a:endParaRPr lang="en-US"/>
        </a:p>
      </dgm:t>
    </dgm:pt>
    <dgm:pt modelId="{107C9A1B-D38D-46EF-AA07-86B01CCB621B}" type="sibTrans" cxnId="{101D8794-ADBD-4CEE-974B-87F7A5E4F355}">
      <dgm:prSet/>
      <dgm:spPr/>
      <dgm:t>
        <a:bodyPr/>
        <a:lstStyle/>
        <a:p>
          <a:endParaRPr lang="en-US"/>
        </a:p>
      </dgm:t>
    </dgm:pt>
    <dgm:pt modelId="{6006ECB2-7DEF-42C1-981C-AA045D140B6E}" type="pres">
      <dgm:prSet presAssocID="{66ECC6C7-EEC3-4947-931C-BA73E17000F2}" presName="root" presStyleCnt="0">
        <dgm:presLayoutVars>
          <dgm:dir/>
          <dgm:resizeHandles val="exact"/>
        </dgm:presLayoutVars>
      </dgm:prSet>
      <dgm:spPr/>
    </dgm:pt>
    <dgm:pt modelId="{5E09D99A-3DBE-431E-800A-519515E6C1E1}" type="pres">
      <dgm:prSet presAssocID="{B89BEA6E-D56B-42E7-B2E1-3EEE544F0583}" presName="compNode" presStyleCnt="0"/>
      <dgm:spPr/>
    </dgm:pt>
    <dgm:pt modelId="{CD101DD7-4D52-4B4A-AA4F-253B380393F3}" type="pres">
      <dgm:prSet presAssocID="{B89BEA6E-D56B-42E7-B2E1-3EEE544F0583}" presName="iconRect" presStyleLbl="node1" presStyleIdx="0" presStyleCnt="6" custLinFactNeighborX="-36983" custLinFactNeighborY="147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fluencer"/>
        </a:ext>
      </dgm:extLst>
    </dgm:pt>
    <dgm:pt modelId="{B1453F65-EEF0-493D-A0EF-2C236BE9572B}" type="pres">
      <dgm:prSet presAssocID="{B89BEA6E-D56B-42E7-B2E1-3EEE544F0583}" presName="spaceRect" presStyleCnt="0"/>
      <dgm:spPr/>
    </dgm:pt>
    <dgm:pt modelId="{78A69FAD-AEF1-4D89-B969-7A3C9602C06A}" type="pres">
      <dgm:prSet presAssocID="{B89BEA6E-D56B-42E7-B2E1-3EEE544F0583}" presName="textRect" presStyleLbl="revTx" presStyleIdx="0" presStyleCnt="6" custLinFactNeighborX="-13980">
        <dgm:presLayoutVars>
          <dgm:chMax val="1"/>
          <dgm:chPref val="1"/>
        </dgm:presLayoutVars>
      </dgm:prSet>
      <dgm:spPr/>
    </dgm:pt>
    <dgm:pt modelId="{30A25BF8-A279-46D2-9298-86867CB54FB6}" type="pres">
      <dgm:prSet presAssocID="{A5473408-E770-40C8-87D6-6F321ABEE4C0}" presName="sibTrans" presStyleCnt="0"/>
      <dgm:spPr/>
    </dgm:pt>
    <dgm:pt modelId="{7B5B0D1E-5FC4-4DAB-B5F1-3EBEA840EBDA}" type="pres">
      <dgm:prSet presAssocID="{C441D98B-7CBD-4818-A7FE-4DE9468D2111}" presName="compNode" presStyleCnt="0"/>
      <dgm:spPr/>
    </dgm:pt>
    <dgm:pt modelId="{75E56444-DBA3-45E1-9A4E-9412A236D3AA}" type="pres">
      <dgm:prSet presAssocID="{C441D98B-7CBD-4818-A7FE-4DE9468D2111}" presName="iconRect" presStyleLbl="node1" presStyleIdx="1" presStyleCnt="6" custLinFactNeighborX="20148" custLinFactNeighborY="146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AD02574B-5AE2-46EB-AEE8-6CB5E00EA239}" type="pres">
      <dgm:prSet presAssocID="{C441D98B-7CBD-4818-A7FE-4DE9468D2111}" presName="spaceRect" presStyleCnt="0"/>
      <dgm:spPr/>
    </dgm:pt>
    <dgm:pt modelId="{4139E617-0310-4A25-B553-CD2030B877A3}" type="pres">
      <dgm:prSet presAssocID="{C441D98B-7CBD-4818-A7FE-4DE9468D2111}" presName="textRect" presStyleLbl="revTx" presStyleIdx="1" presStyleCnt="6" custScaleX="117759" custLinFactNeighborX="6113" custLinFactNeighborY="-740">
        <dgm:presLayoutVars>
          <dgm:chMax val="1"/>
          <dgm:chPref val="1"/>
        </dgm:presLayoutVars>
      </dgm:prSet>
      <dgm:spPr/>
    </dgm:pt>
    <dgm:pt modelId="{781A1B18-2924-44DD-9A21-9484BCCD6B59}" type="pres">
      <dgm:prSet presAssocID="{F6DA2D20-32A3-40EB-8694-B71AA98530F8}" presName="sibTrans" presStyleCnt="0"/>
      <dgm:spPr/>
    </dgm:pt>
    <dgm:pt modelId="{A757A772-E6B8-4899-B8E5-602354CE8B90}" type="pres">
      <dgm:prSet presAssocID="{67B22F0C-E12A-481D-BAE5-20D36E04529A}" presName="compNode" presStyleCnt="0"/>
      <dgm:spPr/>
    </dgm:pt>
    <dgm:pt modelId="{D6F9A097-5C0B-4235-9C04-7C760E73B5C8}" type="pres">
      <dgm:prSet presAssocID="{67B22F0C-E12A-481D-BAE5-20D36E04529A}" presName="iconRect" presStyleLbl="node1" presStyleIdx="2" presStyleCnt="6" custLinFactNeighborX="26628" custLinFactNeighborY="-443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330FF8DE-9A70-4D80-87A5-7C08D7759D2B}" type="pres">
      <dgm:prSet presAssocID="{67B22F0C-E12A-481D-BAE5-20D36E04529A}" presName="spaceRect" presStyleCnt="0"/>
      <dgm:spPr/>
    </dgm:pt>
    <dgm:pt modelId="{AB222E64-8599-49C0-9EC1-26E30703E169}" type="pres">
      <dgm:prSet presAssocID="{67B22F0C-E12A-481D-BAE5-20D36E04529A}" presName="textRect" presStyleLbl="revTx" presStyleIdx="2" presStyleCnt="6" custScaleX="139801" custLinFactNeighborX="9112">
        <dgm:presLayoutVars>
          <dgm:chMax val="1"/>
          <dgm:chPref val="1"/>
        </dgm:presLayoutVars>
      </dgm:prSet>
      <dgm:spPr/>
    </dgm:pt>
    <dgm:pt modelId="{2727BA6E-8511-43C9-8057-94C1D278C521}" type="pres">
      <dgm:prSet presAssocID="{92BF17DB-05DC-4110-889D-81B18F31747F}" presName="sibTrans" presStyleCnt="0"/>
      <dgm:spPr/>
    </dgm:pt>
    <dgm:pt modelId="{D13BA36E-CF9C-4138-875A-A681089728A6}" type="pres">
      <dgm:prSet presAssocID="{FED8CE1F-36DA-4107-8B3B-A5E1B7771BA2}" presName="compNode" presStyleCnt="0"/>
      <dgm:spPr/>
    </dgm:pt>
    <dgm:pt modelId="{603F6E4B-719D-43BE-B1A1-2F5B335921B4}" type="pres">
      <dgm:prSet presAssocID="{FED8CE1F-36DA-4107-8B3B-A5E1B7771BA2}" presName="iconRect" presStyleLbl="node1" presStyleIdx="3" presStyleCnt="6" custLinFactNeighborX="-25508" custLinFactNeighborY="4068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ocial Network"/>
        </a:ext>
      </dgm:extLst>
    </dgm:pt>
    <dgm:pt modelId="{5F6664D7-700A-40CD-B416-34E4E81D0A05}" type="pres">
      <dgm:prSet presAssocID="{FED8CE1F-36DA-4107-8B3B-A5E1B7771BA2}" presName="spaceRect" presStyleCnt="0"/>
      <dgm:spPr/>
    </dgm:pt>
    <dgm:pt modelId="{62A099A4-D254-497D-BE45-0FB1A0001AD1}" type="pres">
      <dgm:prSet presAssocID="{FED8CE1F-36DA-4107-8B3B-A5E1B7771BA2}" presName="textRect" presStyleLbl="revTx" presStyleIdx="3" presStyleCnt="6" custScaleX="126975" custLinFactNeighborX="-8683" custLinFactNeighborY="17592">
        <dgm:presLayoutVars>
          <dgm:chMax val="1"/>
          <dgm:chPref val="1"/>
        </dgm:presLayoutVars>
      </dgm:prSet>
      <dgm:spPr/>
    </dgm:pt>
    <dgm:pt modelId="{E0B4FCDD-ACB3-41F0-A12A-5C2BCFEBFDEB}" type="pres">
      <dgm:prSet presAssocID="{35429A95-1BE6-48A7-BFDF-DC7DE14C9B9A}" presName="sibTrans" presStyleCnt="0"/>
      <dgm:spPr/>
    </dgm:pt>
    <dgm:pt modelId="{CDCCE78A-66D0-486C-8642-13A3D3B4F6EB}" type="pres">
      <dgm:prSet presAssocID="{B0A420E9-07AC-41F5-8CD2-904708528CAD}" presName="compNode" presStyleCnt="0"/>
      <dgm:spPr/>
    </dgm:pt>
    <dgm:pt modelId="{9F8BA98E-6D65-4F80-A5C0-15655B96A71B}" type="pres">
      <dgm:prSet presAssocID="{B0A420E9-07AC-41F5-8CD2-904708528CAD}" presName="iconRect" presStyleLbl="node1" presStyleIdx="4" presStyleCnt="6" custLinFactNeighborX="-4797" custLinFactNeighborY="3992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fused Face with No Fill"/>
        </a:ext>
      </dgm:extLst>
    </dgm:pt>
    <dgm:pt modelId="{2D1B57F4-175C-45AB-9ECC-A05EEF3A0F36}" type="pres">
      <dgm:prSet presAssocID="{B0A420E9-07AC-41F5-8CD2-904708528CAD}" presName="spaceRect" presStyleCnt="0"/>
      <dgm:spPr/>
    </dgm:pt>
    <dgm:pt modelId="{F93CD951-D6CC-4560-828B-E09957EE5AC9}" type="pres">
      <dgm:prSet presAssocID="{B0A420E9-07AC-41F5-8CD2-904708528CAD}" presName="textRect" presStyleLbl="revTx" presStyleIdx="4" presStyleCnt="6" custScaleX="118615" custLinFactNeighborX="-2603" custLinFactNeighborY="18738">
        <dgm:presLayoutVars>
          <dgm:chMax val="1"/>
          <dgm:chPref val="1"/>
        </dgm:presLayoutVars>
      </dgm:prSet>
      <dgm:spPr/>
    </dgm:pt>
    <dgm:pt modelId="{BD16D2E8-BDD0-473D-A8AF-9BCA7F2B5192}" type="pres">
      <dgm:prSet presAssocID="{9A958F6E-6311-4603-BFC9-88175828CB79}" presName="sibTrans" presStyleCnt="0"/>
      <dgm:spPr/>
    </dgm:pt>
    <dgm:pt modelId="{FF313C0B-BAB3-45FC-87D8-E4234940CC03}" type="pres">
      <dgm:prSet presAssocID="{6667860E-455D-4D50-A7E3-66FBFCC0B78E}" presName="compNode" presStyleCnt="0"/>
      <dgm:spPr/>
    </dgm:pt>
    <dgm:pt modelId="{EB89DF0D-1E41-43CA-8B5E-08B59B1C01E0}" type="pres">
      <dgm:prSet presAssocID="{6667860E-455D-4D50-A7E3-66FBFCC0B78E}" presName="iconRect" presStyleLbl="node1" presStyleIdx="5" presStyleCnt="6" custLinFactNeighborX="17752" custLinFactNeighborY="2810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roup Brainstorm"/>
        </a:ext>
      </dgm:extLst>
    </dgm:pt>
    <dgm:pt modelId="{7362FFF2-CE8F-457A-AB1C-347BE56D993E}" type="pres">
      <dgm:prSet presAssocID="{6667860E-455D-4D50-A7E3-66FBFCC0B78E}" presName="spaceRect" presStyleCnt="0"/>
      <dgm:spPr/>
    </dgm:pt>
    <dgm:pt modelId="{DEA166D9-27B2-427D-AC67-EF9C05B57197}" type="pres">
      <dgm:prSet presAssocID="{6667860E-455D-4D50-A7E3-66FBFCC0B78E}" presName="textRect" presStyleLbl="revTx" presStyleIdx="5" presStyleCnt="6" custScaleX="148146" custLinFactNeighborX="12648" custLinFactNeighborY="18737">
        <dgm:presLayoutVars>
          <dgm:chMax val="1"/>
          <dgm:chPref val="1"/>
        </dgm:presLayoutVars>
      </dgm:prSet>
      <dgm:spPr/>
    </dgm:pt>
  </dgm:ptLst>
  <dgm:cxnLst>
    <dgm:cxn modelId="{CE9BA406-5463-492D-8CE5-DB51D5D4859F}" srcId="{66ECC6C7-EEC3-4947-931C-BA73E17000F2}" destId="{B89BEA6E-D56B-42E7-B2E1-3EEE544F0583}" srcOrd="0" destOrd="0" parTransId="{4B162905-5DE8-43FD-8EFB-5C52D10BEE4E}" sibTransId="{A5473408-E770-40C8-87D6-6F321ABEE4C0}"/>
    <dgm:cxn modelId="{0863B618-1FD0-486B-9DDA-C97C36D05705}" type="presOf" srcId="{B89BEA6E-D56B-42E7-B2E1-3EEE544F0583}" destId="{78A69FAD-AEF1-4D89-B969-7A3C9602C06A}" srcOrd="0" destOrd="0" presId="urn:microsoft.com/office/officeart/2018/2/layout/IconLabelList"/>
    <dgm:cxn modelId="{1005123A-A23B-47FE-AD5B-B453E050A216}" type="presOf" srcId="{C441D98B-7CBD-4818-A7FE-4DE9468D2111}" destId="{4139E617-0310-4A25-B553-CD2030B877A3}" srcOrd="0" destOrd="0" presId="urn:microsoft.com/office/officeart/2018/2/layout/IconLabelList"/>
    <dgm:cxn modelId="{1822A53D-785F-4ABB-B607-5997B5559290}" srcId="{66ECC6C7-EEC3-4947-931C-BA73E17000F2}" destId="{C441D98B-7CBD-4818-A7FE-4DE9468D2111}" srcOrd="1" destOrd="0" parTransId="{2D6EA209-F49C-4FB7-A1C0-C2B596B7A382}" sibTransId="{F6DA2D20-32A3-40EB-8694-B71AA98530F8}"/>
    <dgm:cxn modelId="{11F8106A-FE6D-475E-8FCB-57A5505E50AB}" srcId="{66ECC6C7-EEC3-4947-931C-BA73E17000F2}" destId="{B0A420E9-07AC-41F5-8CD2-904708528CAD}" srcOrd="4" destOrd="0" parTransId="{274312A8-C955-4C0B-8C1B-8E7F875BBAA3}" sibTransId="{9A958F6E-6311-4603-BFC9-88175828CB79}"/>
    <dgm:cxn modelId="{BBE5AD57-92B4-41A9-89F8-430221913E75}" type="presOf" srcId="{6667860E-455D-4D50-A7E3-66FBFCC0B78E}" destId="{DEA166D9-27B2-427D-AC67-EF9C05B57197}" srcOrd="0" destOrd="0" presId="urn:microsoft.com/office/officeart/2018/2/layout/IconLabelList"/>
    <dgm:cxn modelId="{45568459-64C2-4F07-8D62-26ABED7CA214}" type="presOf" srcId="{B0A420E9-07AC-41F5-8CD2-904708528CAD}" destId="{F93CD951-D6CC-4560-828B-E09957EE5AC9}" srcOrd="0" destOrd="0" presId="urn:microsoft.com/office/officeart/2018/2/layout/IconLabelList"/>
    <dgm:cxn modelId="{101D8794-ADBD-4CEE-974B-87F7A5E4F355}" srcId="{66ECC6C7-EEC3-4947-931C-BA73E17000F2}" destId="{6667860E-455D-4D50-A7E3-66FBFCC0B78E}" srcOrd="5" destOrd="0" parTransId="{BE41B5F2-5868-43E5-B146-A33D44B1C466}" sibTransId="{107C9A1B-D38D-46EF-AA07-86B01CCB621B}"/>
    <dgm:cxn modelId="{4F98D3BF-F897-401D-9FB6-14FCA4FED617}" type="presOf" srcId="{FED8CE1F-36DA-4107-8B3B-A5E1B7771BA2}" destId="{62A099A4-D254-497D-BE45-0FB1A0001AD1}" srcOrd="0" destOrd="0" presId="urn:microsoft.com/office/officeart/2018/2/layout/IconLabelList"/>
    <dgm:cxn modelId="{C64DA3E8-8B4F-4CCA-ACEF-7DE7B700DFAD}" srcId="{66ECC6C7-EEC3-4947-931C-BA73E17000F2}" destId="{FED8CE1F-36DA-4107-8B3B-A5E1B7771BA2}" srcOrd="3" destOrd="0" parTransId="{72D0CFEE-C831-4E5E-91C4-6F21A63BA710}" sibTransId="{35429A95-1BE6-48A7-BFDF-DC7DE14C9B9A}"/>
    <dgm:cxn modelId="{A53DF8F9-CF03-40EC-8AB5-4CD6F5CE2B2B}" type="presOf" srcId="{66ECC6C7-EEC3-4947-931C-BA73E17000F2}" destId="{6006ECB2-7DEF-42C1-981C-AA045D140B6E}" srcOrd="0" destOrd="0" presId="urn:microsoft.com/office/officeart/2018/2/layout/IconLabelList"/>
    <dgm:cxn modelId="{09B6E2FA-D754-43CD-92C1-70EAC67DA18C}" srcId="{66ECC6C7-EEC3-4947-931C-BA73E17000F2}" destId="{67B22F0C-E12A-481D-BAE5-20D36E04529A}" srcOrd="2" destOrd="0" parTransId="{73A9ED2A-CDA8-418A-BC23-3501340AFC4E}" sibTransId="{92BF17DB-05DC-4110-889D-81B18F31747F}"/>
    <dgm:cxn modelId="{EC24BAFF-BFFF-4B90-AB26-7866461BDD48}" type="presOf" srcId="{67B22F0C-E12A-481D-BAE5-20D36E04529A}" destId="{AB222E64-8599-49C0-9EC1-26E30703E169}" srcOrd="0" destOrd="0" presId="urn:microsoft.com/office/officeart/2018/2/layout/IconLabelList"/>
    <dgm:cxn modelId="{8CD15C95-7E5B-4EBD-9726-626657B04C75}" type="presParOf" srcId="{6006ECB2-7DEF-42C1-981C-AA045D140B6E}" destId="{5E09D99A-3DBE-431E-800A-519515E6C1E1}" srcOrd="0" destOrd="0" presId="urn:microsoft.com/office/officeart/2018/2/layout/IconLabelList"/>
    <dgm:cxn modelId="{4F571A1E-23F7-406D-84F3-E7C5AB512AEC}" type="presParOf" srcId="{5E09D99A-3DBE-431E-800A-519515E6C1E1}" destId="{CD101DD7-4D52-4B4A-AA4F-253B380393F3}" srcOrd="0" destOrd="0" presId="urn:microsoft.com/office/officeart/2018/2/layout/IconLabelList"/>
    <dgm:cxn modelId="{B67D6465-4108-4370-ADB3-D4E49DFA8720}" type="presParOf" srcId="{5E09D99A-3DBE-431E-800A-519515E6C1E1}" destId="{B1453F65-EEF0-493D-A0EF-2C236BE9572B}" srcOrd="1" destOrd="0" presId="urn:microsoft.com/office/officeart/2018/2/layout/IconLabelList"/>
    <dgm:cxn modelId="{28043012-2652-439A-A9D8-A0D0D83B80CA}" type="presParOf" srcId="{5E09D99A-3DBE-431E-800A-519515E6C1E1}" destId="{78A69FAD-AEF1-4D89-B969-7A3C9602C06A}" srcOrd="2" destOrd="0" presId="urn:microsoft.com/office/officeart/2018/2/layout/IconLabelList"/>
    <dgm:cxn modelId="{4DA05DC3-6E43-4AD3-AF32-6DDCC084F436}" type="presParOf" srcId="{6006ECB2-7DEF-42C1-981C-AA045D140B6E}" destId="{30A25BF8-A279-46D2-9298-86867CB54FB6}" srcOrd="1" destOrd="0" presId="urn:microsoft.com/office/officeart/2018/2/layout/IconLabelList"/>
    <dgm:cxn modelId="{64543260-F70A-4868-B95F-B3FA41964BF5}" type="presParOf" srcId="{6006ECB2-7DEF-42C1-981C-AA045D140B6E}" destId="{7B5B0D1E-5FC4-4DAB-B5F1-3EBEA840EBDA}" srcOrd="2" destOrd="0" presId="urn:microsoft.com/office/officeart/2018/2/layout/IconLabelList"/>
    <dgm:cxn modelId="{B9288EB0-C439-4163-B2B3-40A947644DF7}" type="presParOf" srcId="{7B5B0D1E-5FC4-4DAB-B5F1-3EBEA840EBDA}" destId="{75E56444-DBA3-45E1-9A4E-9412A236D3AA}" srcOrd="0" destOrd="0" presId="urn:microsoft.com/office/officeart/2018/2/layout/IconLabelList"/>
    <dgm:cxn modelId="{DB6581D0-FB50-4A52-81BD-F8D6C6B33901}" type="presParOf" srcId="{7B5B0D1E-5FC4-4DAB-B5F1-3EBEA840EBDA}" destId="{AD02574B-5AE2-46EB-AEE8-6CB5E00EA239}" srcOrd="1" destOrd="0" presId="urn:microsoft.com/office/officeart/2018/2/layout/IconLabelList"/>
    <dgm:cxn modelId="{9973C1D3-17AC-4D5B-97E5-402DB2C9BD43}" type="presParOf" srcId="{7B5B0D1E-5FC4-4DAB-B5F1-3EBEA840EBDA}" destId="{4139E617-0310-4A25-B553-CD2030B877A3}" srcOrd="2" destOrd="0" presId="urn:microsoft.com/office/officeart/2018/2/layout/IconLabelList"/>
    <dgm:cxn modelId="{4BBE4DDF-1F64-4799-BDFF-1A8025B410FF}" type="presParOf" srcId="{6006ECB2-7DEF-42C1-981C-AA045D140B6E}" destId="{781A1B18-2924-44DD-9A21-9484BCCD6B59}" srcOrd="3" destOrd="0" presId="urn:microsoft.com/office/officeart/2018/2/layout/IconLabelList"/>
    <dgm:cxn modelId="{CD03DEDD-07E1-4014-AECE-6063025097D4}" type="presParOf" srcId="{6006ECB2-7DEF-42C1-981C-AA045D140B6E}" destId="{A757A772-E6B8-4899-B8E5-602354CE8B90}" srcOrd="4" destOrd="0" presId="urn:microsoft.com/office/officeart/2018/2/layout/IconLabelList"/>
    <dgm:cxn modelId="{2171BC33-A9BA-4467-9063-284272232ADC}" type="presParOf" srcId="{A757A772-E6B8-4899-B8E5-602354CE8B90}" destId="{D6F9A097-5C0B-4235-9C04-7C760E73B5C8}" srcOrd="0" destOrd="0" presId="urn:microsoft.com/office/officeart/2018/2/layout/IconLabelList"/>
    <dgm:cxn modelId="{A24A01B6-CA79-4A52-A701-6733DBC232FB}" type="presParOf" srcId="{A757A772-E6B8-4899-B8E5-602354CE8B90}" destId="{330FF8DE-9A70-4D80-87A5-7C08D7759D2B}" srcOrd="1" destOrd="0" presId="urn:microsoft.com/office/officeart/2018/2/layout/IconLabelList"/>
    <dgm:cxn modelId="{BA4D8A79-1D32-446C-93DF-71DDE3C20DE5}" type="presParOf" srcId="{A757A772-E6B8-4899-B8E5-602354CE8B90}" destId="{AB222E64-8599-49C0-9EC1-26E30703E169}" srcOrd="2" destOrd="0" presId="urn:microsoft.com/office/officeart/2018/2/layout/IconLabelList"/>
    <dgm:cxn modelId="{FD8D2167-8C6C-4277-A8AB-550A39AAF464}" type="presParOf" srcId="{6006ECB2-7DEF-42C1-981C-AA045D140B6E}" destId="{2727BA6E-8511-43C9-8057-94C1D278C521}" srcOrd="5" destOrd="0" presId="urn:microsoft.com/office/officeart/2018/2/layout/IconLabelList"/>
    <dgm:cxn modelId="{DDD0775F-101A-41B1-9A90-969C490B5D12}" type="presParOf" srcId="{6006ECB2-7DEF-42C1-981C-AA045D140B6E}" destId="{D13BA36E-CF9C-4138-875A-A681089728A6}" srcOrd="6" destOrd="0" presId="urn:microsoft.com/office/officeart/2018/2/layout/IconLabelList"/>
    <dgm:cxn modelId="{15EFE714-6415-410E-8D3D-0CA46C047451}" type="presParOf" srcId="{D13BA36E-CF9C-4138-875A-A681089728A6}" destId="{603F6E4B-719D-43BE-B1A1-2F5B335921B4}" srcOrd="0" destOrd="0" presId="urn:microsoft.com/office/officeart/2018/2/layout/IconLabelList"/>
    <dgm:cxn modelId="{B6BDA51A-EDA4-4B8B-A831-17162329652C}" type="presParOf" srcId="{D13BA36E-CF9C-4138-875A-A681089728A6}" destId="{5F6664D7-700A-40CD-B416-34E4E81D0A05}" srcOrd="1" destOrd="0" presId="urn:microsoft.com/office/officeart/2018/2/layout/IconLabelList"/>
    <dgm:cxn modelId="{6D173797-0288-4C45-AD53-7D8ED59DCB47}" type="presParOf" srcId="{D13BA36E-CF9C-4138-875A-A681089728A6}" destId="{62A099A4-D254-497D-BE45-0FB1A0001AD1}" srcOrd="2" destOrd="0" presId="urn:microsoft.com/office/officeart/2018/2/layout/IconLabelList"/>
    <dgm:cxn modelId="{F1B3D7F3-978F-4C40-9749-A67EA2EA7FE0}" type="presParOf" srcId="{6006ECB2-7DEF-42C1-981C-AA045D140B6E}" destId="{E0B4FCDD-ACB3-41F0-A12A-5C2BCFEBFDEB}" srcOrd="7" destOrd="0" presId="urn:microsoft.com/office/officeart/2018/2/layout/IconLabelList"/>
    <dgm:cxn modelId="{5CD03C3E-6EAF-48C4-B410-62A652D15C5D}" type="presParOf" srcId="{6006ECB2-7DEF-42C1-981C-AA045D140B6E}" destId="{CDCCE78A-66D0-486C-8642-13A3D3B4F6EB}" srcOrd="8" destOrd="0" presId="urn:microsoft.com/office/officeart/2018/2/layout/IconLabelList"/>
    <dgm:cxn modelId="{BDD551AA-406E-449C-9BAD-65C57A599E57}" type="presParOf" srcId="{CDCCE78A-66D0-486C-8642-13A3D3B4F6EB}" destId="{9F8BA98E-6D65-4F80-A5C0-15655B96A71B}" srcOrd="0" destOrd="0" presId="urn:microsoft.com/office/officeart/2018/2/layout/IconLabelList"/>
    <dgm:cxn modelId="{62EA58AD-6A6F-4316-A9FE-8A2930058945}" type="presParOf" srcId="{CDCCE78A-66D0-486C-8642-13A3D3B4F6EB}" destId="{2D1B57F4-175C-45AB-9ECC-A05EEF3A0F36}" srcOrd="1" destOrd="0" presId="urn:microsoft.com/office/officeart/2018/2/layout/IconLabelList"/>
    <dgm:cxn modelId="{E16FEDD1-506A-4473-9DEA-2B1110C17543}" type="presParOf" srcId="{CDCCE78A-66D0-486C-8642-13A3D3B4F6EB}" destId="{F93CD951-D6CC-4560-828B-E09957EE5AC9}" srcOrd="2" destOrd="0" presId="urn:microsoft.com/office/officeart/2018/2/layout/IconLabelList"/>
    <dgm:cxn modelId="{C023CDC8-F607-4FC3-9184-B47F1E7D8FD8}" type="presParOf" srcId="{6006ECB2-7DEF-42C1-981C-AA045D140B6E}" destId="{BD16D2E8-BDD0-473D-A8AF-9BCA7F2B5192}" srcOrd="9" destOrd="0" presId="urn:microsoft.com/office/officeart/2018/2/layout/IconLabelList"/>
    <dgm:cxn modelId="{D4FC5377-3B3B-4417-A21C-4724C02B1451}" type="presParOf" srcId="{6006ECB2-7DEF-42C1-981C-AA045D140B6E}" destId="{FF313C0B-BAB3-45FC-87D8-E4234940CC03}" srcOrd="10" destOrd="0" presId="urn:microsoft.com/office/officeart/2018/2/layout/IconLabelList"/>
    <dgm:cxn modelId="{91D26546-5ED6-4754-9577-1070A1C73600}" type="presParOf" srcId="{FF313C0B-BAB3-45FC-87D8-E4234940CC03}" destId="{EB89DF0D-1E41-43CA-8B5E-08B59B1C01E0}" srcOrd="0" destOrd="0" presId="urn:microsoft.com/office/officeart/2018/2/layout/IconLabelList"/>
    <dgm:cxn modelId="{FA5A7C09-2144-4187-8FF1-8C7C2C0CB081}" type="presParOf" srcId="{FF313C0B-BAB3-45FC-87D8-E4234940CC03}" destId="{7362FFF2-CE8F-457A-AB1C-347BE56D993E}" srcOrd="1" destOrd="0" presId="urn:microsoft.com/office/officeart/2018/2/layout/IconLabelList"/>
    <dgm:cxn modelId="{AA297218-5E5B-422F-86B8-1E93AD6E8AC8}" type="presParOf" srcId="{FF313C0B-BAB3-45FC-87D8-E4234940CC03}" destId="{DEA166D9-27B2-427D-AC67-EF9C05B57197}"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7B70B-3188-4E80-8749-474AB4980B57}">
      <dsp:nvSpPr>
        <dsp:cNvPr id="0" name=""/>
        <dsp:cNvSpPr/>
      </dsp:nvSpPr>
      <dsp:spPr>
        <a:xfrm>
          <a:off x="119431" y="205905"/>
          <a:ext cx="901568" cy="90156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785B42-1365-4848-B30B-B1C194F44344}">
      <dsp:nvSpPr>
        <dsp:cNvPr id="0" name=""/>
        <dsp:cNvSpPr/>
      </dsp:nvSpPr>
      <dsp:spPr>
        <a:xfrm>
          <a:off x="308761" y="395234"/>
          <a:ext cx="522909" cy="5229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29F41A3-EB3F-4436-9D20-D45DF739BE35}">
      <dsp:nvSpPr>
        <dsp:cNvPr id="0" name=""/>
        <dsp:cNvSpPr/>
      </dsp:nvSpPr>
      <dsp:spPr>
        <a:xfrm>
          <a:off x="1214193" y="205905"/>
          <a:ext cx="2125125" cy="90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GB" sz="1900" kern="1200" baseline="0"/>
            <a:t>Having space to connect </a:t>
          </a:r>
          <a:endParaRPr lang="en-US" sz="1900" kern="1200"/>
        </a:p>
      </dsp:txBody>
      <dsp:txXfrm>
        <a:off x="1214193" y="205905"/>
        <a:ext cx="2125125" cy="901568"/>
      </dsp:txXfrm>
    </dsp:sp>
    <dsp:sp modelId="{46A9663E-175B-46BB-933A-D1A7B5393689}">
      <dsp:nvSpPr>
        <dsp:cNvPr id="0" name=""/>
        <dsp:cNvSpPr/>
      </dsp:nvSpPr>
      <dsp:spPr>
        <a:xfrm>
          <a:off x="3709606" y="205905"/>
          <a:ext cx="901568" cy="90156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F7048A-4F41-4810-9DED-8A1B6E98D7BA}">
      <dsp:nvSpPr>
        <dsp:cNvPr id="0" name=""/>
        <dsp:cNvSpPr/>
      </dsp:nvSpPr>
      <dsp:spPr>
        <a:xfrm>
          <a:off x="3898935" y="395234"/>
          <a:ext cx="522909" cy="5229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8CCD925-394A-41C7-A1E7-575581233AF2}">
      <dsp:nvSpPr>
        <dsp:cNvPr id="0" name=""/>
        <dsp:cNvSpPr/>
      </dsp:nvSpPr>
      <dsp:spPr>
        <a:xfrm>
          <a:off x="4804368" y="205905"/>
          <a:ext cx="2125125" cy="90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GB" sz="1900" kern="1200" baseline="0"/>
            <a:t>Feeling safe</a:t>
          </a:r>
          <a:endParaRPr lang="en-US" sz="1900" kern="1200"/>
        </a:p>
      </dsp:txBody>
      <dsp:txXfrm>
        <a:off x="4804368" y="205905"/>
        <a:ext cx="2125125" cy="901568"/>
      </dsp:txXfrm>
    </dsp:sp>
    <dsp:sp modelId="{7DA62D03-749F-491C-A924-970FC529600F}">
      <dsp:nvSpPr>
        <dsp:cNvPr id="0" name=""/>
        <dsp:cNvSpPr/>
      </dsp:nvSpPr>
      <dsp:spPr>
        <a:xfrm>
          <a:off x="7299780" y="205905"/>
          <a:ext cx="901568" cy="90156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0D763E-FC06-451D-AAD6-1740443E0DF6}">
      <dsp:nvSpPr>
        <dsp:cNvPr id="0" name=""/>
        <dsp:cNvSpPr/>
      </dsp:nvSpPr>
      <dsp:spPr>
        <a:xfrm>
          <a:off x="7489110" y="395234"/>
          <a:ext cx="522909" cy="5229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5F1352E-BCC1-46D0-9C65-64C441790562}">
      <dsp:nvSpPr>
        <dsp:cNvPr id="0" name=""/>
        <dsp:cNvSpPr/>
      </dsp:nvSpPr>
      <dsp:spPr>
        <a:xfrm>
          <a:off x="8394542" y="205905"/>
          <a:ext cx="2125125" cy="90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GB" sz="1900" kern="1200" baseline="0"/>
            <a:t>Building relationships</a:t>
          </a:r>
          <a:endParaRPr lang="en-US" sz="1900" kern="1200"/>
        </a:p>
      </dsp:txBody>
      <dsp:txXfrm>
        <a:off x="8394542" y="205905"/>
        <a:ext cx="2125125" cy="901568"/>
      </dsp:txXfrm>
    </dsp:sp>
    <dsp:sp modelId="{6766E950-FCEB-4E80-A5E0-08DDFF160506}">
      <dsp:nvSpPr>
        <dsp:cNvPr id="0" name=""/>
        <dsp:cNvSpPr/>
      </dsp:nvSpPr>
      <dsp:spPr>
        <a:xfrm>
          <a:off x="119431" y="1910212"/>
          <a:ext cx="901568" cy="90156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A56250-640C-4797-82DC-EDB7FE98A583}">
      <dsp:nvSpPr>
        <dsp:cNvPr id="0" name=""/>
        <dsp:cNvSpPr/>
      </dsp:nvSpPr>
      <dsp:spPr>
        <a:xfrm>
          <a:off x="308761" y="2099542"/>
          <a:ext cx="522909" cy="5229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BC334A5-C443-4046-ACC1-B4AFE88AA376}">
      <dsp:nvSpPr>
        <dsp:cNvPr id="0" name=""/>
        <dsp:cNvSpPr/>
      </dsp:nvSpPr>
      <dsp:spPr>
        <a:xfrm>
          <a:off x="1214193" y="1910212"/>
          <a:ext cx="2125125" cy="90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GB" sz="1900" kern="1200" baseline="0"/>
            <a:t>Understanding and showing empathy </a:t>
          </a:r>
          <a:endParaRPr lang="en-US" sz="1900" kern="1200"/>
        </a:p>
      </dsp:txBody>
      <dsp:txXfrm>
        <a:off x="1214193" y="1910212"/>
        <a:ext cx="2125125" cy="901568"/>
      </dsp:txXfrm>
    </dsp:sp>
    <dsp:sp modelId="{14C311C0-87C8-4F73-A36F-475045B9FCAD}">
      <dsp:nvSpPr>
        <dsp:cNvPr id="0" name=""/>
        <dsp:cNvSpPr/>
      </dsp:nvSpPr>
      <dsp:spPr>
        <a:xfrm>
          <a:off x="3709606" y="1910212"/>
          <a:ext cx="901568" cy="90156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D0230D-2E0C-4FF8-A6A5-510E57F9E068}">
      <dsp:nvSpPr>
        <dsp:cNvPr id="0" name=""/>
        <dsp:cNvSpPr/>
      </dsp:nvSpPr>
      <dsp:spPr>
        <a:xfrm>
          <a:off x="3898935" y="2099542"/>
          <a:ext cx="522909" cy="5229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7CA1D03-DF5D-46AD-99EF-9D01506FC650}">
      <dsp:nvSpPr>
        <dsp:cNvPr id="0" name=""/>
        <dsp:cNvSpPr/>
      </dsp:nvSpPr>
      <dsp:spPr>
        <a:xfrm>
          <a:off x="4804368" y="1910212"/>
          <a:ext cx="2125125" cy="90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GB" sz="1900" kern="1200" baseline="0"/>
            <a:t>Being creative, not always talking</a:t>
          </a:r>
          <a:endParaRPr lang="en-US" sz="1900" kern="1200"/>
        </a:p>
      </dsp:txBody>
      <dsp:txXfrm>
        <a:off x="4804368" y="1910212"/>
        <a:ext cx="2125125" cy="901568"/>
      </dsp:txXfrm>
    </dsp:sp>
    <dsp:sp modelId="{ABE36EE7-E11D-4DDC-B149-4C77DC683B29}">
      <dsp:nvSpPr>
        <dsp:cNvPr id="0" name=""/>
        <dsp:cNvSpPr/>
      </dsp:nvSpPr>
      <dsp:spPr>
        <a:xfrm>
          <a:off x="7299780" y="1910212"/>
          <a:ext cx="901568" cy="90156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C64470-5294-4DB9-A209-2FAF8BAA3620}">
      <dsp:nvSpPr>
        <dsp:cNvPr id="0" name=""/>
        <dsp:cNvSpPr/>
      </dsp:nvSpPr>
      <dsp:spPr>
        <a:xfrm>
          <a:off x="7489110" y="2099542"/>
          <a:ext cx="522909" cy="52290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3F6C6DB-9BCB-4610-9FC3-D2A44E3EFD6F}">
      <dsp:nvSpPr>
        <dsp:cNvPr id="0" name=""/>
        <dsp:cNvSpPr/>
      </dsp:nvSpPr>
      <dsp:spPr>
        <a:xfrm>
          <a:off x="8394542" y="1910212"/>
          <a:ext cx="2125125" cy="90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GB" sz="1900" kern="1200" baseline="0"/>
            <a:t>Giving permission to express feelings </a:t>
          </a:r>
          <a:endParaRPr lang="en-US" sz="1900" kern="1200"/>
        </a:p>
      </dsp:txBody>
      <dsp:txXfrm>
        <a:off x="8394542" y="1910212"/>
        <a:ext cx="2125125" cy="901568"/>
      </dsp:txXfrm>
    </dsp:sp>
    <dsp:sp modelId="{1A8779FF-05CA-40A1-B94B-AA62A704AE96}">
      <dsp:nvSpPr>
        <dsp:cNvPr id="0" name=""/>
        <dsp:cNvSpPr/>
      </dsp:nvSpPr>
      <dsp:spPr>
        <a:xfrm>
          <a:off x="2013618" y="3614520"/>
          <a:ext cx="901568" cy="90156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185EC2-D241-4DBA-8571-5DA9267FA37F}">
      <dsp:nvSpPr>
        <dsp:cNvPr id="0" name=""/>
        <dsp:cNvSpPr/>
      </dsp:nvSpPr>
      <dsp:spPr>
        <a:xfrm>
          <a:off x="2187915" y="3863984"/>
          <a:ext cx="522909" cy="52290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5D96DC4-1CFB-4F5A-8001-9021D680C1A6}">
      <dsp:nvSpPr>
        <dsp:cNvPr id="0" name=""/>
        <dsp:cNvSpPr/>
      </dsp:nvSpPr>
      <dsp:spPr>
        <a:xfrm>
          <a:off x="3194428" y="3614520"/>
          <a:ext cx="2125125" cy="90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GB" sz="1900" kern="1200" baseline="0" dirty="0"/>
            <a:t>Reflecting on our own experience</a:t>
          </a:r>
          <a:endParaRPr lang="en-US" sz="1900" kern="1200" dirty="0"/>
        </a:p>
      </dsp:txBody>
      <dsp:txXfrm>
        <a:off x="3194428" y="3614520"/>
        <a:ext cx="2125125" cy="901568"/>
      </dsp:txXfrm>
    </dsp:sp>
    <dsp:sp modelId="{D3FE68E2-B894-4239-A619-7ADFB2F02E9B}">
      <dsp:nvSpPr>
        <dsp:cNvPr id="0" name=""/>
        <dsp:cNvSpPr/>
      </dsp:nvSpPr>
      <dsp:spPr>
        <a:xfrm>
          <a:off x="5829292" y="3584452"/>
          <a:ext cx="901568" cy="90156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E54E93-F7AC-42DD-A876-6FB1CC55D0A9}">
      <dsp:nvSpPr>
        <dsp:cNvPr id="0" name=""/>
        <dsp:cNvSpPr/>
      </dsp:nvSpPr>
      <dsp:spPr>
        <a:xfrm>
          <a:off x="6033657" y="3773782"/>
          <a:ext cx="522909" cy="522909"/>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D17A01C-2432-42DB-9B67-B9F73D2782BE}">
      <dsp:nvSpPr>
        <dsp:cNvPr id="0" name=""/>
        <dsp:cNvSpPr/>
      </dsp:nvSpPr>
      <dsp:spPr>
        <a:xfrm>
          <a:off x="6969148" y="3569423"/>
          <a:ext cx="2125125" cy="90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GB" sz="1900" kern="1200" baseline="0" dirty="0"/>
            <a:t>Modelling accepting vulnerability for young people</a:t>
          </a:r>
          <a:endParaRPr lang="en-US" sz="1900" kern="1200" dirty="0"/>
        </a:p>
      </dsp:txBody>
      <dsp:txXfrm>
        <a:off x="6969148" y="3569423"/>
        <a:ext cx="2125125" cy="901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01DD7-4D52-4B4A-AA4F-253B380393F3}">
      <dsp:nvSpPr>
        <dsp:cNvPr id="0" name=""/>
        <dsp:cNvSpPr/>
      </dsp:nvSpPr>
      <dsp:spPr>
        <a:xfrm>
          <a:off x="569051" y="396391"/>
          <a:ext cx="756210" cy="7562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8A69FAD-AEF1-4D89-B969-7A3C9602C06A}">
      <dsp:nvSpPr>
        <dsp:cNvPr id="0" name=""/>
        <dsp:cNvSpPr/>
      </dsp:nvSpPr>
      <dsp:spPr>
        <a:xfrm>
          <a:off x="151662" y="1544096"/>
          <a:ext cx="1680468" cy="1524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baseline="0" dirty="0">
              <a:latin typeface="Calibri" panose="020F0502020204030204" pitchFamily="34" charset="0"/>
              <a:cs typeface="Calibri" panose="020F0502020204030204" pitchFamily="34" charset="0"/>
            </a:rPr>
            <a:t>Resilience isn’t just something inside us, it comes from our interactions and environments </a:t>
          </a:r>
          <a:endParaRPr lang="en-US" sz="1800" kern="1200" dirty="0">
            <a:latin typeface="Calibri" panose="020F0502020204030204" pitchFamily="34" charset="0"/>
            <a:cs typeface="Calibri" panose="020F0502020204030204" pitchFamily="34" charset="0"/>
          </a:endParaRPr>
        </a:p>
      </dsp:txBody>
      <dsp:txXfrm>
        <a:off x="151662" y="1544096"/>
        <a:ext cx="1680468" cy="1524653"/>
      </dsp:txXfrm>
    </dsp:sp>
    <dsp:sp modelId="{75E56444-DBA3-45E1-9A4E-9412A236D3AA}">
      <dsp:nvSpPr>
        <dsp:cNvPr id="0" name=""/>
        <dsp:cNvSpPr/>
      </dsp:nvSpPr>
      <dsp:spPr>
        <a:xfrm>
          <a:off x="3124850" y="396255"/>
          <a:ext cx="756210" cy="7562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139E617-0310-4A25-B553-CD2030B877A3}">
      <dsp:nvSpPr>
        <dsp:cNvPr id="0" name=""/>
        <dsp:cNvSpPr/>
      </dsp:nvSpPr>
      <dsp:spPr>
        <a:xfrm>
          <a:off x="2463869" y="1532813"/>
          <a:ext cx="1978903" cy="1524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baseline="0" dirty="0">
              <a:latin typeface="Calibri" panose="020F0502020204030204" pitchFamily="34" charset="0"/>
              <a:cs typeface="Calibri" panose="020F0502020204030204" pitchFamily="34" charset="0"/>
            </a:rPr>
            <a:t>Supporting young people to feel able to make a difference in their own lives and feel connected to others is important </a:t>
          </a:r>
          <a:endParaRPr lang="en-US" sz="1800" kern="1200" dirty="0">
            <a:latin typeface="Calibri" panose="020F0502020204030204" pitchFamily="34" charset="0"/>
            <a:cs typeface="Calibri" panose="020F0502020204030204" pitchFamily="34" charset="0"/>
          </a:endParaRPr>
        </a:p>
      </dsp:txBody>
      <dsp:txXfrm>
        <a:off x="2463869" y="1532813"/>
        <a:ext cx="1978903" cy="1524653"/>
      </dsp:txXfrm>
    </dsp:sp>
    <dsp:sp modelId="{D6F9A097-5C0B-4235-9C04-7C760E73B5C8}">
      <dsp:nvSpPr>
        <dsp:cNvPr id="0" name=""/>
        <dsp:cNvSpPr/>
      </dsp:nvSpPr>
      <dsp:spPr>
        <a:xfrm>
          <a:off x="5632042" y="351646"/>
          <a:ext cx="756210" cy="7562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B222E64-8599-49C0-9EC1-26E30703E169}">
      <dsp:nvSpPr>
        <dsp:cNvPr id="0" name=""/>
        <dsp:cNvSpPr/>
      </dsp:nvSpPr>
      <dsp:spPr>
        <a:xfrm>
          <a:off x="4787252" y="1544096"/>
          <a:ext cx="2349312" cy="1524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baseline="0" dirty="0">
              <a:latin typeface="Calibri" panose="020F0502020204030204" pitchFamily="34" charset="0"/>
              <a:cs typeface="Calibri" panose="020F0502020204030204" pitchFamily="34" charset="0"/>
            </a:rPr>
            <a:t>Learning to accept that we will have difficult thoughts and feelings is the first step in actively choosing what we do next </a:t>
          </a:r>
          <a:endParaRPr lang="en-US" sz="1800" kern="1200" dirty="0">
            <a:latin typeface="Calibri" panose="020F0502020204030204" pitchFamily="34" charset="0"/>
            <a:cs typeface="Calibri" panose="020F0502020204030204" pitchFamily="34" charset="0"/>
          </a:endParaRPr>
        </a:p>
      </dsp:txBody>
      <dsp:txXfrm>
        <a:off x="4787252" y="1544096"/>
        <a:ext cx="2349312" cy="1524653"/>
      </dsp:txXfrm>
    </dsp:sp>
    <dsp:sp modelId="{603F6E4B-719D-43BE-B1A1-2F5B335921B4}">
      <dsp:nvSpPr>
        <dsp:cNvPr id="0" name=""/>
        <dsp:cNvSpPr/>
      </dsp:nvSpPr>
      <dsp:spPr>
        <a:xfrm>
          <a:off x="578516" y="3796523"/>
          <a:ext cx="756210" cy="7562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2A099A4-D254-497D-BE45-0FB1A0001AD1}">
      <dsp:nvSpPr>
        <dsp:cNvPr id="0" name=""/>
        <dsp:cNvSpPr/>
      </dsp:nvSpPr>
      <dsp:spPr>
        <a:xfrm>
          <a:off x="0" y="4915973"/>
          <a:ext cx="2133775" cy="1524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baseline="0" dirty="0">
              <a:latin typeface="Calibri" panose="020F0502020204030204" pitchFamily="34" charset="0"/>
              <a:cs typeface="Calibri" panose="020F0502020204030204" pitchFamily="34" charset="0"/>
            </a:rPr>
            <a:t>Feeling connected to adults and peers is fundamental for enabling resilience </a:t>
          </a:r>
          <a:endParaRPr lang="en-US" sz="1800" kern="1200" dirty="0">
            <a:latin typeface="Calibri" panose="020F0502020204030204" pitchFamily="34" charset="0"/>
            <a:cs typeface="Calibri" panose="020F0502020204030204" pitchFamily="34" charset="0"/>
          </a:endParaRPr>
        </a:p>
      </dsp:txBody>
      <dsp:txXfrm>
        <a:off x="0" y="4915973"/>
        <a:ext cx="2133775" cy="1524653"/>
      </dsp:txXfrm>
    </dsp:sp>
    <dsp:sp modelId="{9F8BA98E-6D65-4F80-A5C0-15655B96A71B}">
      <dsp:nvSpPr>
        <dsp:cNvPr id="0" name=""/>
        <dsp:cNvSpPr/>
      </dsp:nvSpPr>
      <dsp:spPr>
        <a:xfrm>
          <a:off x="3092749" y="3790761"/>
          <a:ext cx="756210" cy="75621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F93CD951-D6CC-4560-828B-E09957EE5AC9}">
      <dsp:nvSpPr>
        <dsp:cNvPr id="0" name=""/>
        <dsp:cNvSpPr/>
      </dsp:nvSpPr>
      <dsp:spPr>
        <a:xfrm>
          <a:off x="2466743" y="4933445"/>
          <a:ext cx="1993288" cy="1524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baseline="0" dirty="0">
              <a:latin typeface="Calibri" panose="020F0502020204030204" pitchFamily="34" charset="0"/>
              <a:cs typeface="Calibri" panose="020F0502020204030204" pitchFamily="34" charset="0"/>
            </a:rPr>
            <a:t>When we feel vulnerable it can be hard to build relationships with others</a:t>
          </a:r>
          <a:endParaRPr lang="en-US" sz="1800" kern="1200" dirty="0">
            <a:latin typeface="Calibri" panose="020F0502020204030204" pitchFamily="34" charset="0"/>
            <a:cs typeface="Calibri" panose="020F0502020204030204" pitchFamily="34" charset="0"/>
          </a:endParaRPr>
        </a:p>
      </dsp:txBody>
      <dsp:txXfrm>
        <a:off x="2466743" y="4933445"/>
        <a:ext cx="1993288" cy="1524653"/>
      </dsp:txXfrm>
    </dsp:sp>
    <dsp:sp modelId="{EB89DF0D-1E41-43CA-8B5E-08B59B1C01E0}">
      <dsp:nvSpPr>
        <dsp:cNvPr id="0" name=""/>
        <dsp:cNvSpPr/>
      </dsp:nvSpPr>
      <dsp:spPr>
        <a:xfrm>
          <a:off x="5798766" y="3701414"/>
          <a:ext cx="756210" cy="75621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DEA166D9-27B2-427D-AC67-EF9C05B57197}">
      <dsp:nvSpPr>
        <dsp:cNvPr id="0" name=""/>
        <dsp:cNvSpPr/>
      </dsp:nvSpPr>
      <dsp:spPr>
        <a:xfrm>
          <a:off x="4880484" y="4933430"/>
          <a:ext cx="2489547" cy="1524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baseline="0" dirty="0">
              <a:latin typeface="Calibri" panose="020F0502020204030204" pitchFamily="34" charset="0"/>
              <a:cs typeface="Calibri" panose="020F0502020204030204" pitchFamily="34" charset="0"/>
            </a:rPr>
            <a:t>We have to give time and space to have shared experiences and model for young people how to cope with these difficult feelings</a:t>
          </a:r>
          <a:endParaRPr lang="en-US" sz="1800" kern="1200" dirty="0">
            <a:latin typeface="Calibri" panose="020F0502020204030204" pitchFamily="34" charset="0"/>
            <a:cs typeface="Calibri" panose="020F0502020204030204" pitchFamily="34" charset="0"/>
          </a:endParaRPr>
        </a:p>
      </dsp:txBody>
      <dsp:txXfrm>
        <a:off x="4880484" y="4933430"/>
        <a:ext cx="2489547" cy="152465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EB545-BB5F-4D41-8042-6A34E2FC3716}" type="datetimeFigureOut">
              <a:rPr lang="en-GB" smtClean="0"/>
              <a:t>17/05/2020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4464A-D0AE-4B89-91F7-CEC73B850D66}" type="slidenum">
              <a:rPr lang="en-GB" smtClean="0"/>
              <a:t>‹#›</a:t>
            </a:fld>
            <a:endParaRPr lang="en-GB"/>
          </a:p>
        </p:txBody>
      </p:sp>
    </p:spTree>
    <p:extLst>
      <p:ext uri="{BB962C8B-B14F-4D97-AF65-F5344CB8AC3E}">
        <p14:creationId xmlns:p14="http://schemas.microsoft.com/office/powerpoint/2010/main" val="1762802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1</a:t>
            </a:fld>
            <a:endParaRPr lang="en-GB"/>
          </a:p>
        </p:txBody>
      </p:sp>
    </p:spTree>
    <p:extLst>
      <p:ext uri="{BB962C8B-B14F-4D97-AF65-F5344CB8AC3E}">
        <p14:creationId xmlns:p14="http://schemas.microsoft.com/office/powerpoint/2010/main" val="1033401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10</a:t>
            </a:fld>
            <a:endParaRPr lang="en-GB"/>
          </a:p>
        </p:txBody>
      </p:sp>
    </p:spTree>
    <p:extLst>
      <p:ext uri="{BB962C8B-B14F-4D97-AF65-F5344CB8AC3E}">
        <p14:creationId xmlns:p14="http://schemas.microsoft.com/office/powerpoint/2010/main" val="3613226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11</a:t>
            </a:fld>
            <a:endParaRPr lang="en-GB"/>
          </a:p>
        </p:txBody>
      </p:sp>
    </p:spTree>
    <p:extLst>
      <p:ext uri="{BB962C8B-B14F-4D97-AF65-F5344CB8AC3E}">
        <p14:creationId xmlns:p14="http://schemas.microsoft.com/office/powerpoint/2010/main" val="1141399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12</a:t>
            </a:fld>
            <a:endParaRPr lang="en-GB"/>
          </a:p>
        </p:txBody>
      </p:sp>
    </p:spTree>
    <p:extLst>
      <p:ext uri="{BB962C8B-B14F-4D97-AF65-F5344CB8AC3E}">
        <p14:creationId xmlns:p14="http://schemas.microsoft.com/office/powerpoint/2010/main" val="1607384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13</a:t>
            </a:fld>
            <a:endParaRPr lang="en-GB"/>
          </a:p>
        </p:txBody>
      </p:sp>
    </p:spTree>
    <p:extLst>
      <p:ext uri="{BB962C8B-B14F-4D97-AF65-F5344CB8AC3E}">
        <p14:creationId xmlns:p14="http://schemas.microsoft.com/office/powerpoint/2010/main" val="3172172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14</a:t>
            </a:fld>
            <a:endParaRPr lang="en-GB"/>
          </a:p>
        </p:txBody>
      </p:sp>
    </p:spTree>
    <p:extLst>
      <p:ext uri="{BB962C8B-B14F-4D97-AF65-F5344CB8AC3E}">
        <p14:creationId xmlns:p14="http://schemas.microsoft.com/office/powerpoint/2010/main" val="351942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15</a:t>
            </a:fld>
            <a:endParaRPr lang="en-GB"/>
          </a:p>
        </p:txBody>
      </p:sp>
    </p:spTree>
    <p:extLst>
      <p:ext uri="{BB962C8B-B14F-4D97-AF65-F5344CB8AC3E}">
        <p14:creationId xmlns:p14="http://schemas.microsoft.com/office/powerpoint/2010/main" val="289585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16</a:t>
            </a:fld>
            <a:endParaRPr lang="en-GB"/>
          </a:p>
        </p:txBody>
      </p:sp>
    </p:spTree>
    <p:extLst>
      <p:ext uri="{BB962C8B-B14F-4D97-AF65-F5344CB8AC3E}">
        <p14:creationId xmlns:p14="http://schemas.microsoft.com/office/powerpoint/2010/main" val="411192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Resilience is something we can help to foster in young people, it is not something they just have for themselves.  </a:t>
            </a:r>
          </a:p>
          <a:p>
            <a:endParaRPr lang="en-GB" dirty="0"/>
          </a:p>
          <a:p>
            <a:r>
              <a:rPr lang="en-GB" dirty="0"/>
              <a:t>Some young people will feel vulnerable and out of control </a:t>
            </a:r>
          </a:p>
          <a:p>
            <a:r>
              <a:rPr lang="en-GB" dirty="0"/>
              <a:t>Supporting them feel they have some mastery over their lives and feel connected to others will help</a:t>
            </a:r>
          </a:p>
          <a:p>
            <a:endParaRPr lang="en-GB" dirty="0"/>
          </a:p>
          <a:p>
            <a:r>
              <a:rPr lang="en-GB" dirty="0"/>
              <a:t>Helping young people learn to accept that they will have difficult thoughts and feelings can help them to begin to take control back of their lives rather than being ruled by their emotions </a:t>
            </a:r>
          </a:p>
          <a:p>
            <a:endParaRPr lang="en-GB" dirty="0"/>
          </a:p>
          <a:p>
            <a:r>
              <a:rPr lang="en-GB" dirty="0"/>
              <a:t>Mindfulness techniques can help train young people (and us) to become better at not becoming fused with one worrying thought </a:t>
            </a:r>
          </a:p>
          <a:p>
            <a:endParaRPr lang="en-GB" dirty="0"/>
          </a:p>
          <a:p>
            <a:r>
              <a:rPr lang="en-GB" dirty="0"/>
              <a:t>We can then begin actively choosing what we do next </a:t>
            </a:r>
          </a:p>
          <a:p>
            <a:endParaRPr lang="en-GB" dirty="0"/>
          </a:p>
          <a:p>
            <a:r>
              <a:rPr lang="en-GB" dirty="0"/>
              <a:t>Feeling connected to our adults and peers is a distinct indicator for reliance </a:t>
            </a:r>
          </a:p>
        </p:txBody>
      </p:sp>
      <p:sp>
        <p:nvSpPr>
          <p:cNvPr id="4" name="Slide Number Placeholder 3"/>
          <p:cNvSpPr>
            <a:spLocks noGrp="1"/>
          </p:cNvSpPr>
          <p:nvPr>
            <p:ph type="sldNum" sz="quarter" idx="5"/>
          </p:nvPr>
        </p:nvSpPr>
        <p:spPr/>
        <p:txBody>
          <a:bodyPr/>
          <a:lstStyle/>
          <a:p>
            <a:fld id="{E894464A-D0AE-4B89-91F7-CEC73B850D66}" type="slidenum">
              <a:rPr lang="en-GB" smtClean="0"/>
              <a:t>17</a:t>
            </a:fld>
            <a:endParaRPr lang="en-GB"/>
          </a:p>
        </p:txBody>
      </p:sp>
    </p:spTree>
    <p:extLst>
      <p:ext uri="{BB962C8B-B14F-4D97-AF65-F5344CB8AC3E}">
        <p14:creationId xmlns:p14="http://schemas.microsoft.com/office/powerpoint/2010/main" val="26122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2</a:t>
            </a:fld>
            <a:endParaRPr lang="en-GB"/>
          </a:p>
        </p:txBody>
      </p:sp>
    </p:spTree>
    <p:extLst>
      <p:ext uri="{BB962C8B-B14F-4D97-AF65-F5344CB8AC3E}">
        <p14:creationId xmlns:p14="http://schemas.microsoft.com/office/powerpoint/2010/main" val="41307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3</a:t>
            </a:fld>
            <a:endParaRPr lang="en-GB"/>
          </a:p>
        </p:txBody>
      </p:sp>
    </p:spTree>
    <p:extLst>
      <p:ext uri="{BB962C8B-B14F-4D97-AF65-F5344CB8AC3E}">
        <p14:creationId xmlns:p14="http://schemas.microsoft.com/office/powerpoint/2010/main" val="1313976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4</a:t>
            </a:fld>
            <a:endParaRPr lang="en-GB"/>
          </a:p>
        </p:txBody>
      </p:sp>
    </p:spTree>
    <p:extLst>
      <p:ext uri="{BB962C8B-B14F-4D97-AF65-F5344CB8AC3E}">
        <p14:creationId xmlns:p14="http://schemas.microsoft.com/office/powerpoint/2010/main" val="268460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5</a:t>
            </a:fld>
            <a:endParaRPr lang="en-GB"/>
          </a:p>
        </p:txBody>
      </p:sp>
    </p:spTree>
    <p:extLst>
      <p:ext uri="{BB962C8B-B14F-4D97-AF65-F5344CB8AC3E}">
        <p14:creationId xmlns:p14="http://schemas.microsoft.com/office/powerpoint/2010/main" val="96540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6</a:t>
            </a:fld>
            <a:endParaRPr lang="en-GB"/>
          </a:p>
        </p:txBody>
      </p:sp>
    </p:spTree>
    <p:extLst>
      <p:ext uri="{BB962C8B-B14F-4D97-AF65-F5344CB8AC3E}">
        <p14:creationId xmlns:p14="http://schemas.microsoft.com/office/powerpoint/2010/main" val="360201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7</a:t>
            </a:fld>
            <a:endParaRPr lang="en-GB"/>
          </a:p>
        </p:txBody>
      </p:sp>
    </p:spTree>
    <p:extLst>
      <p:ext uri="{BB962C8B-B14F-4D97-AF65-F5344CB8AC3E}">
        <p14:creationId xmlns:p14="http://schemas.microsoft.com/office/powerpoint/2010/main" val="341517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8</a:t>
            </a:fld>
            <a:endParaRPr lang="en-GB"/>
          </a:p>
        </p:txBody>
      </p:sp>
    </p:spTree>
    <p:extLst>
      <p:ext uri="{BB962C8B-B14F-4D97-AF65-F5344CB8AC3E}">
        <p14:creationId xmlns:p14="http://schemas.microsoft.com/office/powerpoint/2010/main" val="753106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E894464A-D0AE-4B89-91F7-CEC73B850D66}" type="slidenum">
              <a:rPr lang="en-GB" smtClean="0"/>
              <a:t>9</a:t>
            </a:fld>
            <a:endParaRPr lang="en-GB"/>
          </a:p>
        </p:txBody>
      </p:sp>
    </p:spTree>
    <p:extLst>
      <p:ext uri="{BB962C8B-B14F-4D97-AF65-F5344CB8AC3E}">
        <p14:creationId xmlns:p14="http://schemas.microsoft.com/office/powerpoint/2010/main" val="144571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B043985-C005-4A70-8711-B8172AF54A6B}" type="slidenum">
              <a:rPr lang="en-GB" smtClean="0"/>
              <a:t>‹#›</a:t>
            </a:fld>
            <a:endParaRPr lang="en-GB"/>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935721566"/>
      </p:ext>
    </p:extLst>
  </p:cSld>
  <p:clrMapOvr>
    <a:masterClrMapping/>
  </p:clrMapOvr>
  <p:transition spd="slow" advTm="34584">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4069907633"/>
      </p:ext>
    </p:extLst>
  </p:cSld>
  <p:clrMapOvr>
    <a:masterClrMapping/>
  </p:clrMapOvr>
  <p:transition spd="slow" advTm="34584">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02446299"/>
      </p:ext>
    </p:extLst>
  </p:cSld>
  <p:clrMapOvr>
    <a:masterClrMapping/>
  </p:clrMapOvr>
  <p:transition spd="slow" advTm="34584">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718515697"/>
      </p:ext>
    </p:extLst>
  </p:cSld>
  <p:clrMapOvr>
    <a:masterClrMapping/>
  </p:clrMapOvr>
  <p:transition spd="slow" advTm="34584">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195400838"/>
      </p:ext>
    </p:extLst>
  </p:cSld>
  <p:clrMapOvr>
    <a:overrideClrMapping bg1="dk1" tx1="lt1" bg2="dk2" tx2="lt2" accent1="accent1" accent2="accent2" accent3="accent3" accent4="accent4" accent5="accent5" accent6="accent6" hlink="hlink" folHlink="folHlink"/>
  </p:clrMapOvr>
  <p:transition spd="slow" advTm="34584">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3AC5F8-BCD1-4BEC-8F9F-8643FBF74A8A}" type="datetimeFigureOut">
              <a:rPr lang="en-GB" smtClean="0"/>
              <a:t>17/05/2020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236667698"/>
      </p:ext>
    </p:extLst>
  </p:cSld>
  <p:clrMapOvr>
    <a:masterClrMapping/>
  </p:clrMapOvr>
  <p:transition spd="slow" advTm="34584">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3AC5F8-BCD1-4BEC-8F9F-8643FBF74A8A}" type="datetimeFigureOut">
              <a:rPr lang="en-GB" smtClean="0"/>
              <a:t>17/05/2020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872883973"/>
      </p:ext>
    </p:extLst>
  </p:cSld>
  <p:clrMapOvr>
    <a:masterClrMapping/>
  </p:clrMapOvr>
  <p:transition spd="slow" advTm="34584">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3AC5F8-BCD1-4BEC-8F9F-8643FBF74A8A}" type="datetimeFigureOut">
              <a:rPr lang="en-GB" smtClean="0"/>
              <a:t>17/05/2020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986156722"/>
      </p:ext>
    </p:extLst>
  </p:cSld>
  <p:clrMapOvr>
    <a:masterClrMapping/>
  </p:clrMapOvr>
  <p:transition spd="slow" advTm="34584">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AC5F8-BCD1-4BEC-8F9F-8643FBF74A8A}" type="datetimeFigureOut">
              <a:rPr lang="en-GB" smtClean="0"/>
              <a:t>17/05/2020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2642091884"/>
      </p:ext>
    </p:extLst>
  </p:cSld>
  <p:clrMapOvr>
    <a:masterClrMapping/>
  </p:clrMapOvr>
  <p:transition spd="slow" advTm="34584">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17/05/2020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8876259"/>
      </p:ext>
    </p:extLst>
  </p:cSld>
  <p:clrMapOvr>
    <a:masterClrMapping/>
  </p:clrMapOvr>
  <p:transition spd="slow" advTm="34584">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17/05/2020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46978202"/>
      </p:ext>
    </p:extLst>
  </p:cSld>
  <p:clrMapOvr>
    <a:masterClrMapping/>
  </p:clrMapOvr>
  <p:transition spd="slow" advTm="34584">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E3AC5F8-BCD1-4BEC-8F9F-8643FBF74A8A}" type="datetimeFigureOut">
              <a:rPr lang="en-GB" smtClean="0"/>
              <a:t>17/05/2020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B043985-C005-4A70-8711-B8172AF54A6B}"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4581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34584">
    <p:wipe/>
  </p:transition>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20.jpg"/><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png"/><Relationship Id="rId11" Type="http://schemas.openxmlformats.org/officeDocument/2006/relationships/image" Target="../media/image3.png"/><Relationship Id="rId5" Type="http://schemas.openxmlformats.org/officeDocument/2006/relationships/hyperlink" Target="https://www.youtube.com/watch?v=BmvNCdpHUYM" TargetMode="External"/><Relationship Id="rId10" Type="http://schemas.openxmlformats.org/officeDocument/2006/relationships/image" Target="../media/image24.svg"/><Relationship Id="rId4" Type="http://schemas.openxmlformats.org/officeDocument/2006/relationships/notesSlide" Target="../notesSlides/notesSlide12.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7.xml"/><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4Qm9cGRub0" TargetMode="External"/><Relationship Id="rId2" Type="http://schemas.openxmlformats.org/officeDocument/2006/relationships/hyperlink" Target="https://www.youtube.com/watch?v=_UoMXF73j0c" TargetMode="External"/><Relationship Id="rId1" Type="http://schemas.openxmlformats.org/officeDocument/2006/relationships/slideLayout" Target="../slideLayouts/slideLayout2.xml"/><Relationship Id="rId5" Type="http://schemas.openxmlformats.org/officeDocument/2006/relationships/hyperlink" Target="https://www.nurtureuk.org/sites/default/files/60_mindful_moments_booklet-web1.pdf" TargetMode="External"/><Relationship Id="rId4" Type="http://schemas.openxmlformats.org/officeDocument/2006/relationships/hyperlink" Target="https://www.youtube.com/watch?v=DVD8YRgA-c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hyperlink" Target="https://www.google.com/url?sa=i&amp;url=https%3A%2F%2Fwww.shutterstock.com%2Fsearch%2Fself-efficacy&amp;psig=AOvVaw2aB4FG78kvwwzhQ0FORp8E&amp;ust=1588762751779000&amp;source=images&amp;cd=vfe&amp;ved=0CAIQjRxqFwoTCPiMr9PInOkCFQAAAAAdAAAAABAn"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hyperlink" Target="https://www.youtube.com/watch?v=rCp1l16GCXI" TargetMode="External"/><Relationship Id="rId4" Type="http://schemas.openxmlformats.org/officeDocument/2006/relationships/notesSlide" Target="../notesSlides/notesSlide9.xml"/><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2" name="Freeform: Shape 11">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6A8D7AC4-229A-4E15-B176-FDDD065B6C9D}"/>
              </a:ext>
            </a:extLst>
          </p:cNvPr>
          <p:cNvSpPr>
            <a:spLocks noGrp="1"/>
          </p:cNvSpPr>
          <p:nvPr>
            <p:ph type="ctrTitle"/>
          </p:nvPr>
        </p:nvSpPr>
        <p:spPr>
          <a:xfrm>
            <a:off x="1084006" y="1310713"/>
            <a:ext cx="9969910" cy="2118287"/>
          </a:xfrm>
        </p:spPr>
        <p:txBody>
          <a:bodyPr anchor="b">
            <a:normAutofit/>
          </a:bodyPr>
          <a:lstStyle/>
          <a:p>
            <a:r>
              <a:rPr lang="en-GB" sz="6000" b="1" dirty="0">
                <a:latin typeface="Calibri" panose="020F0502020204030204" pitchFamily="34" charset="0"/>
                <a:cs typeface="Calibri" panose="020F0502020204030204" pitchFamily="34" charset="0"/>
              </a:rPr>
              <a:t>Fostering Resilience </a:t>
            </a:r>
          </a:p>
        </p:txBody>
      </p:sp>
      <p:sp>
        <p:nvSpPr>
          <p:cNvPr id="3" name="Subtitle 2">
            <a:extLst>
              <a:ext uri="{FF2B5EF4-FFF2-40B4-BE49-F238E27FC236}">
                <a16:creationId xmlns:a16="http://schemas.microsoft.com/office/drawing/2014/main" id="{46AD60DF-0AD4-4C21-A117-80804C2AE224}"/>
              </a:ext>
            </a:extLst>
          </p:cNvPr>
          <p:cNvSpPr>
            <a:spLocks noGrp="1"/>
          </p:cNvSpPr>
          <p:nvPr>
            <p:ph type="subTitle" idx="1"/>
          </p:nvPr>
        </p:nvSpPr>
        <p:spPr>
          <a:xfrm>
            <a:off x="436348" y="3429000"/>
            <a:ext cx="10674117" cy="715221"/>
          </a:xfrm>
        </p:spPr>
        <p:txBody>
          <a:bodyPr>
            <a:normAutofit/>
          </a:bodyPr>
          <a:lstStyle/>
          <a:p>
            <a:r>
              <a:rPr lang="en-GB" sz="3600" dirty="0">
                <a:solidFill>
                  <a:schemeClr val="tx1"/>
                </a:solidFill>
                <a:latin typeface="Calibri" panose="020F0502020204030204" pitchFamily="34" charset="0"/>
                <a:cs typeface="Calibri" panose="020F0502020204030204" pitchFamily="34" charset="0"/>
              </a:rPr>
              <a:t>Self-belief and connection</a:t>
            </a:r>
          </a:p>
        </p:txBody>
      </p:sp>
      <p:sp>
        <p:nvSpPr>
          <p:cNvPr id="14" name="Rectangle 13">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pic>
        <p:nvPicPr>
          <p:cNvPr id="5" name="Picture 4" descr="A picture containing table&#10;&#10;Description automatically generated">
            <a:extLst>
              <a:ext uri="{FF2B5EF4-FFF2-40B4-BE49-F238E27FC236}">
                <a16:creationId xmlns:a16="http://schemas.microsoft.com/office/drawing/2014/main" id="{D42C7180-A612-4C2D-9212-58290F7F4F48}"/>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0164803" y="508176"/>
            <a:ext cx="1568418" cy="1470331"/>
          </a:xfrm>
          <a:prstGeom prst="rect">
            <a:avLst/>
          </a:prstGeom>
        </p:spPr>
      </p:pic>
      <p:pic>
        <p:nvPicPr>
          <p:cNvPr id="9" name="Picture 8">
            <a:extLst>
              <a:ext uri="{FF2B5EF4-FFF2-40B4-BE49-F238E27FC236}">
                <a16:creationId xmlns:a16="http://schemas.microsoft.com/office/drawing/2014/main" id="{1E875152-2B9F-4C87-A257-7B7985F57ABA}"/>
              </a:ext>
            </a:extLst>
          </p:cNvPr>
          <p:cNvPicPr>
            <a:picLocks noChangeAspect="1"/>
          </p:cNvPicPr>
          <p:nvPr/>
        </p:nvPicPr>
        <p:blipFill>
          <a:blip r:embed="rId6"/>
          <a:stretch>
            <a:fillRect/>
          </a:stretch>
        </p:blipFill>
        <p:spPr>
          <a:xfrm>
            <a:off x="404701" y="5059599"/>
            <a:ext cx="2804205" cy="975376"/>
          </a:xfrm>
          <a:prstGeom prst="rect">
            <a:avLst/>
          </a:prstGeom>
        </p:spPr>
      </p:pic>
      <p:pic>
        <p:nvPicPr>
          <p:cNvPr id="15" name="Audio 14">
            <a:hlinkClick r:id="" action="ppaction://media"/>
            <a:extLst>
              <a:ext uri="{FF2B5EF4-FFF2-40B4-BE49-F238E27FC236}">
                <a16:creationId xmlns:a16="http://schemas.microsoft.com/office/drawing/2014/main" id="{C67ECFF1-9E0F-4335-AE5B-37DE531500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65059040"/>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1E3B-FFE5-436F-82D5-03FD007D3394}"/>
              </a:ext>
            </a:extLst>
          </p:cNvPr>
          <p:cNvSpPr>
            <a:spLocks noGrp="1"/>
          </p:cNvSpPr>
          <p:nvPr>
            <p:ph type="title"/>
          </p:nvPr>
        </p:nvSpPr>
        <p:spPr>
          <a:xfrm>
            <a:off x="1374827" y="298402"/>
            <a:ext cx="9601200" cy="1485900"/>
          </a:xfrm>
        </p:spPr>
        <p:txBody>
          <a:bodyPr/>
          <a:lstStyle/>
          <a:p>
            <a:r>
              <a:rPr lang="en-GB" b="1" dirty="0">
                <a:latin typeface="Calibri" panose="020F0502020204030204" pitchFamily="34" charset="0"/>
                <a:cs typeface="Calibri" panose="020F0502020204030204" pitchFamily="34" charset="0"/>
              </a:rPr>
              <a:t>Acceptance and Commitment </a:t>
            </a:r>
          </a:p>
        </p:txBody>
      </p:sp>
      <p:pic>
        <p:nvPicPr>
          <p:cNvPr id="5" name="Picture 4" descr="A close up of text on a white background&#10;&#10;Description automatically generated">
            <a:extLst>
              <a:ext uri="{FF2B5EF4-FFF2-40B4-BE49-F238E27FC236}">
                <a16:creationId xmlns:a16="http://schemas.microsoft.com/office/drawing/2014/main" id="{DB0D3490-D1CD-485B-8711-5407AA0CB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4827" y="1115046"/>
            <a:ext cx="10398073" cy="5527054"/>
          </a:xfrm>
          <a:prstGeom prst="rect">
            <a:avLst/>
          </a:prstGeom>
        </p:spPr>
      </p:pic>
      <p:pic>
        <p:nvPicPr>
          <p:cNvPr id="4" name="Audio 3">
            <a:hlinkClick r:id="" action="ppaction://media"/>
            <a:extLst>
              <a:ext uri="{FF2B5EF4-FFF2-40B4-BE49-F238E27FC236}">
                <a16:creationId xmlns:a16="http://schemas.microsoft.com/office/drawing/2014/main" id="{FE1A99B7-4081-4BAC-84EB-1AE98CF143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17792500"/>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5">
            <a:extLst>
              <a:ext uri="{FF2B5EF4-FFF2-40B4-BE49-F238E27FC236}">
                <a16:creationId xmlns:a16="http://schemas.microsoft.com/office/drawing/2014/main" id="{1137A68B-1C01-4B21-8F62-9F127D170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1301EB-9F89-4D44-8739-55F3568F2A5D}"/>
              </a:ext>
            </a:extLst>
          </p:cNvPr>
          <p:cNvSpPr>
            <a:spLocks noGrp="1"/>
          </p:cNvSpPr>
          <p:nvPr>
            <p:ph type="title"/>
          </p:nvPr>
        </p:nvSpPr>
        <p:spPr>
          <a:xfrm>
            <a:off x="640081" y="631373"/>
            <a:ext cx="4018839" cy="2035628"/>
          </a:xfrm>
        </p:spPr>
        <p:txBody>
          <a:bodyPr vert="horz" lIns="91440" tIns="45720" rIns="91440" bIns="45720" rtlCol="0">
            <a:normAutofit/>
          </a:bodyPr>
          <a:lstStyle/>
          <a:p>
            <a:r>
              <a:rPr lang="en-US" b="1" cap="all" dirty="0">
                <a:latin typeface="Calibri" panose="020F0502020204030204" pitchFamily="34" charset="0"/>
                <a:cs typeface="Calibri" panose="020F0502020204030204" pitchFamily="34" charset="0"/>
              </a:rPr>
              <a:t>Train of thoughts</a:t>
            </a:r>
          </a:p>
        </p:txBody>
      </p:sp>
      <p:sp>
        <p:nvSpPr>
          <p:cNvPr id="31" name="Content Placeholder 22">
            <a:extLst>
              <a:ext uri="{FF2B5EF4-FFF2-40B4-BE49-F238E27FC236}">
                <a16:creationId xmlns:a16="http://schemas.microsoft.com/office/drawing/2014/main" id="{E7486126-C5AD-4568-96E0-CAD85049BAF4}"/>
              </a:ext>
            </a:extLst>
          </p:cNvPr>
          <p:cNvSpPr>
            <a:spLocks noGrp="1"/>
          </p:cNvSpPr>
          <p:nvPr>
            <p:ph idx="1"/>
          </p:nvPr>
        </p:nvSpPr>
        <p:spPr>
          <a:xfrm>
            <a:off x="541227" y="2251881"/>
            <a:ext cx="4435474" cy="4390219"/>
          </a:xfrm>
        </p:spPr>
        <p:txBody>
          <a:bodyPr>
            <a:normAutofit/>
          </a:bodyPr>
          <a:lstStyle/>
          <a:p>
            <a:pPr marL="171450" indent="-171450">
              <a:buFont typeface="Arial" panose="020B0604020202020204" pitchFamily="34" charset="0"/>
              <a:buChar char="•"/>
            </a:pPr>
            <a:r>
              <a:rPr lang="en-GB" sz="1800" dirty="0">
                <a:latin typeface="Calibri" panose="020F0502020204030204" pitchFamily="34" charset="0"/>
                <a:cs typeface="Calibri" panose="020F0502020204030204" pitchFamily="34" charset="0"/>
              </a:rPr>
              <a:t>Sit in a relaxed position (eyes closed if you would like to)</a:t>
            </a:r>
          </a:p>
          <a:p>
            <a:pPr marL="171450" indent="-171450">
              <a:buFont typeface="Arial" panose="020B0604020202020204" pitchFamily="34" charset="0"/>
              <a:buChar char="•"/>
            </a:pPr>
            <a:r>
              <a:rPr lang="en-GB" sz="1800" dirty="0">
                <a:latin typeface="Calibri" panose="020F0502020204030204" pitchFamily="34" charset="0"/>
                <a:cs typeface="Calibri" panose="020F0502020204030204" pitchFamily="34" charset="0"/>
              </a:rPr>
              <a:t>Imagine yourself sitting outside on top of a large hill on a warm day </a:t>
            </a:r>
          </a:p>
          <a:p>
            <a:pPr marL="171450" indent="-171450">
              <a:buFont typeface="Arial" panose="020B0604020202020204" pitchFamily="34" charset="0"/>
              <a:buChar char="•"/>
            </a:pPr>
            <a:r>
              <a:rPr lang="en-GB" sz="1800" dirty="0">
                <a:latin typeface="Calibri" panose="020F0502020204030204" pitchFamily="34" charset="0"/>
                <a:cs typeface="Calibri" panose="020F0502020204030204" pitchFamily="34" charset="0"/>
              </a:rPr>
              <a:t>In the distance a train and all its carriages are passing in front of you. Imagine that each carriage represents a thought or feeling</a:t>
            </a:r>
          </a:p>
          <a:p>
            <a:pPr marL="171450" indent="-171450">
              <a:buFont typeface="Arial" panose="020B0604020202020204" pitchFamily="34" charset="0"/>
              <a:buChar char="•"/>
            </a:pPr>
            <a:r>
              <a:rPr lang="en-GB" sz="1800" dirty="0">
                <a:latin typeface="Calibri" panose="020F0502020204030204" pitchFamily="34" charset="0"/>
                <a:cs typeface="Calibri" panose="020F0502020204030204" pitchFamily="34" charset="0"/>
              </a:rPr>
              <a:t>Sometimes we find ourselves being drawn into one specific thought. We can imagine it as being drawn into one of the carriages</a:t>
            </a:r>
          </a:p>
          <a:p>
            <a:pPr marL="171450" indent="-171450">
              <a:buFont typeface="Arial" panose="020B0604020202020204" pitchFamily="34" charset="0"/>
              <a:buChar char="•"/>
            </a:pPr>
            <a:r>
              <a:rPr lang="en-GB" sz="1800" dirty="0">
                <a:latin typeface="Calibri" panose="020F0502020204030204" pitchFamily="34" charset="0"/>
                <a:cs typeface="Calibri" panose="020F0502020204030204" pitchFamily="34" charset="0"/>
              </a:rPr>
              <a:t>When that happens try and return to the hill, watching the train, our thoughts and feelings, coming and going</a:t>
            </a:r>
          </a:p>
          <a:p>
            <a:pPr marL="0" indent="0">
              <a:buNone/>
            </a:pPr>
            <a:endParaRPr lang="en-US" sz="1500" dirty="0"/>
          </a:p>
        </p:txBody>
      </p:sp>
      <p:sp>
        <p:nvSpPr>
          <p:cNvPr id="32" name="Rectangle 27">
            <a:extLst>
              <a:ext uri="{FF2B5EF4-FFF2-40B4-BE49-F238E27FC236}">
                <a16:creationId xmlns:a16="http://schemas.microsoft.com/office/drawing/2014/main" id="{87BCBE98-69EA-40E7-B937-FCA553A58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drawing&#10;&#10;Description automatically generated">
            <a:extLst>
              <a:ext uri="{FF2B5EF4-FFF2-40B4-BE49-F238E27FC236}">
                <a16:creationId xmlns:a16="http://schemas.microsoft.com/office/drawing/2014/main" id="{7C1DC2F2-C7C3-4B12-8F16-6F66130BFCE4}"/>
              </a:ext>
            </a:extLst>
          </p:cNvPr>
          <p:cNvPicPr>
            <a:picLocks noChangeAspect="1"/>
          </p:cNvPicPr>
          <p:nvPr/>
        </p:nvPicPr>
        <p:blipFill rotWithShape="1">
          <a:blip r:embed="rId5">
            <a:extLst>
              <a:ext uri="{28A0092B-C50C-407E-A947-70E740481C1C}">
                <a14:useLocalDpi xmlns:a14="http://schemas.microsoft.com/office/drawing/2010/main" val="0"/>
              </a:ext>
            </a:extLst>
          </a:blip>
          <a:srcRect b="6999"/>
          <a:stretch/>
        </p:blipFill>
        <p:spPr>
          <a:xfrm>
            <a:off x="6167683" y="1045472"/>
            <a:ext cx="5384074" cy="3342334"/>
          </a:xfrm>
          <a:prstGeom prst="rect">
            <a:avLst/>
          </a:prstGeom>
        </p:spPr>
      </p:pic>
      <p:pic>
        <p:nvPicPr>
          <p:cNvPr id="27" name="Graphic 26" descr="Document">
            <a:extLst>
              <a:ext uri="{FF2B5EF4-FFF2-40B4-BE49-F238E27FC236}">
                <a16:creationId xmlns:a16="http://schemas.microsoft.com/office/drawing/2014/main" id="{CF1210D6-D144-4B67-A359-EA0401C991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57600" y="508903"/>
            <a:ext cx="1319101" cy="1398747"/>
          </a:xfrm>
          <a:prstGeom prst="rect">
            <a:avLst/>
          </a:prstGeom>
        </p:spPr>
      </p:pic>
      <p:pic>
        <p:nvPicPr>
          <p:cNvPr id="29" name="Graphic 28" descr="Thought bubble">
            <a:extLst>
              <a:ext uri="{FF2B5EF4-FFF2-40B4-BE49-F238E27FC236}">
                <a16:creationId xmlns:a16="http://schemas.microsoft.com/office/drawing/2014/main" id="{ADA55DB7-04F4-443E-B22F-D15BB06ACE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15643" y="5209340"/>
            <a:ext cx="1026360" cy="1026360"/>
          </a:xfrm>
          <a:prstGeom prst="rect">
            <a:avLst/>
          </a:prstGeom>
        </p:spPr>
      </p:pic>
      <p:sp>
        <p:nvSpPr>
          <p:cNvPr id="6" name="Rectangle: Rounded Corners 5">
            <a:extLst>
              <a:ext uri="{FF2B5EF4-FFF2-40B4-BE49-F238E27FC236}">
                <a16:creationId xmlns:a16="http://schemas.microsoft.com/office/drawing/2014/main" id="{6012A92F-1574-47FB-A8B4-DE451BB2B4A5}"/>
              </a:ext>
            </a:extLst>
          </p:cNvPr>
          <p:cNvSpPr/>
          <p:nvPr/>
        </p:nvSpPr>
        <p:spPr>
          <a:xfrm>
            <a:off x="6167683" y="4731086"/>
            <a:ext cx="4565040" cy="17078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Reflect on your experience of following the mindfulness activity.</a:t>
            </a:r>
          </a:p>
          <a:p>
            <a:pPr algn="ctr"/>
            <a:endParaRPr lang="en-GB" sz="2000" dirty="0">
              <a:latin typeface="Calibri" panose="020F0502020204030204" pitchFamily="34" charset="0"/>
              <a:cs typeface="Calibri" panose="020F0502020204030204" pitchFamily="34" charset="0"/>
            </a:endParaRPr>
          </a:p>
          <a:p>
            <a:pPr algn="ctr"/>
            <a:r>
              <a:rPr lang="en-GB" sz="2000" dirty="0">
                <a:latin typeface="Calibri" panose="020F0502020204030204" pitchFamily="34" charset="0"/>
                <a:cs typeface="Calibri" panose="020F0502020204030204" pitchFamily="34" charset="0"/>
              </a:rPr>
              <a:t> What did you find challenging about it?</a:t>
            </a:r>
          </a:p>
        </p:txBody>
      </p:sp>
      <p:pic>
        <p:nvPicPr>
          <p:cNvPr id="3" name="Audio 2">
            <a:hlinkClick r:id="" action="ppaction://media"/>
            <a:extLst>
              <a:ext uri="{FF2B5EF4-FFF2-40B4-BE49-F238E27FC236}">
                <a16:creationId xmlns:a16="http://schemas.microsoft.com/office/drawing/2014/main" id="{1F857748-3CD3-4266-8CA5-9D940E6EEC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89523458"/>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339A05-2CCF-4A6F-95A6-28B561C3163A}"/>
              </a:ext>
            </a:extLst>
          </p:cNvPr>
          <p:cNvSpPr>
            <a:spLocks noGrp="1"/>
          </p:cNvSpPr>
          <p:nvPr>
            <p:ph idx="1"/>
          </p:nvPr>
        </p:nvSpPr>
        <p:spPr/>
        <p:txBody>
          <a:bodyPr/>
          <a:lstStyle/>
          <a:p>
            <a:endParaRPr lang="en-GB"/>
          </a:p>
        </p:txBody>
      </p:sp>
      <p:pic>
        <p:nvPicPr>
          <p:cNvPr id="5" name="Picture 4">
            <a:hlinkClick r:id="rId5"/>
            <a:extLst>
              <a:ext uri="{FF2B5EF4-FFF2-40B4-BE49-F238E27FC236}">
                <a16:creationId xmlns:a16="http://schemas.microsoft.com/office/drawing/2014/main" id="{6FC7BF85-B567-4A57-B834-219F6F881002}"/>
              </a:ext>
            </a:extLst>
          </p:cNvPr>
          <p:cNvPicPr>
            <a:picLocks noChangeAspect="1"/>
          </p:cNvPicPr>
          <p:nvPr/>
        </p:nvPicPr>
        <p:blipFill rotWithShape="1">
          <a:blip r:embed="rId6"/>
          <a:srcRect l="5957" t="60361" r="40673" b="15729"/>
          <a:stretch/>
        </p:blipFill>
        <p:spPr>
          <a:xfrm>
            <a:off x="1371600" y="1471398"/>
            <a:ext cx="9601200" cy="4666900"/>
          </a:xfrm>
          <a:prstGeom prst="rect">
            <a:avLst/>
          </a:prstGeom>
        </p:spPr>
      </p:pic>
      <p:pic>
        <p:nvPicPr>
          <p:cNvPr id="6" name="Graphic 5" descr="Video camera">
            <a:extLst>
              <a:ext uri="{FF2B5EF4-FFF2-40B4-BE49-F238E27FC236}">
                <a16:creationId xmlns:a16="http://schemas.microsoft.com/office/drawing/2014/main" id="{7614E5F4-F098-4774-8CE6-77ABEE683A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19386" y="221609"/>
            <a:ext cx="996186" cy="996186"/>
          </a:xfrm>
          <a:prstGeom prst="rect">
            <a:avLst/>
          </a:prstGeom>
        </p:spPr>
      </p:pic>
      <p:pic>
        <p:nvPicPr>
          <p:cNvPr id="7" name="Graphic 6" descr="Thought bubble">
            <a:extLst>
              <a:ext uri="{FF2B5EF4-FFF2-40B4-BE49-F238E27FC236}">
                <a16:creationId xmlns:a16="http://schemas.microsoft.com/office/drawing/2014/main" id="{5BBA35A4-6C0F-4B73-A4D1-690AEA968F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72615" y="327409"/>
            <a:ext cx="996185" cy="996185"/>
          </a:xfrm>
          <a:prstGeom prst="rect">
            <a:avLst/>
          </a:prstGeom>
        </p:spPr>
      </p:pic>
      <p:pic>
        <p:nvPicPr>
          <p:cNvPr id="8" name="Audio 7">
            <a:hlinkClick r:id="" action="ppaction://media"/>
            <a:extLst>
              <a:ext uri="{FF2B5EF4-FFF2-40B4-BE49-F238E27FC236}">
                <a16:creationId xmlns:a16="http://schemas.microsoft.com/office/drawing/2014/main" id="{8485A709-F3D2-4BD5-B06A-79F8D884E91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5701277"/>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3C211C9-E9F2-4D74-88B0-9ED96B544F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72" name="Freeform 6">
              <a:extLst>
                <a:ext uri="{FF2B5EF4-FFF2-40B4-BE49-F238E27FC236}">
                  <a16:creationId xmlns:a16="http://schemas.microsoft.com/office/drawing/2014/main" id="{0C5EA6D9-DC51-432F-9280-C11F2F0F7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73" name="Freeform 6">
              <a:extLst>
                <a:ext uri="{FF2B5EF4-FFF2-40B4-BE49-F238E27FC236}">
                  <a16:creationId xmlns:a16="http://schemas.microsoft.com/office/drawing/2014/main" id="{1E171379-BFC7-4B1F-9063-8E8EB2A0D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75" name="Rectangle 74">
            <a:extLst>
              <a:ext uri="{FF2B5EF4-FFF2-40B4-BE49-F238E27FC236}">
                <a16:creationId xmlns:a16="http://schemas.microsoft.com/office/drawing/2014/main" id="{AAC11200-8B97-4CB4-99EF-7C0FA210F2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5"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77" name="Freeform 6">
            <a:extLst>
              <a:ext uri="{FF2B5EF4-FFF2-40B4-BE49-F238E27FC236}">
                <a16:creationId xmlns:a16="http://schemas.microsoft.com/office/drawing/2014/main" id="{BB502E7E-3C82-47F3-B817-7507C01A1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002083" y="4997"/>
            <a:ext cx="2717438" cy="3657204"/>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9" name="Rectangle 78">
            <a:extLst>
              <a:ext uri="{FF2B5EF4-FFF2-40B4-BE49-F238E27FC236}">
                <a16:creationId xmlns:a16="http://schemas.microsoft.com/office/drawing/2014/main" id="{106F9B54-F305-4775-AC5C-49CFF059A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037"/>
            <a:ext cx="12192000" cy="2327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A30BF-40D0-47B5-9FCE-926D87E6FDD8}"/>
              </a:ext>
            </a:extLst>
          </p:cNvPr>
          <p:cNvSpPr>
            <a:spLocks noGrp="1"/>
          </p:cNvSpPr>
          <p:nvPr>
            <p:ph type="title"/>
          </p:nvPr>
        </p:nvSpPr>
        <p:spPr>
          <a:xfrm>
            <a:off x="659230" y="4850163"/>
            <a:ext cx="10869750" cy="1043967"/>
          </a:xfrm>
        </p:spPr>
        <p:txBody>
          <a:bodyPr vert="horz" lIns="91440" tIns="45720" rIns="91440" bIns="45720" rtlCol="0" anchor="b">
            <a:normAutofit/>
          </a:bodyPr>
          <a:lstStyle/>
          <a:p>
            <a:pPr algn="ctr"/>
            <a:r>
              <a:rPr lang="en-US" cap="all" dirty="0">
                <a:solidFill>
                  <a:schemeClr val="bg1"/>
                </a:solidFill>
                <a:latin typeface="Calibri" panose="020F0502020204030204" pitchFamily="34" charset="0"/>
                <a:cs typeface="Calibri" panose="020F0502020204030204" pitchFamily="34" charset="0"/>
              </a:rPr>
              <a:t>Supporting a sense of Relatedness</a:t>
            </a:r>
          </a:p>
        </p:txBody>
      </p:sp>
      <p:sp>
        <p:nvSpPr>
          <p:cNvPr id="81" name="Freeform 6">
            <a:extLst>
              <a:ext uri="{FF2B5EF4-FFF2-40B4-BE49-F238E27FC236}">
                <a16:creationId xmlns:a16="http://schemas.microsoft.com/office/drawing/2014/main" id="{22C2ECBD-87FD-4787-B177-3CC17F45B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406207" y="1123793"/>
            <a:ext cx="2717438" cy="3657204"/>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4" name="Content Placeholder 4" descr="A person with a sunset in the background&#10;&#10;Description automatically generated">
            <a:extLst>
              <a:ext uri="{FF2B5EF4-FFF2-40B4-BE49-F238E27FC236}">
                <a16:creationId xmlns:a16="http://schemas.microsoft.com/office/drawing/2014/main" id="{313877C7-98F3-4DE0-87B8-AACD8B6A5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338" y="1146211"/>
            <a:ext cx="2957384" cy="2663653"/>
          </a:xfrm>
          <a:prstGeom prst="rect">
            <a:avLst/>
          </a:prstGeom>
        </p:spPr>
      </p:pic>
      <p:pic>
        <p:nvPicPr>
          <p:cNvPr id="17" name="Picture 16">
            <a:extLst>
              <a:ext uri="{FF2B5EF4-FFF2-40B4-BE49-F238E27FC236}">
                <a16:creationId xmlns:a16="http://schemas.microsoft.com/office/drawing/2014/main" id="{6E467570-484C-4F16-8FA2-232B24C4855B}"/>
              </a:ext>
            </a:extLst>
          </p:cNvPr>
          <p:cNvPicPr>
            <a:picLocks noChangeAspect="1"/>
          </p:cNvPicPr>
          <p:nvPr/>
        </p:nvPicPr>
        <p:blipFill rotWithShape="1">
          <a:blip r:embed="rId6">
            <a:extLst>
              <a:ext uri="{28A0092B-C50C-407E-A947-70E740481C1C}">
                <a14:useLocalDpi xmlns:a14="http://schemas.microsoft.com/office/drawing/2010/main" val="0"/>
              </a:ext>
            </a:extLst>
          </a:blip>
          <a:srcRect t="38308" r="20868" b="10088"/>
          <a:stretch/>
        </p:blipFill>
        <p:spPr>
          <a:xfrm>
            <a:off x="4630714" y="1146211"/>
            <a:ext cx="2957383" cy="2663652"/>
          </a:xfrm>
          <a:prstGeom prst="rect">
            <a:avLst/>
          </a:prstGeom>
        </p:spPr>
      </p:pic>
      <p:pic>
        <p:nvPicPr>
          <p:cNvPr id="16" name="Picture 15" descr="A picture containing birthday, room&#10;&#10;Description automatically generated">
            <a:extLst>
              <a:ext uri="{FF2B5EF4-FFF2-40B4-BE49-F238E27FC236}">
                <a16:creationId xmlns:a16="http://schemas.microsoft.com/office/drawing/2014/main" id="{C6A18446-B99D-437E-9FB6-ECF85867A6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5409" y="1146211"/>
            <a:ext cx="2957383" cy="2663652"/>
          </a:xfrm>
          <a:prstGeom prst="rect">
            <a:avLst/>
          </a:prstGeom>
        </p:spPr>
      </p:pic>
      <p:sp>
        <p:nvSpPr>
          <p:cNvPr id="19" name="Rectangle: Rounded Corners 18">
            <a:extLst>
              <a:ext uri="{FF2B5EF4-FFF2-40B4-BE49-F238E27FC236}">
                <a16:creationId xmlns:a16="http://schemas.microsoft.com/office/drawing/2014/main" id="{0C88982A-0B5A-4DAE-9F70-87AA0E335999}"/>
              </a:ext>
            </a:extLst>
          </p:cNvPr>
          <p:cNvSpPr/>
          <p:nvPr/>
        </p:nvSpPr>
        <p:spPr>
          <a:xfrm>
            <a:off x="1463132" y="3356612"/>
            <a:ext cx="2397211" cy="33363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chemeClr val="tx1"/>
                </a:solidFill>
              </a:rPr>
              <a:t>Trust</a:t>
            </a:r>
          </a:p>
        </p:txBody>
      </p:sp>
      <p:sp>
        <p:nvSpPr>
          <p:cNvPr id="20" name="Rectangle: Rounded Corners 19">
            <a:extLst>
              <a:ext uri="{FF2B5EF4-FFF2-40B4-BE49-F238E27FC236}">
                <a16:creationId xmlns:a16="http://schemas.microsoft.com/office/drawing/2014/main" id="{010B7D77-0643-4BA1-9CD8-5F5CE7A875B5}"/>
              </a:ext>
            </a:extLst>
          </p:cNvPr>
          <p:cNvSpPr/>
          <p:nvPr/>
        </p:nvSpPr>
        <p:spPr>
          <a:xfrm>
            <a:off x="4895499" y="3352902"/>
            <a:ext cx="2397211" cy="33363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chemeClr val="accent5">
                    <a:lumMod val="60000"/>
                    <a:lumOff val="40000"/>
                  </a:schemeClr>
                </a:solidFill>
              </a:rPr>
              <a:t>Comfort</a:t>
            </a:r>
          </a:p>
        </p:txBody>
      </p:sp>
      <p:sp>
        <p:nvSpPr>
          <p:cNvPr id="21" name="Rectangle: Rounded Corners 20">
            <a:extLst>
              <a:ext uri="{FF2B5EF4-FFF2-40B4-BE49-F238E27FC236}">
                <a16:creationId xmlns:a16="http://schemas.microsoft.com/office/drawing/2014/main" id="{F3376CD9-9B9B-4D7E-8394-05C122BB5FBE}"/>
              </a:ext>
            </a:extLst>
          </p:cNvPr>
          <p:cNvSpPr/>
          <p:nvPr/>
        </p:nvSpPr>
        <p:spPr>
          <a:xfrm>
            <a:off x="8373031" y="3352902"/>
            <a:ext cx="2397211" cy="333633"/>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chemeClr val="tx1"/>
                </a:solidFill>
              </a:rPr>
              <a:t>Support</a:t>
            </a:r>
          </a:p>
        </p:txBody>
      </p:sp>
      <p:pic>
        <p:nvPicPr>
          <p:cNvPr id="3" name="Audio 2">
            <a:hlinkClick r:id="" action="ppaction://media"/>
            <a:extLst>
              <a:ext uri="{FF2B5EF4-FFF2-40B4-BE49-F238E27FC236}">
                <a16:creationId xmlns:a16="http://schemas.microsoft.com/office/drawing/2014/main" id="{2FA36938-E05E-49CC-8F68-F7D74F3865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8989544"/>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2BC3E-9D5E-4366-A293-B65047A52191}"/>
              </a:ext>
            </a:extLst>
          </p:cNvPr>
          <p:cNvSpPr>
            <a:spLocks noGrp="1"/>
          </p:cNvSpPr>
          <p:nvPr>
            <p:ph type="title"/>
          </p:nvPr>
        </p:nvSpPr>
        <p:spPr>
          <a:xfrm>
            <a:off x="3363864" y="576617"/>
            <a:ext cx="7705164" cy="1485900"/>
          </a:xfrm>
        </p:spPr>
        <p:txBody>
          <a:bodyPr>
            <a:normAutofit/>
          </a:bodyPr>
          <a:lstStyle/>
          <a:p>
            <a:r>
              <a:rPr lang="en-GB" b="1" dirty="0">
                <a:latin typeface="Calibri" panose="020F0502020204030204" pitchFamily="34" charset="0"/>
                <a:cs typeface="Calibri" panose="020F0502020204030204" pitchFamily="34" charset="0"/>
              </a:rPr>
              <a:t>Vulnerability and connection </a:t>
            </a:r>
          </a:p>
        </p:txBody>
      </p:sp>
      <p:sp>
        <p:nvSpPr>
          <p:cNvPr id="13"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B2EF0F5-61DC-48F0-A956-BA709F89D1F2}"/>
              </a:ext>
            </a:extLst>
          </p:cNvPr>
          <p:cNvSpPr>
            <a:spLocks noGrp="1"/>
          </p:cNvSpPr>
          <p:nvPr>
            <p:ph idx="1"/>
          </p:nvPr>
        </p:nvSpPr>
        <p:spPr>
          <a:xfrm>
            <a:off x="3363864" y="1767905"/>
            <a:ext cx="7989936" cy="5284269"/>
          </a:xfrm>
        </p:spPr>
        <p:txBody>
          <a:bodyPr>
            <a:normAutofit/>
          </a:bodyPr>
          <a:lstStyle/>
          <a:p>
            <a:r>
              <a:rPr lang="en-GB" dirty="0">
                <a:latin typeface="Calibri" panose="020F0502020204030204" pitchFamily="34" charset="0"/>
                <a:cs typeface="Calibri" panose="020F0502020204030204" pitchFamily="34" charset="0"/>
              </a:rPr>
              <a:t>Feeling vulnerable is hard and we can want to protect ourselves from it</a:t>
            </a:r>
          </a:p>
          <a:p>
            <a:r>
              <a:rPr lang="en-GB" dirty="0">
                <a:latin typeface="Calibri" panose="020F0502020204030204" pitchFamily="34" charset="0"/>
                <a:cs typeface="Calibri" panose="020F0502020204030204" pitchFamily="34" charset="0"/>
              </a:rPr>
              <a:t>Feeling overwhelmed and anxious about something (even when other people are experiencing the same thing) can make us feel vulnerable and leave us unable to be ‘all in’ or to ‘armour up’</a:t>
            </a:r>
          </a:p>
          <a:p>
            <a:r>
              <a:rPr lang="en-GB" dirty="0">
                <a:latin typeface="Calibri" panose="020F0502020204030204" pitchFamily="34" charset="0"/>
                <a:cs typeface="Calibri" panose="020F0502020204030204" pitchFamily="34" charset="0"/>
              </a:rPr>
              <a:t>We can attempt to hide our vulnerably for all sorts of reasons. We may:</a:t>
            </a:r>
          </a:p>
          <a:p>
            <a:pPr lvl="1"/>
            <a:r>
              <a:rPr lang="en-GB" i="0" dirty="0">
                <a:latin typeface="Calibri" panose="020F0502020204030204" pitchFamily="34" charset="0"/>
                <a:cs typeface="Calibri" panose="020F0502020204030204" pitchFamily="34" charset="0"/>
              </a:rPr>
              <a:t>want to appear strong for others </a:t>
            </a:r>
          </a:p>
          <a:p>
            <a:pPr lvl="1"/>
            <a:r>
              <a:rPr lang="en-GB" i="0" dirty="0">
                <a:latin typeface="Calibri" panose="020F0502020204030204" pitchFamily="34" charset="0"/>
                <a:cs typeface="Calibri" panose="020F0502020204030204" pitchFamily="34" charset="0"/>
              </a:rPr>
              <a:t>not want to feel upset </a:t>
            </a:r>
          </a:p>
          <a:p>
            <a:pPr lvl="1"/>
            <a:r>
              <a:rPr lang="en-GB" i="0" dirty="0">
                <a:latin typeface="Calibri" panose="020F0502020204030204" pitchFamily="34" charset="0"/>
                <a:cs typeface="Calibri" panose="020F0502020204030204" pitchFamily="34" charset="0"/>
              </a:rPr>
              <a:t>not want to be seen as unable to manage when presented with other people’s emotions</a:t>
            </a:r>
          </a:p>
          <a:p>
            <a:pPr lvl="1"/>
            <a:r>
              <a:rPr lang="en-GB" i="0" dirty="0">
                <a:latin typeface="Calibri" panose="020F0502020204030204" pitchFamily="34" charset="0"/>
                <a:cs typeface="Calibri" panose="020F0502020204030204" pitchFamily="34" charset="0"/>
              </a:rPr>
              <a:t>not want others to see us as ‘emotional’ or perceive us as unable to cope</a:t>
            </a:r>
          </a:p>
          <a:p>
            <a:r>
              <a:rPr lang="en-GB" dirty="0">
                <a:latin typeface="Calibri" panose="020F0502020204030204" pitchFamily="34" charset="0"/>
                <a:cs typeface="Calibri" panose="020F0502020204030204" pitchFamily="34" charset="0"/>
              </a:rPr>
              <a:t>This can lead to disconnection </a:t>
            </a:r>
          </a:p>
        </p:txBody>
      </p:sp>
      <p:pic>
        <p:nvPicPr>
          <p:cNvPr id="5" name="Picture 4" descr="A person posing for the camera&#10;&#10;Description automatically generated">
            <a:extLst>
              <a:ext uri="{FF2B5EF4-FFF2-40B4-BE49-F238E27FC236}">
                <a16:creationId xmlns:a16="http://schemas.microsoft.com/office/drawing/2014/main" id="{6F6E2ADB-C9BF-4060-8E20-ABB803198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68" y="391262"/>
            <a:ext cx="2310875" cy="1853514"/>
          </a:xfrm>
          <a:prstGeom prst="rect">
            <a:avLst/>
          </a:prstGeom>
        </p:spPr>
      </p:pic>
      <p:pic>
        <p:nvPicPr>
          <p:cNvPr id="7" name="Picture 6" descr="A picture containing man, holding, standing, sign&#10;&#10;Description automatically generated">
            <a:extLst>
              <a:ext uri="{FF2B5EF4-FFF2-40B4-BE49-F238E27FC236}">
                <a16:creationId xmlns:a16="http://schemas.microsoft.com/office/drawing/2014/main" id="{191811CA-4681-4F9C-B61C-9FB0C4302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571" y="2556525"/>
            <a:ext cx="2310875" cy="1853515"/>
          </a:xfrm>
          <a:prstGeom prst="rect">
            <a:avLst/>
          </a:prstGeom>
        </p:spPr>
      </p:pic>
      <p:pic>
        <p:nvPicPr>
          <p:cNvPr id="9" name="Picture 8">
            <a:extLst>
              <a:ext uri="{FF2B5EF4-FFF2-40B4-BE49-F238E27FC236}">
                <a16:creationId xmlns:a16="http://schemas.microsoft.com/office/drawing/2014/main" id="{3AC8FF4C-E7AC-4E32-BD2C-3B398FFC5FDA}"/>
              </a:ext>
            </a:extLst>
          </p:cNvPr>
          <p:cNvPicPr>
            <a:picLocks noChangeAspect="1"/>
          </p:cNvPicPr>
          <p:nvPr/>
        </p:nvPicPr>
        <p:blipFill>
          <a:blip r:embed="rId7"/>
          <a:stretch>
            <a:fillRect/>
          </a:stretch>
        </p:blipFill>
        <p:spPr>
          <a:xfrm>
            <a:off x="252468" y="4721789"/>
            <a:ext cx="2310875" cy="1853514"/>
          </a:xfrm>
          <a:prstGeom prst="rect">
            <a:avLst/>
          </a:prstGeom>
        </p:spPr>
      </p:pic>
      <p:pic>
        <p:nvPicPr>
          <p:cNvPr id="15" name="Audio 14">
            <a:hlinkClick r:id="" action="ppaction://media"/>
            <a:extLst>
              <a:ext uri="{FF2B5EF4-FFF2-40B4-BE49-F238E27FC236}">
                <a16:creationId xmlns:a16="http://schemas.microsoft.com/office/drawing/2014/main" id="{9A36A41A-E8AA-491D-8D8B-E58AA38AF2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93385623"/>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2BC3E-9D5E-4366-A293-B65047A52191}"/>
              </a:ext>
            </a:extLst>
          </p:cNvPr>
          <p:cNvSpPr>
            <a:spLocks noGrp="1"/>
          </p:cNvSpPr>
          <p:nvPr>
            <p:ph type="title"/>
          </p:nvPr>
        </p:nvSpPr>
        <p:spPr>
          <a:xfrm>
            <a:off x="3363864" y="576617"/>
            <a:ext cx="7705164" cy="1485900"/>
          </a:xfrm>
        </p:spPr>
        <p:txBody>
          <a:bodyPr>
            <a:normAutofit/>
          </a:bodyPr>
          <a:lstStyle/>
          <a:p>
            <a:r>
              <a:rPr lang="en-GB" b="1" dirty="0">
                <a:latin typeface="Calibri" panose="020F0502020204030204" pitchFamily="34" charset="0"/>
                <a:cs typeface="Calibri" panose="020F0502020204030204" pitchFamily="34" charset="0"/>
              </a:rPr>
              <a:t>Vulnerability and connection </a:t>
            </a:r>
          </a:p>
        </p:txBody>
      </p:sp>
      <p:sp>
        <p:nvSpPr>
          <p:cNvPr id="13"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B2EF0F5-61DC-48F0-A956-BA709F89D1F2}"/>
              </a:ext>
            </a:extLst>
          </p:cNvPr>
          <p:cNvSpPr>
            <a:spLocks noGrp="1"/>
          </p:cNvSpPr>
          <p:nvPr>
            <p:ph idx="1"/>
          </p:nvPr>
        </p:nvSpPr>
        <p:spPr>
          <a:xfrm>
            <a:off x="3363863" y="1690692"/>
            <a:ext cx="8470827" cy="4951408"/>
          </a:xfrm>
        </p:spPr>
        <p:txBody>
          <a:bodyPr>
            <a:normAutofit/>
          </a:bodyPr>
          <a:lstStyle/>
          <a:p>
            <a:r>
              <a:rPr lang="en-GB" dirty="0">
                <a:latin typeface="Calibri" panose="020F0502020204030204" pitchFamily="34" charset="0"/>
                <a:cs typeface="Calibri" panose="020F0502020204030204" pitchFamily="34" charset="0"/>
              </a:rPr>
              <a:t>Fundamental to empathy is connection and this is what makes it hard. We can sometimes protect our own feelings, without even realising we are doing it, by pushing other people’s experiences away – if we can connect with it then we can feel vulnerable too</a:t>
            </a:r>
          </a:p>
          <a:p>
            <a:r>
              <a:rPr lang="en-GB" dirty="0">
                <a:latin typeface="Calibri" panose="020F0502020204030204" pitchFamily="34" charset="0"/>
                <a:cs typeface="Calibri" panose="020F0502020204030204" pitchFamily="34" charset="0"/>
              </a:rPr>
              <a:t>We need to feel safe to allow others to see our vulnerability </a:t>
            </a:r>
          </a:p>
          <a:p>
            <a:pPr marL="0" indent="0">
              <a:buNone/>
            </a:pPr>
            <a:endParaRPr lang="en-GB"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B2842168-4FCA-46E8-87E6-CB7A0B0F343A}"/>
              </a:ext>
            </a:extLst>
          </p:cNvPr>
          <p:cNvSpPr/>
          <p:nvPr/>
        </p:nvSpPr>
        <p:spPr>
          <a:xfrm>
            <a:off x="6339016" y="3842951"/>
            <a:ext cx="5495675" cy="2571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It will be important to think about how you engage with both your own sense of vulnerability and how you can help others to think about their vulnerability. Getting rid of vulnerability is </a:t>
            </a:r>
            <a:r>
              <a:rPr lang="en-GB" sz="2000" i="1" dirty="0">
                <a:latin typeface="Calibri" panose="020F0502020204030204" pitchFamily="34" charset="0"/>
                <a:cs typeface="Calibri" panose="020F0502020204030204" pitchFamily="34" charset="0"/>
              </a:rPr>
              <a:t>not</a:t>
            </a:r>
            <a:r>
              <a:rPr lang="en-GB" sz="2000" dirty="0">
                <a:latin typeface="Calibri" panose="020F0502020204030204" pitchFamily="34" charset="0"/>
                <a:cs typeface="Calibri" panose="020F0502020204030204" pitchFamily="34" charset="0"/>
              </a:rPr>
              <a:t> an option and only leads to disconnection. Take time to reflect on what challenges you might face.</a:t>
            </a:r>
          </a:p>
        </p:txBody>
      </p:sp>
      <p:pic>
        <p:nvPicPr>
          <p:cNvPr id="9" name="Graphic 8" descr="Thought bubble">
            <a:extLst>
              <a:ext uri="{FF2B5EF4-FFF2-40B4-BE49-F238E27FC236}">
                <a16:creationId xmlns:a16="http://schemas.microsoft.com/office/drawing/2014/main" id="{230BD08B-6E77-47BE-8FDF-8286BED6AC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68204" y="4184072"/>
            <a:ext cx="1966472" cy="1966472"/>
          </a:xfrm>
          <a:prstGeom prst="rect">
            <a:avLst/>
          </a:prstGeom>
        </p:spPr>
      </p:pic>
      <p:pic>
        <p:nvPicPr>
          <p:cNvPr id="15" name="Audio 14">
            <a:hlinkClick r:id="" action="ppaction://media"/>
            <a:extLst>
              <a:ext uri="{FF2B5EF4-FFF2-40B4-BE49-F238E27FC236}">
                <a16:creationId xmlns:a16="http://schemas.microsoft.com/office/drawing/2014/main" id="{9B240D21-A256-4A3D-9496-59F5BF1530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75015062"/>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DE41E0-A43A-4E72-8B83-065678475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502090-59DA-4E7E-BAAB-CA6318ACA0FE}"/>
              </a:ext>
            </a:extLst>
          </p:cNvPr>
          <p:cNvSpPr>
            <a:spLocks noGrp="1"/>
          </p:cNvSpPr>
          <p:nvPr>
            <p:ph type="title"/>
          </p:nvPr>
        </p:nvSpPr>
        <p:spPr>
          <a:xfrm>
            <a:off x="643467" y="402456"/>
            <a:ext cx="10905066" cy="1485900"/>
          </a:xfrm>
          <a:noFill/>
        </p:spPr>
        <p:txBody>
          <a:bodyPr>
            <a:normAutofit/>
          </a:bodyPr>
          <a:lstStyle/>
          <a:p>
            <a:pPr algn="ctr"/>
            <a:r>
              <a:rPr lang="en-GB" b="1" dirty="0">
                <a:latin typeface="Calibri" panose="020F0502020204030204" pitchFamily="34" charset="0"/>
                <a:cs typeface="Calibri" panose="020F0502020204030204" pitchFamily="34" charset="0"/>
              </a:rPr>
              <a:t>How to promote connection</a:t>
            </a:r>
          </a:p>
        </p:txBody>
      </p:sp>
      <p:graphicFrame>
        <p:nvGraphicFramePr>
          <p:cNvPr id="5" name="Content Placeholder 2">
            <a:extLst>
              <a:ext uri="{FF2B5EF4-FFF2-40B4-BE49-F238E27FC236}">
                <a16:creationId xmlns:a16="http://schemas.microsoft.com/office/drawing/2014/main" id="{02977F4F-65B1-4747-A5B3-46406A968BCD}"/>
              </a:ext>
            </a:extLst>
          </p:cNvPr>
          <p:cNvGraphicFramePr>
            <a:graphicFrameLocks noGrp="1"/>
          </p:cNvGraphicFramePr>
          <p:nvPr>
            <p:ph idx="1"/>
            <p:extLst>
              <p:ext uri="{D42A27DB-BD31-4B8C-83A1-F6EECF244321}">
                <p14:modId xmlns:p14="http://schemas.microsoft.com/office/powerpoint/2010/main" val="2727901109"/>
              </p:ext>
            </p:extLst>
          </p:nvPr>
        </p:nvGraphicFramePr>
        <p:xfrm>
          <a:off x="909433" y="1297806"/>
          <a:ext cx="10639100" cy="47219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53A7B3A9-84C2-46D1-B4F6-673691433A1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02634505"/>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9484204-AAC3-4FE4-AA51-51757C84A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945432-9E3A-482C-83AD-B6632AA2A496}"/>
              </a:ext>
            </a:extLst>
          </p:cNvPr>
          <p:cNvSpPr>
            <a:spLocks noGrp="1"/>
          </p:cNvSpPr>
          <p:nvPr>
            <p:ph type="title"/>
          </p:nvPr>
        </p:nvSpPr>
        <p:spPr>
          <a:xfrm>
            <a:off x="280288" y="639705"/>
            <a:ext cx="3477168" cy="5577840"/>
          </a:xfrm>
        </p:spPr>
        <p:txBody>
          <a:bodyPr anchor="ctr">
            <a:normAutofit/>
          </a:bodyPr>
          <a:lstStyle/>
          <a:p>
            <a:pPr algn="ctr"/>
            <a:r>
              <a:rPr lang="en-GB" b="1" dirty="0">
                <a:latin typeface="Calibri" panose="020F0502020204030204" pitchFamily="34" charset="0"/>
                <a:cs typeface="Calibri" panose="020F0502020204030204" pitchFamily="34" charset="0"/>
              </a:rPr>
              <a:t>Key messages</a:t>
            </a:r>
          </a:p>
        </p:txBody>
      </p:sp>
      <p:graphicFrame>
        <p:nvGraphicFramePr>
          <p:cNvPr id="5" name="Content Placeholder 2">
            <a:extLst>
              <a:ext uri="{FF2B5EF4-FFF2-40B4-BE49-F238E27FC236}">
                <a16:creationId xmlns:a16="http://schemas.microsoft.com/office/drawing/2014/main" id="{7E9A70CB-C2DF-44F4-B950-29424B4C113B}"/>
              </a:ext>
            </a:extLst>
          </p:cNvPr>
          <p:cNvGraphicFramePr>
            <a:graphicFrameLocks noGrp="1"/>
          </p:cNvGraphicFramePr>
          <p:nvPr>
            <p:ph idx="1"/>
            <p:extLst>
              <p:ext uri="{D42A27DB-BD31-4B8C-83A1-F6EECF244321}">
                <p14:modId xmlns:p14="http://schemas.microsoft.com/office/powerpoint/2010/main" val="2421834855"/>
              </p:ext>
            </p:extLst>
          </p:nvPr>
        </p:nvGraphicFramePr>
        <p:xfrm>
          <a:off x="4037744" y="192505"/>
          <a:ext cx="7370032" cy="65576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49A50776-E3B6-4BE0-BCA4-AAF6E9E4FB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22703259"/>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1DA3D-C9C9-456B-B391-1233D201BC31}"/>
              </a:ext>
            </a:extLst>
          </p:cNvPr>
          <p:cNvSpPr>
            <a:spLocks noGrp="1"/>
          </p:cNvSpPr>
          <p:nvPr>
            <p:ph type="title"/>
          </p:nvPr>
        </p:nvSpPr>
        <p:spPr>
          <a:xfrm>
            <a:off x="1371599" y="360381"/>
            <a:ext cx="9601200" cy="1485900"/>
          </a:xfrm>
        </p:spPr>
        <p:txBody>
          <a:bodyPr/>
          <a:lstStyle/>
          <a:p>
            <a:r>
              <a:rPr lang="en-GB" b="1" dirty="0">
                <a:latin typeface="Calibri" panose="020F0502020204030204" pitchFamily="34" charset="0"/>
                <a:cs typeface="Calibri" panose="020F0502020204030204" pitchFamily="34" charset="0"/>
              </a:rPr>
              <a:t>Further Reading and Resources</a:t>
            </a:r>
          </a:p>
        </p:txBody>
      </p:sp>
      <p:sp>
        <p:nvSpPr>
          <p:cNvPr id="3" name="Content Placeholder 2">
            <a:extLst>
              <a:ext uri="{FF2B5EF4-FFF2-40B4-BE49-F238E27FC236}">
                <a16:creationId xmlns:a16="http://schemas.microsoft.com/office/drawing/2014/main" id="{638DCB10-3C82-4031-97A9-23DEA6AD989F}"/>
              </a:ext>
            </a:extLst>
          </p:cNvPr>
          <p:cNvSpPr>
            <a:spLocks noGrp="1"/>
          </p:cNvSpPr>
          <p:nvPr>
            <p:ph idx="1"/>
          </p:nvPr>
        </p:nvSpPr>
        <p:spPr>
          <a:xfrm>
            <a:off x="1371599" y="1366463"/>
            <a:ext cx="10382037" cy="5404207"/>
          </a:xfrm>
        </p:spPr>
        <p:txBody>
          <a:bodyPr>
            <a:normAutofit lnSpcReduction="10000"/>
          </a:bodyPr>
          <a:lstStyle/>
          <a:p>
            <a:r>
              <a:rPr lang="en-GB" dirty="0">
                <a:latin typeface="Calibri" panose="020F0502020204030204" pitchFamily="34" charset="0"/>
                <a:cs typeface="Calibri" panose="020F0502020204030204" pitchFamily="34" charset="0"/>
              </a:rPr>
              <a:t>Bernard, B. (2004). Resiliency. What we have learned. San Francisco: </a:t>
            </a:r>
            <a:r>
              <a:rPr lang="en-GB" dirty="0" err="1">
                <a:latin typeface="Calibri" panose="020F0502020204030204" pitchFamily="34" charset="0"/>
                <a:cs typeface="Calibri" panose="020F0502020204030204" pitchFamily="34" charset="0"/>
              </a:rPr>
              <a:t>Wested</a:t>
            </a:r>
            <a:r>
              <a:rPr lang="en-GB" dirty="0">
                <a:latin typeface="Calibri" panose="020F0502020204030204" pitchFamily="34" charset="0"/>
                <a:cs typeface="Calibri" panose="020F0502020204030204" pitchFamily="34" charset="0"/>
              </a:rPr>
              <a:t>.</a:t>
            </a:r>
          </a:p>
          <a:p>
            <a:r>
              <a:rPr lang="en-GB" dirty="0">
                <a:latin typeface="Calibri" panose="020F0502020204030204" pitchFamily="34" charset="0"/>
                <a:cs typeface="Calibri" panose="020F0502020204030204" pitchFamily="34" charset="0"/>
              </a:rPr>
              <a:t>Bernard, B. &amp; Slade, S. (2009). Listening to students: Moving from resilience research to youth development practice and school connectedness.</a:t>
            </a:r>
          </a:p>
          <a:p>
            <a:r>
              <a:rPr lang="en-GB" dirty="0">
                <a:latin typeface="Calibri" panose="020F0502020204030204" pitchFamily="34" charset="0"/>
                <a:cs typeface="Calibri" panose="020F0502020204030204" pitchFamily="34" charset="0"/>
              </a:rPr>
              <a:t>Brown, B. (2015). </a:t>
            </a:r>
            <a:r>
              <a:rPr lang="en-GB" i="1" dirty="0">
                <a:latin typeface="Calibri" panose="020F0502020204030204" pitchFamily="34" charset="0"/>
                <a:cs typeface="Calibri" panose="020F0502020204030204" pitchFamily="34" charset="0"/>
              </a:rPr>
              <a:t>Daring greatly: How the courage to be vulnerable transforms the way we live, love, parent, and lead</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Penguin.Grotberg</a:t>
            </a:r>
            <a:r>
              <a:rPr lang="en-GB" dirty="0">
                <a:latin typeface="Calibri" panose="020F0502020204030204" pitchFamily="34" charset="0"/>
                <a:cs typeface="Calibri" panose="020F0502020204030204" pitchFamily="34" charset="0"/>
              </a:rPr>
              <a:t>, E. (1997). The international resilience project. </a:t>
            </a:r>
            <a:r>
              <a:rPr lang="en-GB" i="1" dirty="0">
                <a:latin typeface="Calibri" panose="020F0502020204030204" pitchFamily="34" charset="0"/>
                <a:cs typeface="Calibri" panose="020F0502020204030204" pitchFamily="34" charset="0"/>
              </a:rPr>
              <a:t>A charge against society: the child's right to protection</a:t>
            </a:r>
            <a:r>
              <a:rPr lang="en-GB" dirty="0">
                <a:latin typeface="Calibri" panose="020F0502020204030204" pitchFamily="34" charset="0"/>
                <a:cs typeface="Calibri" panose="020F0502020204030204" pitchFamily="34" charset="0"/>
              </a:rPr>
              <a:t>, 19-32.</a:t>
            </a:r>
          </a:p>
          <a:p>
            <a:r>
              <a:rPr lang="en-GB" dirty="0">
                <a:latin typeface="Calibri" panose="020F0502020204030204" pitchFamily="34" charset="0"/>
                <a:cs typeface="Calibri" panose="020F0502020204030204" pitchFamily="34" charset="0"/>
              </a:rPr>
              <a:t>Prince-</a:t>
            </a:r>
            <a:r>
              <a:rPr lang="en-GB" dirty="0" err="1">
                <a:latin typeface="Calibri" panose="020F0502020204030204" pitchFamily="34" charset="0"/>
                <a:cs typeface="Calibri" panose="020F0502020204030204" pitchFamily="34" charset="0"/>
              </a:rPr>
              <a:t>Embury</a:t>
            </a:r>
            <a:r>
              <a:rPr lang="en-GB" dirty="0">
                <a:latin typeface="Calibri" panose="020F0502020204030204" pitchFamily="34" charset="0"/>
                <a:cs typeface="Calibri" panose="020F0502020204030204" pitchFamily="34" charset="0"/>
              </a:rPr>
              <a:t>, S. (2013) Resiliency Scales for Children and Adolescents: Theory, Research, and Clinical Application. In: Prince-</a:t>
            </a:r>
            <a:r>
              <a:rPr lang="en-GB" dirty="0" err="1">
                <a:latin typeface="Calibri" panose="020F0502020204030204" pitchFamily="34" charset="0"/>
                <a:cs typeface="Calibri" panose="020F0502020204030204" pitchFamily="34" charset="0"/>
              </a:rPr>
              <a:t>Embury</a:t>
            </a:r>
            <a:r>
              <a:rPr lang="en-GB" dirty="0">
                <a:latin typeface="Calibri" panose="020F0502020204030204" pitchFamily="34" charset="0"/>
                <a:cs typeface="Calibri" panose="020F0502020204030204" pitchFamily="34" charset="0"/>
              </a:rPr>
              <a:t> S., </a:t>
            </a:r>
            <a:r>
              <a:rPr lang="en-GB" dirty="0" err="1">
                <a:latin typeface="Calibri" panose="020F0502020204030204" pitchFamily="34" charset="0"/>
                <a:cs typeface="Calibri" panose="020F0502020204030204" pitchFamily="34" charset="0"/>
              </a:rPr>
              <a:t>Saklofske</a:t>
            </a:r>
            <a:r>
              <a:rPr lang="en-GB" dirty="0">
                <a:latin typeface="Calibri" panose="020F0502020204030204" pitchFamily="34" charset="0"/>
                <a:cs typeface="Calibri" panose="020F0502020204030204" pitchFamily="34" charset="0"/>
              </a:rPr>
              <a:t> D. (eds) Resilience in Children, Adolescents, and Adults. The Springer Series on Human Exceptionality. Springer, New York</a:t>
            </a:r>
            <a:r>
              <a:rPr lang="en-GB">
                <a:latin typeface="Calibri" panose="020F0502020204030204" pitchFamily="34" charset="0"/>
                <a:cs typeface="Calibri" panose="020F0502020204030204" pitchFamily="34" charset="0"/>
              </a:rPr>
              <a:t>, NY. </a:t>
            </a:r>
            <a:endParaRPr lang="en-GB" dirty="0">
              <a:latin typeface="Calibri" panose="020F0502020204030204" pitchFamily="34" charset="0"/>
              <a:cs typeface="Calibri" panose="020F0502020204030204" pitchFamily="34" charset="0"/>
            </a:endParaRPr>
          </a:p>
          <a:p>
            <a:r>
              <a:rPr lang="en-GB" dirty="0" err="1">
                <a:latin typeface="Calibri" panose="020F0502020204030204" pitchFamily="34" charset="0"/>
                <a:cs typeface="Calibri" panose="020F0502020204030204" pitchFamily="34" charset="0"/>
              </a:rPr>
              <a:t>Brené</a:t>
            </a:r>
            <a:r>
              <a:rPr lang="en-GB" dirty="0">
                <a:latin typeface="Calibri" panose="020F0502020204030204" pitchFamily="34" charset="0"/>
                <a:cs typeface="Calibri" panose="020F0502020204030204" pitchFamily="34" charset="0"/>
              </a:rPr>
              <a:t> Brown talks: </a:t>
            </a:r>
          </a:p>
          <a:p>
            <a:pPr lvl="1"/>
            <a:r>
              <a:rPr lang="en-GB" dirty="0">
                <a:latin typeface="Calibri" panose="020F0502020204030204" pitchFamily="34" charset="0"/>
                <a:cs typeface="Calibri" panose="020F0502020204030204" pitchFamily="34" charset="0"/>
                <a:hlinkClick r:id="rId2"/>
              </a:rPr>
              <a:t>https://www.youtube.com/watch?v=_UoMXF73j0c</a:t>
            </a:r>
            <a:r>
              <a:rPr lang="en-GB" dirty="0">
                <a:latin typeface="Calibri" panose="020F0502020204030204" pitchFamily="34" charset="0"/>
                <a:cs typeface="Calibri" panose="020F0502020204030204" pitchFamily="34" charset="0"/>
              </a:rPr>
              <a:t> </a:t>
            </a:r>
          </a:p>
          <a:p>
            <a:pPr lvl="1"/>
            <a:r>
              <a:rPr lang="en-GB" dirty="0">
                <a:latin typeface="Calibri" panose="020F0502020204030204" pitchFamily="34" charset="0"/>
                <a:cs typeface="Calibri" panose="020F0502020204030204" pitchFamily="34" charset="0"/>
                <a:hlinkClick r:id="rId3"/>
              </a:rPr>
              <a:t>https://www.youtube.com/watch?v=X4Qm9cGRub0</a:t>
            </a:r>
            <a:r>
              <a:rPr lang="en-GB" dirty="0">
                <a:latin typeface="Calibri" panose="020F0502020204030204" pitchFamily="34" charset="0"/>
                <a:cs typeface="Calibri" panose="020F0502020204030204" pitchFamily="34" charset="0"/>
              </a:rPr>
              <a:t> </a:t>
            </a:r>
          </a:p>
          <a:p>
            <a:pPr lvl="1"/>
            <a:r>
              <a:rPr lang="en-GB" dirty="0">
                <a:latin typeface="Calibri" panose="020F0502020204030204" pitchFamily="34" charset="0"/>
                <a:cs typeface="Calibri" panose="020F0502020204030204" pitchFamily="34" charset="0"/>
                <a:hlinkClick r:id="rId4"/>
              </a:rPr>
              <a:t>https://www.youtube.com/watch?v=DVD8YRgA-ck</a:t>
            </a:r>
            <a:r>
              <a:rPr lang="en-GB" dirty="0">
                <a:latin typeface="Calibri" panose="020F0502020204030204" pitchFamily="34" charset="0"/>
                <a:cs typeface="Calibri" panose="020F0502020204030204" pitchFamily="34" charset="0"/>
              </a:rPr>
              <a:t> </a:t>
            </a:r>
          </a:p>
          <a:p>
            <a:r>
              <a:rPr lang="en-GB" dirty="0">
                <a:latin typeface="Calibri" panose="020F0502020204030204" pitchFamily="34" charset="0"/>
                <a:cs typeface="Calibri" panose="020F0502020204030204" pitchFamily="34" charset="0"/>
              </a:rPr>
              <a:t>60 Mindful Minutes – not the activities but some information on the resource </a:t>
            </a:r>
          </a:p>
          <a:p>
            <a:r>
              <a:rPr lang="en-GB" dirty="0">
                <a:latin typeface="Calibri" panose="020F0502020204030204" pitchFamily="34" charset="0"/>
                <a:cs typeface="Calibri" panose="020F0502020204030204" pitchFamily="34" charset="0"/>
                <a:hlinkClick r:id="rId5"/>
              </a:rPr>
              <a:t>https://www.nurtureuk.org/sites/default/files/60_mindful_moments_booklet-web1.pdf</a:t>
            </a:r>
            <a:r>
              <a:rPr lang="en-GB"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54134866"/>
      </p:ext>
    </p:extLst>
  </p:cSld>
  <p:clrMapOvr>
    <a:masterClrMapping/>
  </p:clrMapOvr>
  <p:transition spd="slow" advTm="34584">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7EF8-6178-4C18-BB51-9AA88FADC017}"/>
              </a:ext>
            </a:extLst>
          </p:cNvPr>
          <p:cNvSpPr>
            <a:spLocks noGrp="1"/>
          </p:cNvSpPr>
          <p:nvPr>
            <p:ph type="title"/>
          </p:nvPr>
        </p:nvSpPr>
        <p:spPr>
          <a:xfrm>
            <a:off x="1371600" y="603827"/>
            <a:ext cx="9601200" cy="1485900"/>
          </a:xfrm>
        </p:spPr>
        <p:txBody>
          <a:bodyPr/>
          <a:lstStyle/>
          <a:p>
            <a:r>
              <a:rPr lang="en-GB" b="1" dirty="0">
                <a:latin typeface="Calibri" panose="020F0502020204030204" pitchFamily="34" charset="0"/>
                <a:cs typeface="Calibri" panose="020F0502020204030204" pitchFamily="34" charset="0"/>
              </a:rPr>
              <a:t>Aims </a:t>
            </a:r>
          </a:p>
        </p:txBody>
      </p:sp>
      <p:sp>
        <p:nvSpPr>
          <p:cNvPr id="3" name="Content Placeholder 2">
            <a:extLst>
              <a:ext uri="{FF2B5EF4-FFF2-40B4-BE49-F238E27FC236}">
                <a16:creationId xmlns:a16="http://schemas.microsoft.com/office/drawing/2014/main" id="{7F86490E-7ED9-4F87-9005-8546988E6884}"/>
              </a:ext>
            </a:extLst>
          </p:cNvPr>
          <p:cNvSpPr>
            <a:spLocks noGrp="1"/>
          </p:cNvSpPr>
          <p:nvPr>
            <p:ph idx="1"/>
          </p:nvPr>
        </p:nvSpPr>
        <p:spPr>
          <a:xfrm>
            <a:off x="1371600" y="2286000"/>
            <a:ext cx="9956042" cy="4356100"/>
          </a:xfrm>
        </p:spPr>
        <p:txBody>
          <a:bodyPr>
            <a:normAutofit/>
          </a:bodyPr>
          <a:lstStyle/>
          <a:p>
            <a:r>
              <a:rPr lang="en-GB" sz="2800" dirty="0">
                <a:latin typeface="Calibri" panose="020F0502020204030204" pitchFamily="34" charset="0"/>
                <a:cs typeface="Calibri" panose="020F0502020204030204" pitchFamily="34" charset="0"/>
              </a:rPr>
              <a:t>Reflect on our own views on resilience </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Consider factors important to fostering resilience</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Examine ways to support a sense of mastery </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Explore how to support young people in developing connections with others</a:t>
            </a:r>
          </a:p>
          <a:p>
            <a:endParaRPr lang="en-GB" dirty="0"/>
          </a:p>
        </p:txBody>
      </p:sp>
      <p:pic>
        <p:nvPicPr>
          <p:cNvPr id="4" name="Picture 2">
            <a:extLst>
              <a:ext uri="{FF2B5EF4-FFF2-40B4-BE49-F238E27FC236}">
                <a16:creationId xmlns:a16="http://schemas.microsoft.com/office/drawing/2014/main" id="{7EDEE47A-2413-48CE-A534-5ADA2BC56C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4683" y="339316"/>
            <a:ext cx="4011875"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udio 8">
            <a:hlinkClick r:id="" action="ppaction://media"/>
            <a:extLst>
              <a:ext uri="{FF2B5EF4-FFF2-40B4-BE49-F238E27FC236}">
                <a16:creationId xmlns:a16="http://schemas.microsoft.com/office/drawing/2014/main" id="{26FD3BAD-089B-44FF-B8BA-0699321E84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12223899"/>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245FC1-669A-4558-8341-5A7148C77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F2D3FC59-9FB9-48FC-8D66-9ACDB840E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27D0D12F-DDEA-45FE-91AE-E35A03B651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02F52945-4940-4988-B737-CA8918C1C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8C485-A899-48AD-B464-A6D7E1E99B87}"/>
              </a:ext>
            </a:extLst>
          </p:cNvPr>
          <p:cNvSpPr>
            <a:spLocks noGrp="1"/>
          </p:cNvSpPr>
          <p:nvPr>
            <p:ph type="title"/>
          </p:nvPr>
        </p:nvSpPr>
        <p:spPr>
          <a:xfrm>
            <a:off x="5307291" y="634028"/>
            <a:ext cx="6221689" cy="3732835"/>
          </a:xfrm>
        </p:spPr>
        <p:txBody>
          <a:bodyPr vert="horz" lIns="91440" tIns="45720" rIns="91440" bIns="45720" rtlCol="0" anchor="b">
            <a:normAutofit/>
          </a:bodyPr>
          <a:lstStyle/>
          <a:p>
            <a:pPr algn="ctr"/>
            <a:r>
              <a:rPr lang="en-US" sz="7200" cap="all"/>
              <a:t>Introduction</a:t>
            </a:r>
          </a:p>
        </p:txBody>
      </p:sp>
      <p:sp>
        <p:nvSpPr>
          <p:cNvPr id="15" name="Freeform 6">
            <a:extLst>
              <a:ext uri="{FF2B5EF4-FFF2-40B4-BE49-F238E27FC236}">
                <a16:creationId xmlns:a16="http://schemas.microsoft.com/office/drawing/2014/main" id="{D342259F-00CD-4D85-9F44-81EF3042F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42142"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62928E6C-61B4-4F0E-ADAE-AF6112FDA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4" name="Content Placeholder 3">
            <a:extLst>
              <a:ext uri="{FF2B5EF4-FFF2-40B4-BE49-F238E27FC236}">
                <a16:creationId xmlns:a16="http://schemas.microsoft.com/office/drawing/2014/main" id="{634907A1-9E9A-4131-AA5F-AC6E8512E016}"/>
              </a:ext>
            </a:extLst>
          </p:cNvPr>
          <p:cNvPicPr>
            <a:picLocks noGrp="1"/>
          </p:cNvPicPr>
          <p:nvPr>
            <p:ph idx="1"/>
          </p:nvPr>
        </p:nvPicPr>
        <p:blipFill>
          <a:blip r:embed="rId5" cstate="print">
            <a:extLst>
              <a:ext uri="{28A0092B-C50C-407E-A947-70E740481C1C}">
                <a14:useLocalDpi xmlns:a14="http://schemas.microsoft.com/office/drawing/2010/main" val="0"/>
              </a:ext>
            </a:extLst>
          </a:blip>
          <a:stretch>
            <a:fillRect/>
          </a:stretch>
        </p:blipFill>
        <p:spPr>
          <a:xfrm>
            <a:off x="1541354" y="2016617"/>
            <a:ext cx="2409765" cy="3025899"/>
          </a:xfrm>
          <a:prstGeom prst="rect">
            <a:avLst/>
          </a:prstGeom>
        </p:spPr>
      </p:pic>
      <p:pic>
        <p:nvPicPr>
          <p:cNvPr id="6" name="Picture 5">
            <a:extLst>
              <a:ext uri="{FF2B5EF4-FFF2-40B4-BE49-F238E27FC236}">
                <a16:creationId xmlns:a16="http://schemas.microsoft.com/office/drawing/2014/main" id="{FA161EC6-F22B-4708-870E-14E55482AE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0233" y="563481"/>
            <a:ext cx="4428688" cy="2491137"/>
          </a:xfrm>
          <a:prstGeom prst="rect">
            <a:avLst/>
          </a:prstGeom>
        </p:spPr>
      </p:pic>
      <p:pic>
        <p:nvPicPr>
          <p:cNvPr id="8" name="Picture 7" descr="A group of people standing in front of a crowd posing for the camera&#10;&#10;Description automatically generated">
            <a:extLst>
              <a:ext uri="{FF2B5EF4-FFF2-40B4-BE49-F238E27FC236}">
                <a16:creationId xmlns:a16="http://schemas.microsoft.com/office/drawing/2014/main" id="{FD1C7B13-F88C-4BB4-9204-5F9C3DBD45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838" y="4346318"/>
            <a:ext cx="2993930" cy="1963532"/>
          </a:xfrm>
          <a:prstGeom prst="rect">
            <a:avLst/>
          </a:prstGeom>
        </p:spPr>
      </p:pic>
      <p:pic>
        <p:nvPicPr>
          <p:cNvPr id="14" name="Picture 13" descr="A group of people standing in front of a crowd&#10;&#10;Description automatically generated">
            <a:extLst>
              <a:ext uri="{FF2B5EF4-FFF2-40B4-BE49-F238E27FC236}">
                <a16:creationId xmlns:a16="http://schemas.microsoft.com/office/drawing/2014/main" id="{29209D60-81A5-4F2E-871B-B59DC642B7FB}"/>
              </a:ext>
            </a:extLst>
          </p:cNvPr>
          <p:cNvPicPr>
            <a:picLocks noChangeAspect="1"/>
          </p:cNvPicPr>
          <p:nvPr/>
        </p:nvPicPr>
        <p:blipFill rotWithShape="1">
          <a:blip r:embed="rId8">
            <a:extLst>
              <a:ext uri="{28A0092B-C50C-407E-A947-70E740481C1C}">
                <a14:useLocalDpi xmlns:a14="http://schemas.microsoft.com/office/drawing/2010/main" val="0"/>
              </a:ext>
            </a:extLst>
          </a:blip>
          <a:srcRect b="8639"/>
          <a:stretch/>
        </p:blipFill>
        <p:spPr>
          <a:xfrm>
            <a:off x="8548907" y="4346318"/>
            <a:ext cx="2993930" cy="1963532"/>
          </a:xfrm>
          <a:prstGeom prst="rect">
            <a:avLst/>
          </a:prstGeom>
        </p:spPr>
      </p:pic>
      <p:pic>
        <p:nvPicPr>
          <p:cNvPr id="5" name="Audio 4">
            <a:hlinkClick r:id="" action="ppaction://media"/>
            <a:extLst>
              <a:ext uri="{FF2B5EF4-FFF2-40B4-BE49-F238E27FC236}">
                <a16:creationId xmlns:a16="http://schemas.microsoft.com/office/drawing/2014/main" id="{1252D14E-ED8D-48AF-9584-747A43DA13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4388996"/>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ED00D8-41F5-4A6D-9A33-9DFC93DB9724}"/>
              </a:ext>
            </a:extLst>
          </p:cNvPr>
          <p:cNvSpPr>
            <a:spLocks noGrp="1"/>
          </p:cNvSpPr>
          <p:nvPr>
            <p:ph type="title"/>
          </p:nvPr>
        </p:nvSpPr>
        <p:spPr>
          <a:xfrm>
            <a:off x="784743" y="685800"/>
            <a:ext cx="5793475" cy="1485900"/>
          </a:xfrm>
        </p:spPr>
        <p:txBody>
          <a:bodyPr>
            <a:normAutofit/>
          </a:bodyPr>
          <a:lstStyle/>
          <a:p>
            <a:r>
              <a:rPr lang="en-GB" b="1" dirty="0">
                <a:latin typeface="Calibri" panose="020F0502020204030204" pitchFamily="34" charset="0"/>
                <a:cs typeface="Calibri" panose="020F0502020204030204" pitchFamily="34" charset="0"/>
              </a:rPr>
              <a:t>Resilience…What does it mean to you?</a:t>
            </a:r>
          </a:p>
        </p:txBody>
      </p:sp>
      <p:sp>
        <p:nvSpPr>
          <p:cNvPr id="3" name="Content Placeholder 2">
            <a:extLst>
              <a:ext uri="{FF2B5EF4-FFF2-40B4-BE49-F238E27FC236}">
                <a16:creationId xmlns:a16="http://schemas.microsoft.com/office/drawing/2014/main" id="{13FFAC2B-BADE-45EA-97DB-F9C7360138C1}"/>
              </a:ext>
            </a:extLst>
          </p:cNvPr>
          <p:cNvSpPr>
            <a:spLocks noGrp="1"/>
          </p:cNvSpPr>
          <p:nvPr>
            <p:ph idx="1"/>
          </p:nvPr>
        </p:nvSpPr>
        <p:spPr>
          <a:xfrm>
            <a:off x="784743" y="2286000"/>
            <a:ext cx="5793475" cy="4210334"/>
          </a:xfrm>
        </p:spPr>
        <p:txBody>
          <a:bodyPr>
            <a:normAutofit/>
          </a:bodyPr>
          <a:lstStyle/>
          <a:p>
            <a:pPr marL="0" indent="0">
              <a:buNone/>
            </a:pPr>
            <a:r>
              <a:rPr lang="en-GB" sz="2800" dirty="0">
                <a:latin typeface="Calibri" panose="020F0502020204030204" pitchFamily="34" charset="0"/>
                <a:cs typeface="Calibri" panose="020F0502020204030204" pitchFamily="34" charset="0"/>
              </a:rPr>
              <a:t>Spend a brief period of time considering your thoughts about resilience…You might want to frame it in two questions:</a:t>
            </a:r>
          </a:p>
          <a:p>
            <a:pPr marL="0" indent="0">
              <a:buNone/>
            </a:pPr>
            <a:endParaRPr lang="en-GB" sz="2800" dirty="0">
              <a:latin typeface="Calibri" panose="020F0502020204030204" pitchFamily="34" charset="0"/>
              <a:cs typeface="Calibri" panose="020F0502020204030204" pitchFamily="34" charset="0"/>
            </a:endParaRPr>
          </a:p>
          <a:p>
            <a:pPr lvl="1"/>
            <a:r>
              <a:rPr lang="en-GB" sz="2800" dirty="0">
                <a:latin typeface="Calibri" panose="020F0502020204030204" pitchFamily="34" charset="0"/>
                <a:cs typeface="Calibri" panose="020F0502020204030204" pitchFamily="34" charset="0"/>
              </a:rPr>
              <a:t>What is resilience?</a:t>
            </a:r>
          </a:p>
          <a:p>
            <a:pPr lvl="1"/>
            <a:r>
              <a:rPr lang="en-GB" sz="2800" dirty="0">
                <a:latin typeface="Calibri" panose="020F0502020204030204" pitchFamily="34" charset="0"/>
                <a:cs typeface="Calibri" panose="020F0502020204030204" pitchFamily="34" charset="0"/>
              </a:rPr>
              <a:t>How is it developed?</a:t>
            </a:r>
          </a:p>
        </p:txBody>
      </p:sp>
      <p:sp>
        <p:nvSpPr>
          <p:cNvPr id="30" name="Rectangle 29">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DC3D9D4F-1CFA-4E9C-835B-9C80835F81B9}"/>
              </a:ext>
            </a:extLst>
          </p:cNvPr>
          <p:cNvPicPr>
            <a:picLocks noChangeAspect="1"/>
          </p:cNvPicPr>
          <p:nvPr/>
        </p:nvPicPr>
        <p:blipFill rotWithShape="1">
          <a:blip r:embed="rId5"/>
          <a:srcRect l="30429" r="38367"/>
          <a:stretch/>
        </p:blipFill>
        <p:spPr>
          <a:xfrm>
            <a:off x="7589854" y="10"/>
            <a:ext cx="4602146" cy="6857990"/>
          </a:xfrm>
          <a:prstGeom prst="rect">
            <a:avLst/>
          </a:prstGeom>
        </p:spPr>
      </p:pic>
      <p:pic>
        <p:nvPicPr>
          <p:cNvPr id="8" name="Picture 7">
            <a:extLst>
              <a:ext uri="{FF2B5EF4-FFF2-40B4-BE49-F238E27FC236}">
                <a16:creationId xmlns:a16="http://schemas.microsoft.com/office/drawing/2014/main" id="{FE236F57-E04C-4692-A328-2D77126789F1}"/>
              </a:ext>
            </a:extLst>
          </p:cNvPr>
          <p:cNvPicPr>
            <a:picLocks noChangeAspect="1"/>
          </p:cNvPicPr>
          <p:nvPr/>
        </p:nvPicPr>
        <p:blipFill>
          <a:blip r:embed="rId6"/>
          <a:stretch>
            <a:fillRect/>
          </a:stretch>
        </p:blipFill>
        <p:spPr>
          <a:xfrm>
            <a:off x="5114496" y="4391167"/>
            <a:ext cx="1463722" cy="1463722"/>
          </a:xfrm>
          <a:prstGeom prst="rect">
            <a:avLst/>
          </a:prstGeom>
        </p:spPr>
      </p:pic>
      <p:pic>
        <p:nvPicPr>
          <p:cNvPr id="4" name="Audio 3">
            <a:hlinkClick r:id="" action="ppaction://media"/>
            <a:extLst>
              <a:ext uri="{FF2B5EF4-FFF2-40B4-BE49-F238E27FC236}">
                <a16:creationId xmlns:a16="http://schemas.microsoft.com/office/drawing/2014/main" id="{75072A1F-2C0D-453D-A736-3C92CBBC3B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10417891"/>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0C52-5C1F-4FC5-BA8E-18E7000C9489}"/>
              </a:ext>
            </a:extLst>
          </p:cNvPr>
          <p:cNvSpPr>
            <a:spLocks noGrp="1"/>
          </p:cNvSpPr>
          <p:nvPr>
            <p:ph type="title"/>
          </p:nvPr>
        </p:nvSpPr>
        <p:spPr>
          <a:xfrm>
            <a:off x="1371599" y="545910"/>
            <a:ext cx="10338179" cy="1625790"/>
          </a:xfrm>
        </p:spPr>
        <p:txBody>
          <a:bodyPr/>
          <a:lstStyle/>
          <a:p>
            <a:r>
              <a:rPr lang="en-GB" b="1" dirty="0">
                <a:latin typeface="Calibri" panose="020F0502020204030204" pitchFamily="34" charset="0"/>
                <a:cs typeface="Calibri" panose="020F0502020204030204" pitchFamily="34" charset="0"/>
              </a:rPr>
              <a:t>Understanding the social context for resilience</a:t>
            </a:r>
          </a:p>
        </p:txBody>
      </p:sp>
      <p:sp>
        <p:nvSpPr>
          <p:cNvPr id="3" name="Content Placeholder 2">
            <a:extLst>
              <a:ext uri="{FF2B5EF4-FFF2-40B4-BE49-F238E27FC236}">
                <a16:creationId xmlns:a16="http://schemas.microsoft.com/office/drawing/2014/main" id="{D0DCB354-163B-4BBF-B71C-36A4DCC0D988}"/>
              </a:ext>
            </a:extLst>
          </p:cNvPr>
          <p:cNvSpPr>
            <a:spLocks noGrp="1"/>
          </p:cNvSpPr>
          <p:nvPr>
            <p:ph idx="1"/>
          </p:nvPr>
        </p:nvSpPr>
        <p:spPr>
          <a:xfrm>
            <a:off x="1371600" y="2260411"/>
            <a:ext cx="10198100" cy="4381689"/>
          </a:xfrm>
        </p:spPr>
        <p:txBody>
          <a:bodyPr>
            <a:noAutofit/>
          </a:bodyPr>
          <a:lstStyle/>
          <a:p>
            <a:r>
              <a:rPr lang="en-GB" sz="2800" dirty="0">
                <a:latin typeface="Calibri" panose="020F0502020204030204" pitchFamily="34" charset="0"/>
                <a:cs typeface="Calibri" panose="020F0502020204030204" pitchFamily="34" charset="0"/>
              </a:rPr>
              <a:t>Resilience is often defined as </a:t>
            </a:r>
            <a:r>
              <a:rPr lang="en-GB" altLang="en-US" sz="2800" i="1" dirty="0">
                <a:latin typeface="Calibri" panose="020F0502020204030204" pitchFamily="34" charset="0"/>
                <a:cs typeface="Calibri" panose="020F0502020204030204" pitchFamily="34" charset="0"/>
              </a:rPr>
              <a:t>‘…the process of, capacity for or outcome of successful adaptation despite challenging or threatening circumstances’ </a:t>
            </a:r>
            <a:r>
              <a:rPr lang="en-GB" altLang="en-US" sz="2800" dirty="0">
                <a:latin typeface="Calibri" panose="020F0502020204030204" pitchFamily="34" charset="0"/>
                <a:cs typeface="Calibri" panose="020F0502020204030204" pitchFamily="34" charset="0"/>
              </a:rPr>
              <a:t>(Howard &amp; Johnson, 2000)</a:t>
            </a:r>
          </a:p>
          <a:p>
            <a:r>
              <a:rPr lang="en-GB" sz="2800" dirty="0">
                <a:latin typeface="Calibri" panose="020F0502020204030204" pitchFamily="34" charset="0"/>
                <a:cs typeface="Calibri" panose="020F0502020204030204" pitchFamily="34" charset="0"/>
              </a:rPr>
              <a:t>However, resilience is not simply an innate capacity. Bernard and Slade (2009) highlight that resilience is supported by ‘turnaround teachers’ who can create nurturing and empowering climates. This in turn engages young people’s resilience by developing their capacities for positive development and school connectedness</a:t>
            </a:r>
          </a:p>
          <a:p>
            <a:r>
              <a:rPr lang="en-GB" sz="2800" dirty="0">
                <a:latin typeface="Calibri" panose="020F0502020204030204" pitchFamily="34" charset="0"/>
                <a:cs typeface="Calibri" panose="020F0502020204030204" pitchFamily="34" charset="0"/>
              </a:rPr>
              <a:t>Fostering resilience is a process that occurs largely in relationships</a:t>
            </a:r>
          </a:p>
        </p:txBody>
      </p:sp>
      <p:pic>
        <p:nvPicPr>
          <p:cNvPr id="9" name="Audio 8">
            <a:hlinkClick r:id="" action="ppaction://media"/>
            <a:extLst>
              <a:ext uri="{FF2B5EF4-FFF2-40B4-BE49-F238E27FC236}">
                <a16:creationId xmlns:a16="http://schemas.microsoft.com/office/drawing/2014/main" id="{246CA438-06F8-4B96-8AC3-82F4077D3F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92382686"/>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C98FE97-3CC7-47EB-B278-A16C49F124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507F2-7E93-4B42-A130-289D0390BCE8}"/>
              </a:ext>
            </a:extLst>
          </p:cNvPr>
          <p:cNvSpPr>
            <a:spLocks noGrp="1"/>
          </p:cNvSpPr>
          <p:nvPr>
            <p:ph type="title"/>
          </p:nvPr>
        </p:nvSpPr>
        <p:spPr>
          <a:xfrm>
            <a:off x="5092595" y="215900"/>
            <a:ext cx="6608955" cy="1173707"/>
          </a:xfrm>
        </p:spPr>
        <p:txBody>
          <a:bodyPr>
            <a:normAutofit fontScale="90000"/>
          </a:bodyPr>
          <a:lstStyle/>
          <a:p>
            <a:r>
              <a:rPr lang="en-GB" altLang="en-US" sz="4900" b="1" dirty="0">
                <a:latin typeface="Calibri" panose="020F0502020204030204" pitchFamily="34" charset="0"/>
                <a:cs typeface="Calibri" panose="020F0502020204030204" pitchFamily="34" charset="0"/>
              </a:rPr>
              <a:t>Indicators of resilience in young people </a:t>
            </a:r>
            <a:r>
              <a:rPr lang="en-GB" altLang="en-US" sz="3400" b="1" dirty="0">
                <a:latin typeface="Calibri" panose="020F0502020204030204" pitchFamily="34" charset="0"/>
                <a:cs typeface="Calibri" panose="020F0502020204030204" pitchFamily="34" charset="0"/>
              </a:rPr>
              <a:t>	</a:t>
            </a:r>
            <a:r>
              <a:rPr lang="en-GB" altLang="en-US" sz="2700" b="1" dirty="0">
                <a:latin typeface="Calibri" panose="020F0502020204030204" pitchFamily="34" charset="0"/>
                <a:cs typeface="Calibri" panose="020F0502020204030204" pitchFamily="34" charset="0"/>
              </a:rPr>
              <a:t>(</a:t>
            </a:r>
            <a:r>
              <a:rPr lang="en-GB" altLang="en-US" sz="2700" b="1" dirty="0" err="1">
                <a:latin typeface="Calibri" panose="020F0502020204030204" pitchFamily="34" charset="0"/>
                <a:cs typeface="Calibri" panose="020F0502020204030204" pitchFamily="34" charset="0"/>
              </a:rPr>
              <a:t>Grotberg</a:t>
            </a:r>
            <a:r>
              <a:rPr lang="en-GB" altLang="en-US" sz="2700" b="1" dirty="0">
                <a:latin typeface="Calibri" panose="020F0502020204030204" pitchFamily="34" charset="0"/>
                <a:cs typeface="Calibri" panose="020F0502020204030204" pitchFamily="34" charset="0"/>
              </a:rPr>
              <a:t>, 1997)</a:t>
            </a:r>
            <a:endParaRPr lang="en-GB" sz="2700" b="1" dirty="0">
              <a:latin typeface="Calibri" panose="020F0502020204030204" pitchFamily="34" charset="0"/>
              <a:cs typeface="Calibri" panose="020F0502020204030204" pitchFamily="34" charset="0"/>
            </a:endParaRPr>
          </a:p>
        </p:txBody>
      </p:sp>
      <p:pic>
        <p:nvPicPr>
          <p:cNvPr id="5" name="Picture 4" descr="A picture containing clothing, table&#10;&#10;Description automatically generated">
            <a:extLst>
              <a:ext uri="{FF2B5EF4-FFF2-40B4-BE49-F238E27FC236}">
                <a16:creationId xmlns:a16="http://schemas.microsoft.com/office/drawing/2014/main" id="{1F89B61D-C4DD-4893-A28F-2E7B5AA4B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733" y="643466"/>
            <a:ext cx="3730079" cy="2872057"/>
          </a:xfrm>
          <a:prstGeom prst="rect">
            <a:avLst/>
          </a:prstGeom>
          <a:ln>
            <a:noFill/>
          </a:ln>
          <a:effectLst/>
        </p:spPr>
      </p:pic>
      <p:pic>
        <p:nvPicPr>
          <p:cNvPr id="8" name="Picture 7" descr="A picture containing drawing&#10;&#10;Description automatically generated">
            <a:extLst>
              <a:ext uri="{FF2B5EF4-FFF2-40B4-BE49-F238E27FC236}">
                <a16:creationId xmlns:a16="http://schemas.microsoft.com/office/drawing/2014/main" id="{30FD6785-1201-468E-BBFC-E88AED7DE9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733" y="3812899"/>
            <a:ext cx="3730079" cy="2098169"/>
          </a:xfrm>
          <a:prstGeom prst="rect">
            <a:avLst/>
          </a:prstGeom>
          <a:ln>
            <a:noFill/>
          </a:ln>
          <a:effectLst/>
        </p:spPr>
      </p:pic>
      <p:sp>
        <p:nvSpPr>
          <p:cNvPr id="15" name="Rectangle 14">
            <a:extLst>
              <a:ext uri="{FF2B5EF4-FFF2-40B4-BE49-F238E27FC236}">
                <a16:creationId xmlns:a16="http://schemas.microsoft.com/office/drawing/2014/main" id="{2F5A8FB3-4E83-4318-9B2D-99D7777B1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6CBA775-9F79-4F59-90A4-F9C9A6A17FCF}"/>
              </a:ext>
            </a:extLst>
          </p:cNvPr>
          <p:cNvSpPr>
            <a:spLocks noGrp="1"/>
          </p:cNvSpPr>
          <p:nvPr>
            <p:ph idx="1"/>
          </p:nvPr>
        </p:nvSpPr>
        <p:spPr>
          <a:xfrm>
            <a:off x="5120879" y="1765205"/>
            <a:ext cx="6608955" cy="5033560"/>
          </a:xfrm>
        </p:spPr>
        <p:txBody>
          <a:bodyPr>
            <a:normAutofit/>
          </a:bodyPr>
          <a:lstStyle/>
          <a:p>
            <a:pPr marL="0" indent="0">
              <a:buNone/>
            </a:pPr>
            <a:r>
              <a:rPr lang="en-GB" altLang="en-US" sz="2400" dirty="0">
                <a:latin typeface="Calibri" panose="020F0502020204030204" pitchFamily="34" charset="0"/>
                <a:cs typeface="Calibri" panose="020F0502020204030204" pitchFamily="34" charset="0"/>
              </a:rPr>
              <a:t>A number of indicators of resilience are identified within the research including:</a:t>
            </a:r>
          </a:p>
          <a:p>
            <a:r>
              <a:rPr lang="en-GB" altLang="en-US" sz="2400" dirty="0">
                <a:latin typeface="Calibri" panose="020F0502020204030204" pitchFamily="34" charset="0"/>
                <a:cs typeface="Calibri" panose="020F0502020204030204" pitchFamily="34" charset="0"/>
              </a:rPr>
              <a:t>Having someone who loves you totally (unconditionally)</a:t>
            </a:r>
          </a:p>
          <a:p>
            <a:r>
              <a:rPr lang="en-GB" altLang="en-US" sz="2400" dirty="0">
                <a:latin typeface="Calibri" panose="020F0502020204030204" pitchFamily="34" charset="0"/>
                <a:cs typeface="Calibri" panose="020F0502020204030204" pitchFamily="34" charset="0"/>
              </a:rPr>
              <a:t>Having an older person outside the home you can talk to about problems and feelings</a:t>
            </a:r>
          </a:p>
          <a:p>
            <a:r>
              <a:rPr lang="en-GB" altLang="en-US" sz="2400" dirty="0">
                <a:latin typeface="Calibri" panose="020F0502020204030204" pitchFamily="34" charset="0"/>
                <a:cs typeface="Calibri" panose="020F0502020204030204" pitchFamily="34" charset="0"/>
              </a:rPr>
              <a:t>Having positive relationships with peers</a:t>
            </a:r>
          </a:p>
          <a:p>
            <a:r>
              <a:rPr lang="en-GB" altLang="en-US" sz="2400" dirty="0">
                <a:latin typeface="Calibri" panose="020F0502020204030204" pitchFamily="34" charset="0"/>
                <a:cs typeface="Calibri" panose="020F0502020204030204" pitchFamily="34" charset="0"/>
              </a:rPr>
              <a:t>Feeling that what you do makes a difference in how things turn out </a:t>
            </a:r>
          </a:p>
          <a:p>
            <a:r>
              <a:rPr lang="en-GB" altLang="en-US" sz="2400" dirty="0">
                <a:latin typeface="Calibri" panose="020F0502020204030204" pitchFamily="34" charset="0"/>
                <a:cs typeface="Calibri" panose="020F0502020204030204" pitchFamily="34" charset="0"/>
              </a:rPr>
              <a:t>Having a positive self-image </a:t>
            </a:r>
          </a:p>
          <a:p>
            <a:r>
              <a:rPr lang="en-GB" altLang="en-US" sz="2400" dirty="0">
                <a:latin typeface="Calibri" panose="020F0502020204030204" pitchFamily="34" charset="0"/>
                <a:cs typeface="Calibri" panose="020F0502020204030204" pitchFamily="34" charset="0"/>
              </a:rPr>
              <a:t>Recognising and using your strengths</a:t>
            </a:r>
          </a:p>
          <a:p>
            <a:endParaRPr lang="en-GB" sz="1700" dirty="0"/>
          </a:p>
        </p:txBody>
      </p:sp>
      <p:pic>
        <p:nvPicPr>
          <p:cNvPr id="6" name="Audio 5">
            <a:hlinkClick r:id="" action="ppaction://media"/>
            <a:extLst>
              <a:ext uri="{FF2B5EF4-FFF2-40B4-BE49-F238E27FC236}">
                <a16:creationId xmlns:a16="http://schemas.microsoft.com/office/drawing/2014/main" id="{9DCEFFB7-CCC4-4073-9751-AAA3628A5A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75649315"/>
      </p:ext>
    </p:extLst>
  </p:cSld>
  <p:clrMapOvr>
    <a:overrideClrMapping bg1="dk1" tx1="lt1" bg2="dk2" tx2="lt2" accent1="accent1" accent2="accent2" accent3="accent3" accent4="accent4" accent5="accent5" accent6="accent6" hlink="hlink" folHlink="folHlink"/>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A8E3-5D99-461A-8F12-14C51E2C005E}"/>
              </a:ext>
            </a:extLst>
          </p:cNvPr>
          <p:cNvSpPr>
            <a:spLocks noGrp="1"/>
          </p:cNvSpPr>
          <p:nvPr>
            <p:ph type="title"/>
          </p:nvPr>
        </p:nvSpPr>
        <p:spPr>
          <a:xfrm>
            <a:off x="1371600" y="576617"/>
            <a:ext cx="9601200" cy="1347716"/>
          </a:xfrm>
        </p:spPr>
        <p:txBody>
          <a:bodyPr>
            <a:normAutofit/>
          </a:bodyPr>
          <a:lstStyle/>
          <a:p>
            <a:r>
              <a:rPr lang="en-GB" b="1" dirty="0">
                <a:latin typeface="Calibri" panose="020F0502020204030204" pitchFamily="34" charset="0"/>
                <a:cs typeface="Calibri" panose="020F0502020204030204" pitchFamily="34" charset="0"/>
              </a:rPr>
              <a:t>What makes a difference </a:t>
            </a:r>
            <a:br>
              <a:rPr lang="en-GB" dirty="0"/>
            </a:br>
            <a:r>
              <a:rPr lang="en-GB" sz="2400" b="1" dirty="0">
                <a:latin typeface="Calibri" panose="020F0502020204030204" pitchFamily="34" charset="0"/>
                <a:cs typeface="Calibri" panose="020F0502020204030204" pitchFamily="34" charset="0"/>
              </a:rPr>
              <a:t>(Sandra Prince-</a:t>
            </a:r>
            <a:r>
              <a:rPr lang="en-GB" sz="2400" b="1" dirty="0" err="1">
                <a:latin typeface="Calibri" panose="020F0502020204030204" pitchFamily="34" charset="0"/>
                <a:cs typeface="Calibri" panose="020F0502020204030204" pitchFamily="34" charset="0"/>
              </a:rPr>
              <a:t>Embury</a:t>
            </a:r>
            <a:r>
              <a:rPr lang="en-GB" sz="2400" b="1" dirty="0">
                <a:latin typeface="Calibri" panose="020F0502020204030204" pitchFamily="34" charset="0"/>
                <a:cs typeface="Calibri" panose="020F0502020204030204" pitchFamily="34" charset="0"/>
              </a:rPr>
              <a:t> 2012)</a:t>
            </a:r>
          </a:p>
        </p:txBody>
      </p:sp>
      <p:sp>
        <p:nvSpPr>
          <p:cNvPr id="4" name="Content Placeholder 3">
            <a:extLst>
              <a:ext uri="{FF2B5EF4-FFF2-40B4-BE49-F238E27FC236}">
                <a16:creationId xmlns:a16="http://schemas.microsoft.com/office/drawing/2014/main" id="{8043EE64-015A-4CE1-BD4B-73B245EB3FFB}"/>
              </a:ext>
            </a:extLst>
          </p:cNvPr>
          <p:cNvSpPr>
            <a:spLocks noGrp="1"/>
          </p:cNvSpPr>
          <p:nvPr>
            <p:ph sz="half" idx="1"/>
          </p:nvPr>
        </p:nvSpPr>
        <p:spPr>
          <a:xfrm>
            <a:off x="1371600" y="1924333"/>
            <a:ext cx="4724400" cy="4717767"/>
          </a:xfrm>
        </p:spPr>
        <p:txBody>
          <a:bodyPr>
            <a:normAutofit fontScale="92500" lnSpcReduction="20000"/>
          </a:bodyPr>
          <a:lstStyle/>
          <a:p>
            <a:r>
              <a:rPr lang="en-GB" sz="3000" b="1" dirty="0">
                <a:latin typeface="Calibri" panose="020F0502020204030204" pitchFamily="34" charset="0"/>
                <a:cs typeface="Calibri" panose="020F0502020204030204" pitchFamily="34" charset="0"/>
              </a:rPr>
              <a:t>Sense of mastery </a:t>
            </a:r>
          </a:p>
          <a:p>
            <a:pPr marL="0" indent="0">
              <a:buNone/>
            </a:pPr>
            <a:endParaRPr lang="en-GB" sz="3000" b="1" dirty="0">
              <a:latin typeface="Calibri" panose="020F0502020204030204" pitchFamily="34" charset="0"/>
              <a:cs typeface="Calibri" panose="020F0502020204030204" pitchFamily="34" charset="0"/>
            </a:endParaRPr>
          </a:p>
          <a:p>
            <a:pPr lvl="1"/>
            <a:r>
              <a:rPr lang="en-GB" sz="3000" dirty="0">
                <a:latin typeface="Calibri" panose="020F0502020204030204" pitchFamily="34" charset="0"/>
                <a:cs typeface="Calibri" panose="020F0502020204030204" pitchFamily="34" charset="0"/>
              </a:rPr>
              <a:t>How optimistic we feel about the future </a:t>
            </a:r>
          </a:p>
          <a:p>
            <a:pPr lvl="1"/>
            <a:r>
              <a:rPr lang="en-GB" sz="3000" dirty="0">
                <a:latin typeface="Calibri" panose="020F0502020204030204" pitchFamily="34" charset="0"/>
                <a:cs typeface="Calibri" panose="020F0502020204030204" pitchFamily="34" charset="0"/>
              </a:rPr>
              <a:t>Whether we feel we can make a difference to the outcome of our own lives</a:t>
            </a:r>
          </a:p>
          <a:p>
            <a:pPr lvl="1"/>
            <a:r>
              <a:rPr lang="en-GB" sz="3000" dirty="0">
                <a:latin typeface="Calibri" panose="020F0502020204030204" pitchFamily="34" charset="0"/>
                <a:cs typeface="Calibri" panose="020F0502020204030204" pitchFamily="34" charset="0"/>
              </a:rPr>
              <a:t>Whether we feel able to see how we can adapt to new situations</a:t>
            </a:r>
          </a:p>
          <a:p>
            <a:pPr marL="0" indent="0">
              <a:buNone/>
            </a:pPr>
            <a:endParaRPr lang="en-GB" dirty="0"/>
          </a:p>
          <a:p>
            <a:pPr marL="0" indent="0">
              <a:buNone/>
            </a:pPr>
            <a:endParaRPr lang="en-GB" dirty="0"/>
          </a:p>
        </p:txBody>
      </p:sp>
      <p:sp>
        <p:nvSpPr>
          <p:cNvPr id="5" name="Content Placeholder 4">
            <a:extLst>
              <a:ext uri="{FF2B5EF4-FFF2-40B4-BE49-F238E27FC236}">
                <a16:creationId xmlns:a16="http://schemas.microsoft.com/office/drawing/2014/main" id="{1B3943B6-42FF-4202-9F20-767C8B3BDD71}"/>
              </a:ext>
            </a:extLst>
          </p:cNvPr>
          <p:cNvSpPr>
            <a:spLocks noGrp="1"/>
          </p:cNvSpPr>
          <p:nvPr>
            <p:ph sz="half" idx="2"/>
          </p:nvPr>
        </p:nvSpPr>
        <p:spPr>
          <a:xfrm>
            <a:off x="6525014" y="1924333"/>
            <a:ext cx="5157470" cy="4476467"/>
          </a:xfrm>
        </p:spPr>
        <p:txBody>
          <a:bodyPr>
            <a:normAutofit fontScale="92500" lnSpcReduction="20000"/>
          </a:bodyPr>
          <a:lstStyle/>
          <a:p>
            <a:r>
              <a:rPr lang="en-GB" sz="3000" b="1" dirty="0">
                <a:latin typeface="Calibri" panose="020F0502020204030204" pitchFamily="34" charset="0"/>
                <a:cs typeface="Calibri" panose="020F0502020204030204" pitchFamily="34" charset="0"/>
              </a:rPr>
              <a:t>Sense of relatedness </a:t>
            </a:r>
          </a:p>
          <a:p>
            <a:pPr marL="0" indent="0">
              <a:buNone/>
            </a:pPr>
            <a:endParaRPr lang="en-GB" sz="3000" b="1" dirty="0">
              <a:latin typeface="Calibri" panose="020F0502020204030204" pitchFamily="34" charset="0"/>
              <a:cs typeface="Calibri" panose="020F0502020204030204" pitchFamily="34" charset="0"/>
            </a:endParaRPr>
          </a:p>
          <a:p>
            <a:pPr lvl="1"/>
            <a:r>
              <a:rPr lang="en-GB" sz="3000" dirty="0">
                <a:latin typeface="Calibri" panose="020F0502020204030204" pitchFamily="34" charset="0"/>
                <a:cs typeface="Calibri" panose="020F0502020204030204" pitchFamily="34" charset="0"/>
              </a:rPr>
              <a:t>Whether we feel there are individuals we can trust</a:t>
            </a:r>
          </a:p>
          <a:p>
            <a:pPr lvl="1"/>
            <a:r>
              <a:rPr lang="en-GB" sz="3000" dirty="0">
                <a:latin typeface="Calibri" panose="020F0502020204030204" pitchFamily="34" charset="0"/>
                <a:cs typeface="Calibri" panose="020F0502020204030204" pitchFamily="34" charset="0"/>
              </a:rPr>
              <a:t>Whether we feel support is available to us when we need it </a:t>
            </a:r>
          </a:p>
          <a:p>
            <a:pPr lvl="1"/>
            <a:r>
              <a:rPr lang="en-GB" sz="3000" dirty="0">
                <a:latin typeface="Calibri" panose="020F0502020204030204" pitchFamily="34" charset="0"/>
                <a:cs typeface="Calibri" panose="020F0502020204030204" pitchFamily="34" charset="0"/>
              </a:rPr>
              <a:t>How comforting we feel support from others is </a:t>
            </a:r>
          </a:p>
          <a:p>
            <a:pPr lvl="1"/>
            <a:r>
              <a:rPr lang="en-GB" sz="3000" dirty="0">
                <a:latin typeface="Calibri" panose="020F0502020204030204" pitchFamily="34" charset="0"/>
                <a:cs typeface="Calibri" panose="020F0502020204030204" pitchFamily="34" charset="0"/>
              </a:rPr>
              <a:t>How easy we find it to move beyond incidents </a:t>
            </a:r>
          </a:p>
          <a:p>
            <a:pPr marL="0" indent="0">
              <a:buNone/>
            </a:pPr>
            <a:endParaRPr lang="en-GB" dirty="0"/>
          </a:p>
        </p:txBody>
      </p:sp>
      <p:pic>
        <p:nvPicPr>
          <p:cNvPr id="6" name="Audio 5">
            <a:hlinkClick r:id="" action="ppaction://media"/>
            <a:extLst>
              <a:ext uri="{FF2B5EF4-FFF2-40B4-BE49-F238E27FC236}">
                <a16:creationId xmlns:a16="http://schemas.microsoft.com/office/drawing/2014/main" id="{F70B72B5-A019-4470-B584-AF22E02D6B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87348925"/>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3C211C9-E9F2-4D74-88B0-9ED96B544F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72" name="Freeform 6">
              <a:extLst>
                <a:ext uri="{FF2B5EF4-FFF2-40B4-BE49-F238E27FC236}">
                  <a16:creationId xmlns:a16="http://schemas.microsoft.com/office/drawing/2014/main" id="{0C5EA6D9-DC51-432F-9280-C11F2F0F7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73" name="Freeform 6">
              <a:extLst>
                <a:ext uri="{FF2B5EF4-FFF2-40B4-BE49-F238E27FC236}">
                  <a16:creationId xmlns:a16="http://schemas.microsoft.com/office/drawing/2014/main" id="{1E171379-BFC7-4B1F-9063-8E8EB2A0D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75" name="Rectangle 74">
            <a:extLst>
              <a:ext uri="{FF2B5EF4-FFF2-40B4-BE49-F238E27FC236}">
                <a16:creationId xmlns:a16="http://schemas.microsoft.com/office/drawing/2014/main" id="{AAC11200-8B97-4CB4-99EF-7C0FA210F2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5"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77" name="Freeform 6">
            <a:extLst>
              <a:ext uri="{FF2B5EF4-FFF2-40B4-BE49-F238E27FC236}">
                <a16:creationId xmlns:a16="http://schemas.microsoft.com/office/drawing/2014/main" id="{BB502E7E-3C82-47F3-B817-7507C01A1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002083" y="4997"/>
            <a:ext cx="2717438" cy="3657204"/>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9" name="Rectangle 78">
            <a:extLst>
              <a:ext uri="{FF2B5EF4-FFF2-40B4-BE49-F238E27FC236}">
                <a16:creationId xmlns:a16="http://schemas.microsoft.com/office/drawing/2014/main" id="{106F9B54-F305-4775-AC5C-49CFF059A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037"/>
            <a:ext cx="12192000" cy="2327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A30BF-40D0-47B5-9FCE-926D87E6FDD8}"/>
              </a:ext>
            </a:extLst>
          </p:cNvPr>
          <p:cNvSpPr>
            <a:spLocks noGrp="1"/>
          </p:cNvSpPr>
          <p:nvPr>
            <p:ph type="title"/>
          </p:nvPr>
        </p:nvSpPr>
        <p:spPr>
          <a:xfrm>
            <a:off x="659230" y="4850163"/>
            <a:ext cx="10869750" cy="1043967"/>
          </a:xfrm>
        </p:spPr>
        <p:txBody>
          <a:bodyPr vert="horz" lIns="91440" tIns="45720" rIns="91440" bIns="45720" rtlCol="0" anchor="b">
            <a:normAutofit/>
          </a:bodyPr>
          <a:lstStyle/>
          <a:p>
            <a:pPr algn="ctr"/>
            <a:r>
              <a:rPr lang="en-US" cap="all" dirty="0">
                <a:solidFill>
                  <a:schemeClr val="bg1"/>
                </a:solidFill>
                <a:latin typeface="Calibri" panose="020F0502020204030204" pitchFamily="34" charset="0"/>
                <a:cs typeface="Calibri" panose="020F0502020204030204" pitchFamily="34" charset="0"/>
              </a:rPr>
              <a:t>Supporting a sense of mastery</a:t>
            </a:r>
          </a:p>
        </p:txBody>
      </p:sp>
      <p:pic>
        <p:nvPicPr>
          <p:cNvPr id="7" name="Picture 6" descr="A picture containing man, water, people, table&#10;&#10;Description automatically generated">
            <a:extLst>
              <a:ext uri="{FF2B5EF4-FFF2-40B4-BE49-F238E27FC236}">
                <a16:creationId xmlns:a16="http://schemas.microsoft.com/office/drawing/2014/main" id="{E507989D-C41A-4935-B45F-7DB3ADF8D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9308" y="1161332"/>
            <a:ext cx="2560063" cy="2585060"/>
          </a:xfrm>
          <a:prstGeom prst="rect">
            <a:avLst/>
          </a:prstGeom>
        </p:spPr>
      </p:pic>
      <p:pic>
        <p:nvPicPr>
          <p:cNvPr id="5" name="Content Placeholder 4">
            <a:extLst>
              <a:ext uri="{FF2B5EF4-FFF2-40B4-BE49-F238E27FC236}">
                <a16:creationId xmlns:a16="http://schemas.microsoft.com/office/drawing/2014/main" id="{35CCA982-B632-4CB8-A090-0A4B92036ED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416144" y="1150595"/>
            <a:ext cx="2612382" cy="2585060"/>
          </a:xfrm>
          <a:prstGeom prst="rect">
            <a:avLst/>
          </a:prstGeom>
        </p:spPr>
      </p:pic>
      <p:pic>
        <p:nvPicPr>
          <p:cNvPr id="1026" name="Picture 2" descr="Self-efficacy Images, Stock Photos &amp; Vectors | Shutterstock">
            <a:hlinkClick r:id="rId7"/>
            <a:extLst>
              <a:ext uri="{FF2B5EF4-FFF2-40B4-BE49-F238E27FC236}">
                <a16:creationId xmlns:a16="http://schemas.microsoft.com/office/drawing/2014/main" id="{D50B6A4B-93EB-4E6A-A9D7-A28EC77DA7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6299"/>
          <a:stretch/>
        </p:blipFill>
        <p:spPr bwMode="auto">
          <a:xfrm>
            <a:off x="4961879" y="1161332"/>
            <a:ext cx="2562032" cy="2585314"/>
          </a:xfrm>
          <a:prstGeom prst="rect">
            <a:avLst/>
          </a:prstGeom>
          <a:noFill/>
          <a:extLst>
            <a:ext uri="{909E8E84-426E-40DD-AFC4-6F175D3DCCD1}">
              <a14:hiddenFill xmlns:a14="http://schemas.microsoft.com/office/drawing/2010/main">
                <a:solidFill>
                  <a:srgbClr val="FFFFFF"/>
                </a:solidFill>
              </a14:hiddenFill>
            </a:ext>
          </a:extLst>
        </p:spPr>
      </p:pic>
      <p:sp>
        <p:nvSpPr>
          <p:cNvPr id="81" name="Freeform 6">
            <a:extLst>
              <a:ext uri="{FF2B5EF4-FFF2-40B4-BE49-F238E27FC236}">
                <a16:creationId xmlns:a16="http://schemas.microsoft.com/office/drawing/2014/main" id="{22C2ECBD-87FD-4787-B177-3CC17F45B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406207" y="1123793"/>
            <a:ext cx="2717438" cy="3657204"/>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8" name="Rectangle: Rounded Corners 7">
            <a:extLst>
              <a:ext uri="{FF2B5EF4-FFF2-40B4-BE49-F238E27FC236}">
                <a16:creationId xmlns:a16="http://schemas.microsoft.com/office/drawing/2014/main" id="{E53C23D4-CB45-4340-A7D5-1F52D136141C}"/>
              </a:ext>
            </a:extLst>
          </p:cNvPr>
          <p:cNvSpPr/>
          <p:nvPr/>
        </p:nvSpPr>
        <p:spPr>
          <a:xfrm>
            <a:off x="8536178" y="1279525"/>
            <a:ext cx="2038865" cy="4061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b="1" dirty="0">
                <a:solidFill>
                  <a:schemeClr val="tx1"/>
                </a:solidFill>
              </a:rPr>
              <a:t>Adapting</a:t>
            </a:r>
          </a:p>
        </p:txBody>
      </p:sp>
      <p:pic>
        <p:nvPicPr>
          <p:cNvPr id="11" name="Audio 10">
            <a:hlinkClick r:id="" action="ppaction://media"/>
            <a:extLst>
              <a:ext uri="{FF2B5EF4-FFF2-40B4-BE49-F238E27FC236}">
                <a16:creationId xmlns:a16="http://schemas.microsoft.com/office/drawing/2014/main" id="{4F7C2194-6F5B-47D7-83D0-65C39FFE20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55378917"/>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1E3B-FFE5-436F-82D5-03FD007D3394}"/>
              </a:ext>
            </a:extLst>
          </p:cNvPr>
          <p:cNvSpPr>
            <a:spLocks noGrp="1"/>
          </p:cNvSpPr>
          <p:nvPr>
            <p:ph type="title"/>
          </p:nvPr>
        </p:nvSpPr>
        <p:spPr>
          <a:xfrm>
            <a:off x="1371600" y="685800"/>
            <a:ext cx="9601200" cy="1485900"/>
          </a:xfrm>
        </p:spPr>
        <p:txBody>
          <a:bodyPr/>
          <a:lstStyle/>
          <a:p>
            <a:r>
              <a:rPr lang="en-GB" b="1" dirty="0">
                <a:latin typeface="Calibri" panose="020F0502020204030204" pitchFamily="34" charset="0"/>
                <a:cs typeface="Calibri" panose="020F0502020204030204" pitchFamily="34" charset="0"/>
              </a:rPr>
              <a:t>Acceptance and Commitment </a:t>
            </a:r>
          </a:p>
        </p:txBody>
      </p:sp>
      <p:sp>
        <p:nvSpPr>
          <p:cNvPr id="3" name="Content Placeholder 2">
            <a:extLst>
              <a:ext uri="{FF2B5EF4-FFF2-40B4-BE49-F238E27FC236}">
                <a16:creationId xmlns:a16="http://schemas.microsoft.com/office/drawing/2014/main" id="{B3250B8D-3C48-4089-B38D-ECDDD928A612}"/>
              </a:ext>
            </a:extLst>
          </p:cNvPr>
          <p:cNvSpPr>
            <a:spLocks noGrp="1"/>
          </p:cNvSpPr>
          <p:nvPr>
            <p:ph idx="1"/>
          </p:nvPr>
        </p:nvSpPr>
        <p:spPr>
          <a:xfrm>
            <a:off x="1371600" y="2093144"/>
            <a:ext cx="5263978" cy="4548955"/>
          </a:xfrm>
        </p:spPr>
        <p:txBody>
          <a:bodyPr>
            <a:normAutofit/>
          </a:bodyPr>
          <a:lstStyle/>
          <a:p>
            <a:r>
              <a:rPr lang="en-GB" sz="2400" dirty="0">
                <a:latin typeface="Calibri" panose="020F0502020204030204" pitchFamily="34" charset="0"/>
                <a:cs typeface="Calibri" panose="020F0502020204030204" pitchFamily="34" charset="0"/>
              </a:rPr>
              <a:t>Bring ‘present’ in the moment</a:t>
            </a:r>
          </a:p>
          <a:p>
            <a:r>
              <a:rPr lang="en-GB" sz="2400" dirty="0">
                <a:latin typeface="Calibri" panose="020F0502020204030204" pitchFamily="34" charset="0"/>
                <a:cs typeface="Calibri" panose="020F0502020204030204" pitchFamily="34" charset="0"/>
              </a:rPr>
              <a:t>Being open to our thoughts and feelings</a:t>
            </a:r>
          </a:p>
          <a:p>
            <a:r>
              <a:rPr lang="en-GB" sz="2400" dirty="0">
                <a:latin typeface="Calibri" panose="020F0502020204030204" pitchFamily="34" charset="0"/>
                <a:cs typeface="Calibri" panose="020F0502020204030204" pitchFamily="34" charset="0"/>
              </a:rPr>
              <a:t>Accepting they are there</a:t>
            </a:r>
          </a:p>
          <a:p>
            <a:r>
              <a:rPr lang="en-GB" sz="2400" dirty="0">
                <a:latin typeface="Calibri" panose="020F0502020204030204" pitchFamily="34" charset="0"/>
                <a:cs typeface="Calibri" panose="020F0502020204030204" pitchFamily="34" charset="0"/>
              </a:rPr>
              <a:t>Attempting to limit being stuck in one thought (cognitive fusion) </a:t>
            </a:r>
          </a:p>
          <a:p>
            <a:r>
              <a:rPr lang="en-GB" sz="2400" dirty="0">
                <a:latin typeface="Calibri" panose="020F0502020204030204" pitchFamily="34" charset="0"/>
                <a:cs typeface="Calibri" panose="020F0502020204030204" pitchFamily="34" charset="0"/>
              </a:rPr>
              <a:t>Actively choosing what we do next in relation to what is important to us (our values)</a:t>
            </a:r>
          </a:p>
        </p:txBody>
      </p:sp>
      <p:pic>
        <p:nvPicPr>
          <p:cNvPr id="6" name="Picture 5">
            <a:hlinkClick r:id="rId5"/>
            <a:extLst>
              <a:ext uri="{FF2B5EF4-FFF2-40B4-BE49-F238E27FC236}">
                <a16:creationId xmlns:a16="http://schemas.microsoft.com/office/drawing/2014/main" id="{787ADDDC-D52A-473B-AB54-8028DC0D5486}"/>
              </a:ext>
            </a:extLst>
          </p:cNvPr>
          <p:cNvPicPr>
            <a:picLocks noChangeAspect="1"/>
          </p:cNvPicPr>
          <p:nvPr/>
        </p:nvPicPr>
        <p:blipFill rotWithShape="1">
          <a:blip r:embed="rId6"/>
          <a:srcRect l="8357" t="66126" r="43670" b="14444"/>
          <a:stretch/>
        </p:blipFill>
        <p:spPr>
          <a:xfrm>
            <a:off x="6960629" y="2093145"/>
            <a:ext cx="4609071" cy="3865605"/>
          </a:xfrm>
          <a:prstGeom prst="rect">
            <a:avLst/>
          </a:prstGeom>
        </p:spPr>
      </p:pic>
      <p:pic>
        <p:nvPicPr>
          <p:cNvPr id="10" name="Audio 9">
            <a:hlinkClick r:id="" action="ppaction://media"/>
            <a:extLst>
              <a:ext uri="{FF2B5EF4-FFF2-40B4-BE49-F238E27FC236}">
                <a16:creationId xmlns:a16="http://schemas.microsoft.com/office/drawing/2014/main" id="{CBDCF13A-1526-47BD-98FE-40381DFF4D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7" name="Graphic 6" descr="Video camera">
            <a:extLst>
              <a:ext uri="{FF2B5EF4-FFF2-40B4-BE49-F238E27FC236}">
                <a16:creationId xmlns:a16="http://schemas.microsoft.com/office/drawing/2014/main" id="{E95E8D0F-9DB9-4888-9A5A-23D7BBBF42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59827" y="899250"/>
            <a:ext cx="996186" cy="996186"/>
          </a:xfrm>
          <a:prstGeom prst="rect">
            <a:avLst/>
          </a:prstGeom>
        </p:spPr>
      </p:pic>
    </p:spTree>
    <p:extLst>
      <p:ext uri="{BB962C8B-B14F-4D97-AF65-F5344CB8AC3E}">
        <p14:creationId xmlns:p14="http://schemas.microsoft.com/office/powerpoint/2010/main" val="1762887186"/>
      </p:ext>
    </p:extLst>
  </p:cSld>
  <p:clrMapOvr>
    <a:masterClrMapping/>
  </p:clrMapOvr>
  <p:transition spd="slow" advTm="34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TotalTime>
  <Words>1294</Words>
  <Application>Microsoft Office PowerPoint</Application>
  <PresentationFormat>Widescreen</PresentationFormat>
  <Paragraphs>132</Paragraphs>
  <Slides>18</Slides>
  <Notes>17</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Franklin Gothic Book</vt:lpstr>
      <vt:lpstr>Crop</vt:lpstr>
      <vt:lpstr>Fostering Resilience </vt:lpstr>
      <vt:lpstr>Aims </vt:lpstr>
      <vt:lpstr>Introduction</vt:lpstr>
      <vt:lpstr>Resilience…What does it mean to you?</vt:lpstr>
      <vt:lpstr>Understanding the social context for resilience</vt:lpstr>
      <vt:lpstr>Indicators of resilience in young people  (Grotberg, 1997)</vt:lpstr>
      <vt:lpstr>What makes a difference  (Sandra Prince-Embury 2012)</vt:lpstr>
      <vt:lpstr>Supporting a sense of mastery</vt:lpstr>
      <vt:lpstr>Acceptance and Commitment </vt:lpstr>
      <vt:lpstr>Acceptance and Commitment </vt:lpstr>
      <vt:lpstr>Train of thoughts</vt:lpstr>
      <vt:lpstr>PowerPoint Presentation</vt:lpstr>
      <vt:lpstr>Supporting a sense of Relatedness</vt:lpstr>
      <vt:lpstr>Vulnerability and connection </vt:lpstr>
      <vt:lpstr>Vulnerability and connection </vt:lpstr>
      <vt:lpstr>How to promote connection</vt:lpstr>
      <vt:lpstr>Key messages</vt:lpstr>
      <vt:lpstr>Further Reading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Fostering Resilience</dc:title>
  <dc:creator>Johnson, Scott</dc:creator>
  <cp:lastModifiedBy>Wilkinson, Jemma</cp:lastModifiedBy>
  <cp:revision>53</cp:revision>
  <dcterms:created xsi:type="dcterms:W3CDTF">2020-05-06T07:40:01Z</dcterms:created>
  <dcterms:modified xsi:type="dcterms:W3CDTF">2020-05-17T20:02:53Z</dcterms:modified>
</cp:coreProperties>
</file>