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2"/>
  </p:notesMasterIdLst>
  <p:sldIdLst>
    <p:sldId id="256" r:id="rId5"/>
    <p:sldId id="257" r:id="rId6"/>
    <p:sldId id="258" r:id="rId7"/>
    <p:sldId id="260" r:id="rId8"/>
    <p:sldId id="261" r:id="rId9"/>
    <p:sldId id="262" r:id="rId10"/>
    <p:sldId id="259" r:id="rId11"/>
    <p:sldId id="264" r:id="rId12"/>
    <p:sldId id="263" r:id="rId13"/>
    <p:sldId id="265" r:id="rId14"/>
    <p:sldId id="279" r:id="rId15"/>
    <p:sldId id="280" r:id="rId16"/>
    <p:sldId id="281" r:id="rId17"/>
    <p:sldId id="282" r:id="rId18"/>
    <p:sldId id="285" r:id="rId19"/>
    <p:sldId id="284" r:id="rId20"/>
    <p:sldId id="283"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WgimoQekttP1yJe8cf0HHQ==" hashData="wKOHab+drZ0oEpbtUpTn4g89lZj9mXzzzuUbKQEcdd9lGyp6wAc/Sx1j9VBcqYNK2NmkOfKfUJRW/L84W8sBV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80" autoAdjust="0"/>
  </p:normalViewPr>
  <p:slideViewPr>
    <p:cSldViewPr snapToGrid="0">
      <p:cViewPr varScale="1">
        <p:scale>
          <a:sx n="56" d="100"/>
          <a:sy n="56" d="100"/>
        </p:scale>
        <p:origin x="1068"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F1592C-930F-4D2E-B867-CA97A77F397B}" type="datetimeFigureOut">
              <a:rPr lang="en-GB" smtClean="0"/>
              <a:t>17/05/2020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7F5F4-6D03-45B1-89F5-B1B9E89BFF60}" type="slidenum">
              <a:rPr lang="en-GB" smtClean="0"/>
              <a:t>‹#›</a:t>
            </a:fld>
            <a:endParaRPr lang="en-GB"/>
          </a:p>
        </p:txBody>
      </p:sp>
    </p:spTree>
    <p:extLst>
      <p:ext uri="{BB962C8B-B14F-4D97-AF65-F5344CB8AC3E}">
        <p14:creationId xmlns:p14="http://schemas.microsoft.com/office/powerpoint/2010/main" val="263145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symbols throughout if agreed</a:t>
            </a:r>
          </a:p>
        </p:txBody>
      </p:sp>
      <p:sp>
        <p:nvSpPr>
          <p:cNvPr id="4" name="Slide Number Placeholder 3"/>
          <p:cNvSpPr>
            <a:spLocks noGrp="1"/>
          </p:cNvSpPr>
          <p:nvPr>
            <p:ph type="sldNum" sz="quarter" idx="5"/>
          </p:nvPr>
        </p:nvSpPr>
        <p:spPr/>
        <p:txBody>
          <a:bodyPr/>
          <a:lstStyle/>
          <a:p>
            <a:fld id="{B5C7F5F4-6D03-45B1-89F5-B1B9E89BFF60}" type="slidenum">
              <a:rPr lang="en-GB" smtClean="0"/>
              <a:t>1</a:t>
            </a:fld>
            <a:endParaRPr lang="en-GB"/>
          </a:p>
        </p:txBody>
      </p:sp>
    </p:spTree>
    <p:extLst>
      <p:ext uri="{BB962C8B-B14F-4D97-AF65-F5344CB8AC3E}">
        <p14:creationId xmlns:p14="http://schemas.microsoft.com/office/powerpoint/2010/main" val="2637490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16</a:t>
            </a:fld>
            <a:endParaRPr lang="en-GB"/>
          </a:p>
        </p:txBody>
      </p:sp>
    </p:spTree>
    <p:extLst>
      <p:ext uri="{BB962C8B-B14F-4D97-AF65-F5344CB8AC3E}">
        <p14:creationId xmlns:p14="http://schemas.microsoft.com/office/powerpoint/2010/main" val="255803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17</a:t>
            </a:fld>
            <a:endParaRPr lang="en-GB"/>
          </a:p>
        </p:txBody>
      </p:sp>
    </p:spTree>
    <p:extLst>
      <p:ext uri="{BB962C8B-B14F-4D97-AF65-F5344CB8AC3E}">
        <p14:creationId xmlns:p14="http://schemas.microsoft.com/office/powerpoint/2010/main" val="2135449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2</a:t>
            </a:fld>
            <a:endParaRPr lang="en-GB"/>
          </a:p>
        </p:txBody>
      </p:sp>
    </p:spTree>
    <p:extLst>
      <p:ext uri="{BB962C8B-B14F-4D97-AF65-F5344CB8AC3E}">
        <p14:creationId xmlns:p14="http://schemas.microsoft.com/office/powerpoint/2010/main" val="1953202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3</a:t>
            </a:fld>
            <a:endParaRPr lang="en-GB"/>
          </a:p>
        </p:txBody>
      </p:sp>
    </p:spTree>
    <p:extLst>
      <p:ext uri="{BB962C8B-B14F-4D97-AF65-F5344CB8AC3E}">
        <p14:creationId xmlns:p14="http://schemas.microsoft.com/office/powerpoint/2010/main" val="913414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6</a:t>
            </a:fld>
            <a:endParaRPr lang="en-GB"/>
          </a:p>
        </p:txBody>
      </p:sp>
    </p:spTree>
    <p:extLst>
      <p:ext uri="{BB962C8B-B14F-4D97-AF65-F5344CB8AC3E}">
        <p14:creationId xmlns:p14="http://schemas.microsoft.com/office/powerpoint/2010/main" val="4288294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9</a:t>
            </a:fld>
            <a:endParaRPr lang="en-GB"/>
          </a:p>
        </p:txBody>
      </p:sp>
    </p:spTree>
    <p:extLst>
      <p:ext uri="{BB962C8B-B14F-4D97-AF65-F5344CB8AC3E}">
        <p14:creationId xmlns:p14="http://schemas.microsoft.com/office/powerpoint/2010/main" val="4034333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10</a:t>
            </a:fld>
            <a:endParaRPr lang="en-GB"/>
          </a:p>
        </p:txBody>
      </p:sp>
    </p:spTree>
    <p:extLst>
      <p:ext uri="{BB962C8B-B14F-4D97-AF65-F5344CB8AC3E}">
        <p14:creationId xmlns:p14="http://schemas.microsoft.com/office/powerpoint/2010/main" val="3416391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12</a:t>
            </a:fld>
            <a:endParaRPr lang="en-GB"/>
          </a:p>
        </p:txBody>
      </p:sp>
    </p:spTree>
    <p:extLst>
      <p:ext uri="{BB962C8B-B14F-4D97-AF65-F5344CB8AC3E}">
        <p14:creationId xmlns:p14="http://schemas.microsoft.com/office/powerpoint/2010/main" val="458632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13</a:t>
            </a:fld>
            <a:endParaRPr lang="en-GB"/>
          </a:p>
        </p:txBody>
      </p:sp>
    </p:spTree>
    <p:extLst>
      <p:ext uri="{BB962C8B-B14F-4D97-AF65-F5344CB8AC3E}">
        <p14:creationId xmlns:p14="http://schemas.microsoft.com/office/powerpoint/2010/main" val="3196799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14</a:t>
            </a:fld>
            <a:endParaRPr lang="en-GB"/>
          </a:p>
        </p:txBody>
      </p:sp>
    </p:spTree>
    <p:extLst>
      <p:ext uri="{BB962C8B-B14F-4D97-AF65-F5344CB8AC3E}">
        <p14:creationId xmlns:p14="http://schemas.microsoft.com/office/powerpoint/2010/main" val="2137747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E3AC5F8-BCD1-4BEC-8F9F-8643FBF74A8A}" type="datetimeFigureOut">
              <a:rPr lang="en-GB" smtClean="0"/>
              <a:t>17/05/2020</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B043985-C005-4A70-8711-B8172AF54A6B}" type="slidenum">
              <a:rPr lang="en-GB" smtClean="0"/>
              <a:t>‹#›</a:t>
            </a:fld>
            <a:endParaRPr lang="en-GB"/>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93572156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17/05/2020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406990763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17/05/2020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0244629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17/05/2020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371851569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E3AC5F8-BCD1-4BEC-8F9F-8643FBF74A8A}" type="datetimeFigureOut">
              <a:rPr lang="en-GB" smtClean="0"/>
              <a:t>17/05/2020</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19540083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3AC5F8-BCD1-4BEC-8F9F-8643FBF74A8A}" type="datetimeFigureOut">
              <a:rPr lang="en-GB" smtClean="0"/>
              <a:t>17/05/2020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23666769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3AC5F8-BCD1-4BEC-8F9F-8643FBF74A8A}" type="datetimeFigureOut">
              <a:rPr lang="en-GB" smtClean="0"/>
              <a:t>17/05/2020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87288397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3AC5F8-BCD1-4BEC-8F9F-8643FBF74A8A}" type="datetimeFigureOut">
              <a:rPr lang="en-GB" smtClean="0"/>
              <a:t>17/05/2020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398615672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3AC5F8-BCD1-4BEC-8F9F-8643FBF74A8A}" type="datetimeFigureOut">
              <a:rPr lang="en-GB" smtClean="0"/>
              <a:t>17/05/2020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26420918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3AC5F8-BCD1-4BEC-8F9F-8643FBF74A8A}" type="datetimeFigureOut">
              <a:rPr lang="en-GB" smtClean="0"/>
              <a:t>17/05/2020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4887625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3AC5F8-BCD1-4BEC-8F9F-8643FBF74A8A}" type="datetimeFigureOut">
              <a:rPr lang="en-GB" smtClean="0"/>
              <a:t>17/05/2020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4697820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E3AC5F8-BCD1-4BEC-8F9F-8643FBF74A8A}" type="datetimeFigureOut">
              <a:rPr lang="en-GB" smtClean="0"/>
              <a:t>17/05/2020</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B043985-C005-4A70-8711-B8172AF54A6B}" type="slidenum">
              <a:rPr lang="en-GB" smtClean="0"/>
              <a:t>‹#›</a:t>
            </a:fld>
            <a:endParaRPr lang="en-GB"/>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45815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notesSlide" Target="../notesSlides/notesSlide6.xml"/><Relationship Id="rId9"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MIr3RsUWrdo" TargetMode="External"/><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slideLayout" Target="../slideLayouts/slideLayout4.xml"/><Relationship Id="rId7" Type="http://schemas.openxmlformats.org/officeDocument/2006/relationships/image" Target="cid:fa5990e6-8ba2-4049-b42e-fc0c6b31a79f@EURP192.PROD.OUTLOOK.COM" TargetMode="External"/><Relationship Id="rId12" Type="http://schemas.openxmlformats.org/officeDocument/2006/relationships/hyperlink" Target="https://www.youtube.com/watch?v=ObOkhXGu7oY" TargetMode="External"/><Relationship Id="rId17" Type="http://schemas.openxmlformats.org/officeDocument/2006/relationships/image" Target="../media/image40.png"/><Relationship Id="rId2" Type="http://schemas.openxmlformats.org/officeDocument/2006/relationships/audio" Target="../media/media11.m4a"/><Relationship Id="rId16" Type="http://schemas.openxmlformats.org/officeDocument/2006/relationships/image" Target="../media/image39.svg"/><Relationship Id="rId1" Type="http://schemas.microsoft.com/office/2007/relationships/media" Target="../media/media11.m4a"/><Relationship Id="rId6" Type="http://schemas.openxmlformats.org/officeDocument/2006/relationships/image" Target="../media/image35.jpeg"/><Relationship Id="rId11" Type="http://schemas.openxmlformats.org/officeDocument/2006/relationships/image" Target="../media/image3.png"/><Relationship Id="rId5" Type="http://schemas.openxmlformats.org/officeDocument/2006/relationships/image" Target="../media/image34.jpg"/><Relationship Id="rId15" Type="http://schemas.openxmlformats.org/officeDocument/2006/relationships/image" Target="../media/image38.png"/><Relationship Id="rId10" Type="http://schemas.openxmlformats.org/officeDocument/2006/relationships/hyperlink" Target="https://www.youtube.com/results?search_query=i+giorni" TargetMode="External"/><Relationship Id="rId4" Type="http://schemas.openxmlformats.org/officeDocument/2006/relationships/notesSlide" Target="../notesSlides/notesSlide7.xml"/><Relationship Id="rId9" Type="http://schemas.openxmlformats.org/officeDocument/2006/relationships/hyperlink" Target="https://www.youtube.com/watch?v=bvdzTs0m510" TargetMode="External"/><Relationship Id="rId14"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hyperlink" Target="http://www.mind.org.u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nhs.uk/oneyou/every-mind-matter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11" Type="http://schemas.openxmlformats.org/officeDocument/2006/relationships/image" Target="../media/image3.png"/><Relationship Id="rId5" Type="http://schemas.openxmlformats.org/officeDocument/2006/relationships/hyperlink" Target="https://www.google.co.uk/url?sa=i&amp;url=https%3A%2F%2Fwww.theguardian.com%2Fworld%2F2020%2Fmar%2F24%2Fa-national-emergency-how-the-uk-papers-covered-the-coronavirus-lockdown&amp;psig=AOvVaw3CwnwlY3ZH-nejorq9OUPV&amp;ust=1588156543592000&amp;source=images&amp;cd=vfe&amp;ved=0CAIQjRxqFwoTCMipyqn2iukCFQAAAAAdAAAAABAJ" TargetMode="External"/><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hyperlink" Target="https://www.google.com/url?sa=i&amp;url=https%3A%2F%2Fclapforourcarers.co.uk%2F&amp;psig=AOvVaw0IBFQw-gQE1okDGHOzzc-V&amp;ust=1588156952951000&amp;source=images&amp;cd=vfe&amp;ved=0CAIQjRxqFwoTCNj7zer3iukCFQAAAAAdAAAAABAE" TargetMode="External"/><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0.jpeg"/><Relationship Id="rId12"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google.com/url?sa=i&amp;url=https%3A%2F%2Fwww.facebook.com%2FnCV19memes%2Fphotos%2Fd41d8cd9%2F123997029240654%2F&amp;psig=AOvVaw39OqwyJ7KecoENPnOqwGbn&amp;ust=1588157416010000&amp;source=images&amp;cd=vfe&amp;ved=0CAIQjRxqFwoTCOi9qcj5iukCFQAAAAAdAAAAABAE" TargetMode="External"/><Relationship Id="rId11" Type="http://schemas.openxmlformats.org/officeDocument/2006/relationships/image" Target="../media/image23.jpeg"/><Relationship Id="rId5" Type="http://schemas.openxmlformats.org/officeDocument/2006/relationships/hyperlink" Target="https://www.youtube.com/watch?v=4pmiYew3gUw" TargetMode="External"/><Relationship Id="rId10" Type="http://schemas.openxmlformats.org/officeDocument/2006/relationships/hyperlink" Target="https://www.google.com/url?sa=i&amp;url=https%3A%2F%2Fwww.mirror.co.uk%2Fnews%2Fuk-news%2Fteachers-ofsted-report-home-schooling-21927681&amp;psig=AOvVaw0lTvTzfrO8MvnKpUVIKb0j&amp;ust=1588157859227000&amp;source=images&amp;cd=vfe&amp;ved=0CAIQjRxqFwoTCNCzp5v7iukCFQAAAAAdAAAAABAE" TargetMode="External"/><Relationship Id="rId4" Type="http://schemas.openxmlformats.org/officeDocument/2006/relationships/notesSlide" Target="../notesSlides/notesSlide4.xml"/><Relationship Id="rId9" Type="http://schemas.openxmlformats.org/officeDocument/2006/relationships/image" Target="../media/image22.jpeg"/><Relationship Id="rId1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ww.youtube.com/watch?v=oSIWo5nxF2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2B4A13-0632-456F-A66A-2D0CDB9D3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568A552-34C4-41D2-A36B-9E86EC569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12" name="Freeform: Shape 11">
            <a:extLst>
              <a:ext uri="{FF2B5EF4-FFF2-40B4-BE49-F238E27FC236}">
                <a16:creationId xmlns:a16="http://schemas.microsoft.com/office/drawing/2014/main" id="{B8BE655E-142C-41C9-895E-54D55EDDA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6A8D7AC4-229A-4E15-B176-FDDD065B6C9D}"/>
              </a:ext>
            </a:extLst>
          </p:cNvPr>
          <p:cNvSpPr>
            <a:spLocks noGrp="1"/>
          </p:cNvSpPr>
          <p:nvPr>
            <p:ph type="ctrTitle"/>
          </p:nvPr>
        </p:nvSpPr>
        <p:spPr>
          <a:xfrm>
            <a:off x="1084006" y="1310713"/>
            <a:ext cx="9969910" cy="1756585"/>
          </a:xfrm>
        </p:spPr>
        <p:txBody>
          <a:bodyPr anchor="b">
            <a:normAutofit/>
          </a:bodyPr>
          <a:lstStyle/>
          <a:p>
            <a:r>
              <a:rPr lang="en-GB" sz="6000" b="1" dirty="0">
                <a:latin typeface="Calibri" panose="020F0502020204030204" pitchFamily="34" charset="0"/>
                <a:cs typeface="Calibri" panose="020F0502020204030204" pitchFamily="34" charset="0"/>
              </a:rPr>
              <a:t>Staff wellbeing</a:t>
            </a:r>
          </a:p>
        </p:txBody>
      </p:sp>
      <p:sp>
        <p:nvSpPr>
          <p:cNvPr id="3" name="Subtitle 2">
            <a:extLst>
              <a:ext uri="{FF2B5EF4-FFF2-40B4-BE49-F238E27FC236}">
                <a16:creationId xmlns:a16="http://schemas.microsoft.com/office/drawing/2014/main" id="{46AD60DF-0AD4-4C21-A117-80804C2AE224}"/>
              </a:ext>
            </a:extLst>
          </p:cNvPr>
          <p:cNvSpPr>
            <a:spLocks noGrp="1"/>
          </p:cNvSpPr>
          <p:nvPr>
            <p:ph type="subTitle" idx="1"/>
          </p:nvPr>
        </p:nvSpPr>
        <p:spPr>
          <a:xfrm>
            <a:off x="512227" y="3257955"/>
            <a:ext cx="10674117" cy="715221"/>
          </a:xfrm>
        </p:spPr>
        <p:txBody>
          <a:bodyPr>
            <a:normAutofit/>
          </a:bodyPr>
          <a:lstStyle/>
          <a:p>
            <a:r>
              <a:rPr lang="en-GB" sz="3600" dirty="0">
                <a:solidFill>
                  <a:schemeClr val="tx1"/>
                </a:solidFill>
                <a:latin typeface="Calibri" panose="020F0502020204030204" pitchFamily="34" charset="0"/>
                <a:cs typeface="Calibri" panose="020F0502020204030204" pitchFamily="34" charset="0"/>
              </a:rPr>
              <a:t>Looking after yourself</a:t>
            </a:r>
          </a:p>
        </p:txBody>
      </p:sp>
      <p:sp>
        <p:nvSpPr>
          <p:cNvPr id="14" name="Rectangle 13">
            <a:extLst>
              <a:ext uri="{FF2B5EF4-FFF2-40B4-BE49-F238E27FC236}">
                <a16:creationId xmlns:a16="http://schemas.microsoft.com/office/drawing/2014/main" id="{198CC593-9FF4-46EF-81AE-2D26922F1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pic>
        <p:nvPicPr>
          <p:cNvPr id="5" name="Picture 4" descr="A picture containing table&#10;&#10;Description automatically generated">
            <a:extLst>
              <a:ext uri="{FF2B5EF4-FFF2-40B4-BE49-F238E27FC236}">
                <a16:creationId xmlns:a16="http://schemas.microsoft.com/office/drawing/2014/main" id="{D42C7180-A612-4C2D-9212-58290F7F4F48}"/>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0164804" y="327988"/>
            <a:ext cx="1568418" cy="1470331"/>
          </a:xfrm>
          <a:prstGeom prst="rect">
            <a:avLst/>
          </a:prstGeom>
        </p:spPr>
      </p:pic>
      <p:pic>
        <p:nvPicPr>
          <p:cNvPr id="9" name="Picture 8">
            <a:extLst>
              <a:ext uri="{FF2B5EF4-FFF2-40B4-BE49-F238E27FC236}">
                <a16:creationId xmlns:a16="http://schemas.microsoft.com/office/drawing/2014/main" id="{1E875152-2B9F-4C87-A257-7B7985F57ABA}"/>
              </a:ext>
            </a:extLst>
          </p:cNvPr>
          <p:cNvPicPr>
            <a:picLocks noChangeAspect="1"/>
          </p:cNvPicPr>
          <p:nvPr/>
        </p:nvPicPr>
        <p:blipFill>
          <a:blip r:embed="rId6"/>
          <a:stretch>
            <a:fillRect/>
          </a:stretch>
        </p:blipFill>
        <p:spPr>
          <a:xfrm>
            <a:off x="436348" y="4980052"/>
            <a:ext cx="2804205" cy="975376"/>
          </a:xfrm>
          <a:prstGeom prst="rect">
            <a:avLst/>
          </a:prstGeom>
        </p:spPr>
      </p:pic>
      <p:pic>
        <p:nvPicPr>
          <p:cNvPr id="4" name="Slide One">
            <a:hlinkClick r:id="" action="ppaction://media"/>
            <a:extLst>
              <a:ext uri="{FF2B5EF4-FFF2-40B4-BE49-F238E27FC236}">
                <a16:creationId xmlns:a16="http://schemas.microsoft.com/office/drawing/2014/main" id="{305CA57A-E43A-4A6D-A695-80C68867BD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49252" y="5752228"/>
            <a:ext cx="406400" cy="406400"/>
          </a:xfrm>
          <a:prstGeom prst="rect">
            <a:avLst/>
          </a:prstGeom>
        </p:spPr>
      </p:pic>
    </p:spTree>
    <p:extLst>
      <p:ext uri="{BB962C8B-B14F-4D97-AF65-F5344CB8AC3E}">
        <p14:creationId xmlns:p14="http://schemas.microsoft.com/office/powerpoint/2010/main" val="1965059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 name="Rectangle 24">
            <a:extLst>
              <a:ext uri="{FF2B5EF4-FFF2-40B4-BE49-F238E27FC236}">
                <a16:creationId xmlns:a16="http://schemas.microsoft.com/office/drawing/2014/main" id="{8F1D9E15-24C9-4D3B-96A0-95BB465BC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13452-1FA0-4393-BF85-239E3574F49E}"/>
              </a:ext>
            </a:extLst>
          </p:cNvPr>
          <p:cNvSpPr>
            <a:spLocks noGrp="1"/>
          </p:cNvSpPr>
          <p:nvPr>
            <p:ph type="title"/>
          </p:nvPr>
        </p:nvSpPr>
        <p:spPr>
          <a:xfrm>
            <a:off x="784742" y="594798"/>
            <a:ext cx="5793475" cy="1714500"/>
          </a:xfrm>
        </p:spPr>
        <p:txBody>
          <a:bodyPr>
            <a:normAutofit/>
          </a:bodyPr>
          <a:lstStyle/>
          <a:p>
            <a:r>
              <a:rPr lang="en-GB" b="1" dirty="0">
                <a:latin typeface="Calibri" panose="020F0502020204030204" pitchFamily="34" charset="0"/>
                <a:cs typeface="Calibri" panose="020F0502020204030204" pitchFamily="34" charset="0"/>
              </a:rPr>
              <a:t>Looking after yourself</a:t>
            </a:r>
          </a:p>
        </p:txBody>
      </p:sp>
      <p:sp>
        <p:nvSpPr>
          <p:cNvPr id="19" name="Content Placeholder 10">
            <a:extLst>
              <a:ext uri="{FF2B5EF4-FFF2-40B4-BE49-F238E27FC236}">
                <a16:creationId xmlns:a16="http://schemas.microsoft.com/office/drawing/2014/main" id="{AA7F8FF5-165F-4216-A5CB-49911BAA3AD1}"/>
              </a:ext>
            </a:extLst>
          </p:cNvPr>
          <p:cNvSpPr>
            <a:spLocks noGrp="1"/>
          </p:cNvSpPr>
          <p:nvPr>
            <p:ph idx="1"/>
          </p:nvPr>
        </p:nvSpPr>
        <p:spPr>
          <a:xfrm>
            <a:off x="784742" y="1435100"/>
            <a:ext cx="5793475" cy="5422900"/>
          </a:xfrm>
        </p:spPr>
        <p:txBody>
          <a:bodyPr>
            <a:normAutofit/>
          </a:bodyPr>
          <a:lstStyle/>
          <a:p>
            <a:r>
              <a:rPr lang="en-US" sz="2400" dirty="0">
                <a:latin typeface="Calibri" panose="020F0502020204030204" pitchFamily="34" charset="0"/>
                <a:cs typeface="Calibri" panose="020F0502020204030204" pitchFamily="34" charset="0"/>
              </a:rPr>
              <a:t>We have to allow ourselves time to look after our own mental health in order to be able to support and look after others</a:t>
            </a:r>
          </a:p>
          <a:p>
            <a:r>
              <a:rPr lang="en-US" sz="2400" dirty="0">
                <a:latin typeface="Calibri" panose="020F0502020204030204" pitchFamily="34" charset="0"/>
                <a:cs typeface="Calibri" panose="020F0502020204030204" pitchFamily="34" charset="0"/>
              </a:rPr>
              <a:t>Juggling life can be challenging, add in the current situation of uncertainty, and the unknown may leave us feeling a little lost </a:t>
            </a:r>
          </a:p>
          <a:p>
            <a:r>
              <a:rPr lang="en-US" sz="2400" dirty="0">
                <a:latin typeface="Calibri" panose="020F0502020204030204" pitchFamily="34" charset="0"/>
                <a:cs typeface="Calibri" panose="020F0502020204030204" pitchFamily="34" charset="0"/>
              </a:rPr>
              <a:t>We all have risk factors and protective factors. We need to think about what these may be for us and what we can do to look ourselves </a:t>
            </a:r>
          </a:p>
          <a:p>
            <a:endParaRPr lang="en-US" sz="2400" b="1"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What do you think your current risk factors are?</a:t>
            </a:r>
          </a:p>
        </p:txBody>
      </p:sp>
      <p:sp>
        <p:nvSpPr>
          <p:cNvPr id="33" name="Rectangle 26">
            <a:extLst>
              <a:ext uri="{FF2B5EF4-FFF2-40B4-BE49-F238E27FC236}">
                <a16:creationId xmlns:a16="http://schemas.microsoft.com/office/drawing/2014/main" id="{B3C82AAA-6CDE-45E7-B8C8-E1809E5D8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ball, water, toy, group&#10;&#10;Description automatically generated">
            <a:extLst>
              <a:ext uri="{FF2B5EF4-FFF2-40B4-BE49-F238E27FC236}">
                <a16:creationId xmlns:a16="http://schemas.microsoft.com/office/drawing/2014/main" id="{BBE0033F-B4D1-46F9-B31C-DAA6D8DE16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9579" y="643467"/>
            <a:ext cx="2705100" cy="2705100"/>
          </a:xfrm>
          <a:prstGeom prst="rect">
            <a:avLst/>
          </a:prstGeom>
          <a:ln>
            <a:noFill/>
          </a:ln>
          <a:effectLst/>
        </p:spPr>
      </p:pic>
      <p:pic>
        <p:nvPicPr>
          <p:cNvPr id="8" name="Picture 7">
            <a:extLst>
              <a:ext uri="{FF2B5EF4-FFF2-40B4-BE49-F238E27FC236}">
                <a16:creationId xmlns:a16="http://schemas.microsoft.com/office/drawing/2014/main" id="{DE15E06B-106D-4874-A6A6-BD292FE2CDD8}"/>
              </a:ext>
            </a:extLst>
          </p:cNvPr>
          <p:cNvPicPr>
            <a:picLocks noChangeAspect="1"/>
          </p:cNvPicPr>
          <p:nvPr/>
        </p:nvPicPr>
        <p:blipFill>
          <a:blip r:embed="rId6"/>
          <a:stretch>
            <a:fillRect/>
          </a:stretch>
        </p:blipFill>
        <p:spPr>
          <a:xfrm>
            <a:off x="8549579" y="3509434"/>
            <a:ext cx="2705100" cy="2705100"/>
          </a:xfrm>
          <a:prstGeom prst="rect">
            <a:avLst/>
          </a:prstGeom>
          <a:ln>
            <a:noFill/>
          </a:ln>
          <a:effectLst/>
        </p:spPr>
      </p:pic>
      <p:pic>
        <p:nvPicPr>
          <p:cNvPr id="3" name="Slide 10">
            <a:hlinkClick r:id="" action="ppaction://media"/>
            <a:extLst>
              <a:ext uri="{FF2B5EF4-FFF2-40B4-BE49-F238E27FC236}">
                <a16:creationId xmlns:a16="http://schemas.microsoft.com/office/drawing/2014/main" id="{C7AA88D2-621C-4945-9BA9-6616F0E0B8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205" y="6301510"/>
            <a:ext cx="406400" cy="406400"/>
          </a:xfrm>
          <a:prstGeom prst="rect">
            <a:avLst/>
          </a:prstGeom>
        </p:spPr>
      </p:pic>
      <p:pic>
        <p:nvPicPr>
          <p:cNvPr id="9" name="Graphic 8" descr="Thought bubble">
            <a:extLst>
              <a:ext uri="{FF2B5EF4-FFF2-40B4-BE49-F238E27FC236}">
                <a16:creationId xmlns:a16="http://schemas.microsoft.com/office/drawing/2014/main" id="{4C70D0DB-05F3-4F94-B425-996D877CCA3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8347" y="5770241"/>
            <a:ext cx="734221" cy="814903"/>
          </a:xfrm>
          <a:prstGeom prst="rect">
            <a:avLst/>
          </a:prstGeom>
        </p:spPr>
      </p:pic>
    </p:spTree>
    <p:extLst>
      <p:ext uri="{BB962C8B-B14F-4D97-AF65-F5344CB8AC3E}">
        <p14:creationId xmlns:p14="http://schemas.microsoft.com/office/powerpoint/2010/main" val="27404322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1080120"/>
          </a:xfrm>
        </p:spPr>
        <p:txBody>
          <a:bodyPr>
            <a:normAutofit/>
          </a:bodyPr>
          <a:lstStyle/>
          <a:p>
            <a:pPr algn="ctr"/>
            <a:r>
              <a:rPr lang="en-GB" sz="5400" b="1" dirty="0">
                <a:latin typeface="Calibri" panose="020F0502020204030204" pitchFamily="34" charset="0"/>
                <a:cs typeface="Calibri" panose="020F0502020204030204" pitchFamily="34" charset="0"/>
              </a:rPr>
              <a:t>A bit </a:t>
            </a:r>
            <a:r>
              <a:rPr lang="en-GB" sz="5400" b="1">
                <a:latin typeface="Calibri" panose="020F0502020204030204" pitchFamily="34" charset="0"/>
                <a:cs typeface="Calibri" panose="020F0502020204030204" pitchFamily="34" charset="0"/>
              </a:rPr>
              <a:t>of philosophy</a:t>
            </a:r>
            <a:endParaRPr lang="en-GB" sz="54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24000" y="1340768"/>
            <a:ext cx="9144000" cy="5517232"/>
          </a:xfrm>
        </p:spPr>
        <p:txBody>
          <a:bodyPr>
            <a:normAutofit/>
          </a:bodyPr>
          <a:lstStyle/>
          <a:p>
            <a:pPr marL="0" indent="0" algn="ctr">
              <a:buNone/>
            </a:pPr>
            <a:r>
              <a:rPr lang="en-GB" sz="3600" dirty="0">
                <a:latin typeface="Calibri" panose="020F0502020204030204" pitchFamily="34" charset="0"/>
                <a:cs typeface="Calibri" panose="020F0502020204030204" pitchFamily="34" charset="0"/>
              </a:rPr>
              <a:t>The Greek philosopher Aristotle (300BC) thought you needed to </a:t>
            </a:r>
            <a:r>
              <a:rPr lang="en-GB" sz="3600" b="1" dirty="0">
                <a:latin typeface="Calibri" panose="020F0502020204030204" pitchFamily="34" charset="0"/>
                <a:cs typeface="Calibri" panose="020F0502020204030204" pitchFamily="34" charset="0"/>
              </a:rPr>
              <a:t>feel good</a:t>
            </a:r>
            <a:r>
              <a:rPr lang="en-GB" sz="3600" dirty="0">
                <a:latin typeface="Calibri" panose="020F0502020204030204" pitchFamily="34" charset="0"/>
                <a:cs typeface="Calibri" panose="020F0502020204030204" pitchFamily="34" charset="0"/>
              </a:rPr>
              <a:t> and </a:t>
            </a:r>
            <a:r>
              <a:rPr lang="en-GB" sz="3600" b="1" dirty="0">
                <a:latin typeface="Calibri" panose="020F0502020204030204" pitchFamily="34" charset="0"/>
                <a:cs typeface="Calibri" panose="020F0502020204030204" pitchFamily="34" charset="0"/>
              </a:rPr>
              <a:t>flourish</a:t>
            </a:r>
            <a:r>
              <a:rPr lang="en-GB" sz="3600" dirty="0">
                <a:latin typeface="Calibri" panose="020F0502020204030204" pitchFamily="34" charset="0"/>
                <a:cs typeface="Calibri" panose="020F0502020204030204" pitchFamily="34" charset="0"/>
              </a:rPr>
              <a:t> in order to achieve true happiness. </a:t>
            </a:r>
          </a:p>
          <a:p>
            <a:pPr algn="ctr">
              <a:buFontTx/>
              <a:buChar char="-"/>
            </a:pPr>
            <a:endParaRPr lang="en-GB" dirty="0"/>
          </a:p>
          <a:p>
            <a:pPr marL="0" indent="0" algn="ctr">
              <a:buNone/>
            </a:pPr>
            <a:endParaRPr lang="en-GB" b="1" dirty="0">
              <a:latin typeface="Comic Sans MS" panose="030F0702030302020204" pitchFamily="66" charset="0"/>
            </a:endParaRPr>
          </a:p>
          <a:p>
            <a:pPr marL="0" indent="0" algn="ctr">
              <a:buNone/>
            </a:pPr>
            <a:endParaRPr lang="en-GB" b="1" dirty="0">
              <a:latin typeface="Comic Sans MS" panose="030F0702030302020204" pitchFamily="66" charset="0"/>
            </a:endParaRPr>
          </a:p>
          <a:p>
            <a:pPr marL="0" indent="0" algn="ctr">
              <a:buNone/>
            </a:pPr>
            <a:endParaRPr lang="en-GB" b="1" dirty="0">
              <a:latin typeface="Comic Sans MS" panose="030F0702030302020204" pitchFamily="66" charset="0"/>
            </a:endParaRPr>
          </a:p>
          <a:p>
            <a:pPr marL="0" indent="0" algn="ctr">
              <a:buNone/>
            </a:pPr>
            <a:endParaRPr lang="en-GB" b="1" dirty="0">
              <a:latin typeface="Comic Sans MS" panose="030F0702030302020204" pitchFamily="66" charset="0"/>
            </a:endParaRPr>
          </a:p>
          <a:p>
            <a:pPr marL="0" indent="0" algn="ctr">
              <a:buNone/>
            </a:pPr>
            <a:r>
              <a:rPr lang="en-GB" sz="3600" b="1" dirty="0">
                <a:latin typeface="Calibri" panose="020F0502020204030204" pitchFamily="34" charset="0"/>
                <a:cs typeface="Calibri" panose="020F0502020204030204" pitchFamily="34" charset="0"/>
              </a:rPr>
              <a:t>Take some time to think about what do you do to make yourself feel good.</a:t>
            </a:r>
          </a:p>
        </p:txBody>
      </p:sp>
      <p:pic>
        <p:nvPicPr>
          <p:cNvPr id="4098" name="Picture 2" descr="C:\Users\lisa.morris\Deskto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6860" y="3108784"/>
            <a:ext cx="147828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11">
            <a:hlinkClick r:id="" action="ppaction://media"/>
            <a:extLst>
              <a:ext uri="{FF2B5EF4-FFF2-40B4-BE49-F238E27FC236}">
                <a16:creationId xmlns:a16="http://schemas.microsoft.com/office/drawing/2014/main" id="{B2E1D92A-C729-45C0-907E-0F22EBB142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1080" y="6265883"/>
            <a:ext cx="406400" cy="406400"/>
          </a:xfrm>
          <a:prstGeom prst="rect">
            <a:avLst/>
          </a:prstGeom>
        </p:spPr>
      </p:pic>
      <p:pic>
        <p:nvPicPr>
          <p:cNvPr id="6" name="Graphic 5" descr="Thought bubble">
            <a:extLst>
              <a:ext uri="{FF2B5EF4-FFF2-40B4-BE49-F238E27FC236}">
                <a16:creationId xmlns:a16="http://schemas.microsoft.com/office/drawing/2014/main" id="{50FE1D50-3B4A-45AA-A8D6-CE37039471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2799" y="5219700"/>
            <a:ext cx="835921" cy="835921"/>
          </a:xfrm>
          <a:prstGeom prst="rect">
            <a:avLst/>
          </a:prstGeom>
        </p:spPr>
      </p:pic>
    </p:spTree>
    <p:extLst>
      <p:ext uri="{BB962C8B-B14F-4D97-AF65-F5344CB8AC3E}">
        <p14:creationId xmlns:p14="http://schemas.microsoft.com/office/powerpoint/2010/main" val="4114886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D372E-688C-443D-80CC-A6E39226374B}"/>
              </a:ext>
            </a:extLst>
          </p:cNvPr>
          <p:cNvSpPr>
            <a:spLocks noGrp="1"/>
          </p:cNvSpPr>
          <p:nvPr>
            <p:ph type="title"/>
          </p:nvPr>
        </p:nvSpPr>
        <p:spPr>
          <a:xfrm>
            <a:off x="1295400" y="322032"/>
            <a:ext cx="9601200" cy="1485900"/>
          </a:xfrm>
        </p:spPr>
        <p:txBody>
          <a:bodyPr/>
          <a:lstStyle/>
          <a:p>
            <a:pPr algn="ctr"/>
            <a:r>
              <a:rPr lang="en-GB" b="1" dirty="0">
                <a:latin typeface="Calibri" panose="020F0502020204030204" pitchFamily="34" charset="0"/>
                <a:cs typeface="Calibri" panose="020F0502020204030204" pitchFamily="34" charset="0"/>
              </a:rPr>
              <a:t>Things that help</a:t>
            </a:r>
          </a:p>
        </p:txBody>
      </p:sp>
      <p:pic>
        <p:nvPicPr>
          <p:cNvPr id="6" name="Content Placeholder 5" descr="A picture containing text, map&#10;&#10;Description automatically generated">
            <a:extLst>
              <a:ext uri="{FF2B5EF4-FFF2-40B4-BE49-F238E27FC236}">
                <a16:creationId xmlns:a16="http://schemas.microsoft.com/office/drawing/2014/main" id="{AC161721-6229-45D8-A221-C0E1DDA9E0AA}"/>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371600" y="1428750"/>
            <a:ext cx="4448175" cy="3456867"/>
          </a:xfrm>
        </p:spPr>
      </p:pic>
      <p:pic>
        <p:nvPicPr>
          <p:cNvPr id="7" name="Content Placeholder 6">
            <a:extLst>
              <a:ext uri="{FF2B5EF4-FFF2-40B4-BE49-F238E27FC236}">
                <a16:creationId xmlns:a16="http://schemas.microsoft.com/office/drawing/2014/main" id="{A43B82C8-CC39-4EED-8C43-63F8C4F60146}"/>
              </a:ext>
            </a:extLst>
          </p:cNvPr>
          <p:cNvPicPr>
            <a:picLocks noGrp="1"/>
          </p:cNvPicPr>
          <p:nvPr>
            <p:ph sz="half" idx="2"/>
          </p:nvPr>
        </p:nvPicPr>
        <p:blipFill rotWithShape="1">
          <a:blip r:embed="rId6" r:link="rId7">
            <a:extLst>
              <a:ext uri="{28A0092B-C50C-407E-A947-70E740481C1C}">
                <a14:useLocalDpi xmlns:a14="http://schemas.microsoft.com/office/drawing/2010/main" val="0"/>
              </a:ext>
            </a:extLst>
          </a:blip>
          <a:srcRect l="6980" t="9085" r="4609" b="14475"/>
          <a:stretch>
            <a:fillRect/>
          </a:stretch>
        </p:blipFill>
        <p:spPr bwMode="auto">
          <a:xfrm>
            <a:off x="6524625" y="1430933"/>
            <a:ext cx="4448175" cy="3454684"/>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A6544648-FA0E-4B0B-9A0C-B80F56539B94}"/>
              </a:ext>
            </a:extLst>
          </p:cNvPr>
          <p:cNvSpPr txBox="1"/>
          <p:nvPr/>
        </p:nvSpPr>
        <p:spPr>
          <a:xfrm>
            <a:off x="1518333" y="5080754"/>
            <a:ext cx="3800104" cy="369332"/>
          </a:xfrm>
          <a:prstGeom prst="rect">
            <a:avLst/>
          </a:prstGeom>
          <a:noFill/>
        </p:spPr>
        <p:txBody>
          <a:bodyPr wrap="square" rtlCol="0">
            <a:spAutoFit/>
          </a:bodyPr>
          <a:lstStyle/>
          <a:p>
            <a:r>
              <a:rPr lang="en-GB" b="1" dirty="0">
                <a:latin typeface="Calibri" panose="020F0502020204030204" pitchFamily="34" charset="0"/>
                <a:cs typeface="Calibri" panose="020F0502020204030204" pitchFamily="34" charset="0"/>
                <a:hlinkClick r:id="rId8"/>
              </a:rPr>
              <a:t>Try this 20 minute Guided Meditation</a:t>
            </a:r>
            <a:endParaRPr lang="en-GB"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CE7C0B6-D463-4925-B58B-0A2B549D6B49}"/>
              </a:ext>
            </a:extLst>
          </p:cNvPr>
          <p:cNvSpPr txBox="1"/>
          <p:nvPr/>
        </p:nvSpPr>
        <p:spPr>
          <a:xfrm>
            <a:off x="2897537" y="5807669"/>
            <a:ext cx="3895106" cy="369332"/>
          </a:xfrm>
          <a:prstGeom prst="rect">
            <a:avLst/>
          </a:prstGeom>
          <a:noFill/>
        </p:spPr>
        <p:txBody>
          <a:bodyPr wrap="square" rtlCol="0">
            <a:spAutoFit/>
          </a:bodyPr>
          <a:lstStyle/>
          <a:p>
            <a:r>
              <a:rPr lang="en-GB" b="1" dirty="0">
                <a:latin typeface="Calibri" panose="020F0502020204030204" pitchFamily="34" charset="0"/>
                <a:cs typeface="Calibri" panose="020F0502020204030204" pitchFamily="34" charset="0"/>
                <a:hlinkClick r:id="rId9"/>
              </a:rPr>
              <a:t>Practice some deep breathing</a:t>
            </a:r>
            <a:endParaRPr lang="en-GB"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9292D5E-FEDF-4B0D-8F1D-C0EE6549D960}"/>
              </a:ext>
            </a:extLst>
          </p:cNvPr>
          <p:cNvSpPr txBox="1"/>
          <p:nvPr/>
        </p:nvSpPr>
        <p:spPr>
          <a:xfrm>
            <a:off x="6562416" y="5080754"/>
            <a:ext cx="5316188" cy="369332"/>
          </a:xfrm>
          <a:prstGeom prst="rect">
            <a:avLst/>
          </a:prstGeom>
          <a:noFill/>
        </p:spPr>
        <p:txBody>
          <a:bodyPr wrap="square" rtlCol="0">
            <a:spAutoFit/>
          </a:bodyPr>
          <a:lstStyle/>
          <a:p>
            <a:r>
              <a:rPr lang="en-GB" b="1" dirty="0">
                <a:latin typeface="Calibri" panose="020F0502020204030204" pitchFamily="34" charset="0"/>
                <a:cs typeface="Calibri" panose="020F0502020204030204" pitchFamily="34" charset="0"/>
                <a:hlinkClick r:id="rId10"/>
              </a:rPr>
              <a:t>Close your eyes and listen to a calming piece of music</a:t>
            </a:r>
            <a:endParaRPr lang="en-GB" b="1" dirty="0">
              <a:latin typeface="Calibri" panose="020F0502020204030204" pitchFamily="34" charset="0"/>
              <a:cs typeface="Calibri" panose="020F0502020204030204" pitchFamily="34" charset="0"/>
            </a:endParaRPr>
          </a:p>
        </p:txBody>
      </p:sp>
      <p:pic>
        <p:nvPicPr>
          <p:cNvPr id="10" name="Slide 12">
            <a:hlinkClick r:id="" action="ppaction://media"/>
            <a:extLst>
              <a:ext uri="{FF2B5EF4-FFF2-40B4-BE49-F238E27FC236}">
                <a16:creationId xmlns:a16="http://schemas.microsoft.com/office/drawing/2014/main" id="{37FFA270-061E-4898-8281-C564EB3EC8C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64208" y="6313384"/>
            <a:ext cx="406400" cy="406400"/>
          </a:xfrm>
          <a:prstGeom prst="rect">
            <a:avLst/>
          </a:prstGeom>
        </p:spPr>
      </p:pic>
      <p:sp>
        <p:nvSpPr>
          <p:cNvPr id="11" name="TextBox 10">
            <a:extLst>
              <a:ext uri="{FF2B5EF4-FFF2-40B4-BE49-F238E27FC236}">
                <a16:creationId xmlns:a16="http://schemas.microsoft.com/office/drawing/2014/main" id="{8720298B-BD29-497B-999E-B0A5F2AEAD3E}"/>
              </a:ext>
            </a:extLst>
          </p:cNvPr>
          <p:cNvSpPr txBox="1"/>
          <p:nvPr/>
        </p:nvSpPr>
        <p:spPr>
          <a:xfrm>
            <a:off x="7713333" y="5778308"/>
            <a:ext cx="3014354" cy="369332"/>
          </a:xfrm>
          <a:prstGeom prst="rect">
            <a:avLst/>
          </a:prstGeom>
          <a:noFill/>
        </p:spPr>
        <p:txBody>
          <a:bodyPr wrap="square" rtlCol="0">
            <a:spAutoFit/>
          </a:bodyPr>
          <a:lstStyle/>
          <a:p>
            <a:r>
              <a:rPr lang="en-GB" b="1" dirty="0">
                <a:latin typeface="Calibri" panose="020F0502020204030204" pitchFamily="34" charset="0"/>
                <a:cs typeface="Calibri" panose="020F0502020204030204" pitchFamily="34" charset="0"/>
                <a:hlinkClick r:id="rId12"/>
              </a:rPr>
              <a:t>Do an online exercise class </a:t>
            </a:r>
            <a:endParaRPr lang="en-GB" b="1" dirty="0">
              <a:latin typeface="Calibri" panose="020F0502020204030204" pitchFamily="34" charset="0"/>
              <a:cs typeface="Calibri" panose="020F0502020204030204" pitchFamily="34" charset="0"/>
            </a:endParaRPr>
          </a:p>
        </p:txBody>
      </p:sp>
      <p:pic>
        <p:nvPicPr>
          <p:cNvPr id="13" name="Graphic 12" descr="Headphones">
            <a:extLst>
              <a:ext uri="{FF2B5EF4-FFF2-40B4-BE49-F238E27FC236}">
                <a16:creationId xmlns:a16="http://schemas.microsoft.com/office/drawing/2014/main" id="{CCA4427B-0910-4DBA-AEF3-CCD62A8AAC9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18860" y="5071348"/>
            <a:ext cx="369332" cy="369332"/>
          </a:xfrm>
          <a:prstGeom prst="rect">
            <a:avLst/>
          </a:prstGeom>
        </p:spPr>
      </p:pic>
      <p:pic>
        <p:nvPicPr>
          <p:cNvPr id="15" name="Graphic 14" descr="Video camera">
            <a:extLst>
              <a:ext uri="{FF2B5EF4-FFF2-40B4-BE49-F238E27FC236}">
                <a16:creationId xmlns:a16="http://schemas.microsoft.com/office/drawing/2014/main" id="{BC509F0C-3E3C-496B-B83B-2DE084835DA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203405" y="5772181"/>
            <a:ext cx="369332" cy="369332"/>
          </a:xfrm>
          <a:prstGeom prst="rect">
            <a:avLst/>
          </a:prstGeom>
        </p:spPr>
      </p:pic>
      <p:pic>
        <p:nvPicPr>
          <p:cNvPr id="9" name="Picture 8">
            <a:extLst>
              <a:ext uri="{FF2B5EF4-FFF2-40B4-BE49-F238E27FC236}">
                <a16:creationId xmlns:a16="http://schemas.microsoft.com/office/drawing/2014/main" id="{9DD936EB-A049-4011-9CAF-CBA0E8F53C3F}"/>
              </a:ext>
            </a:extLst>
          </p:cNvPr>
          <p:cNvPicPr>
            <a:picLocks noChangeAspect="1"/>
          </p:cNvPicPr>
          <p:nvPr/>
        </p:nvPicPr>
        <p:blipFill>
          <a:blip r:embed="rId17"/>
          <a:stretch>
            <a:fillRect/>
          </a:stretch>
        </p:blipFill>
        <p:spPr>
          <a:xfrm>
            <a:off x="1110734" y="5059918"/>
            <a:ext cx="369332" cy="369332"/>
          </a:xfrm>
          <a:prstGeom prst="rect">
            <a:avLst/>
          </a:prstGeom>
        </p:spPr>
      </p:pic>
      <p:pic>
        <p:nvPicPr>
          <p:cNvPr id="16" name="Picture 15">
            <a:extLst>
              <a:ext uri="{FF2B5EF4-FFF2-40B4-BE49-F238E27FC236}">
                <a16:creationId xmlns:a16="http://schemas.microsoft.com/office/drawing/2014/main" id="{FD94B7BF-A165-41EC-B174-7F50E74E2B51}"/>
              </a:ext>
            </a:extLst>
          </p:cNvPr>
          <p:cNvPicPr>
            <a:picLocks noChangeAspect="1"/>
          </p:cNvPicPr>
          <p:nvPr/>
        </p:nvPicPr>
        <p:blipFill>
          <a:blip r:embed="rId18"/>
          <a:stretch>
            <a:fillRect/>
          </a:stretch>
        </p:blipFill>
        <p:spPr>
          <a:xfrm>
            <a:off x="2484168" y="5775721"/>
            <a:ext cx="365792" cy="365792"/>
          </a:xfrm>
          <a:prstGeom prst="rect">
            <a:avLst/>
          </a:prstGeom>
        </p:spPr>
      </p:pic>
    </p:spTree>
    <p:extLst>
      <p:ext uri="{BB962C8B-B14F-4D97-AF65-F5344CB8AC3E}">
        <p14:creationId xmlns:p14="http://schemas.microsoft.com/office/powerpoint/2010/main" val="11772015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CDAEBAD-F3BE-433C-BEE5-D8EB4DF7BF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7" name="Freeform 6">
              <a:extLst>
                <a:ext uri="{FF2B5EF4-FFF2-40B4-BE49-F238E27FC236}">
                  <a16:creationId xmlns:a16="http://schemas.microsoft.com/office/drawing/2014/main" id="{0A3957AE-A940-4E68-87B4-0E45E7C91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8" name="Freeform 6">
              <a:extLst>
                <a:ext uri="{FF2B5EF4-FFF2-40B4-BE49-F238E27FC236}">
                  <a16:creationId xmlns:a16="http://schemas.microsoft.com/office/drawing/2014/main" id="{8760C852-3FFF-4139-9954-94B7B67885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0" name="Rectangle 19">
            <a:extLst>
              <a:ext uri="{FF2B5EF4-FFF2-40B4-BE49-F238E27FC236}">
                <a16:creationId xmlns:a16="http://schemas.microsoft.com/office/drawing/2014/main" id="{96152134-C2BA-4500-9E52-018A492B3B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66"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C8B71-52C7-43BC-971F-6714503900D5}"/>
              </a:ext>
            </a:extLst>
          </p:cNvPr>
          <p:cNvSpPr>
            <a:spLocks noGrp="1"/>
          </p:cNvSpPr>
          <p:nvPr>
            <p:ph type="title"/>
          </p:nvPr>
        </p:nvSpPr>
        <p:spPr>
          <a:xfrm>
            <a:off x="6138004" y="1480929"/>
            <a:ext cx="5607908" cy="3254321"/>
          </a:xfrm>
        </p:spPr>
        <p:txBody>
          <a:bodyPr vert="horz" lIns="91440" tIns="45720" rIns="91440" bIns="45720" rtlCol="0" anchor="b">
            <a:normAutofit/>
          </a:bodyPr>
          <a:lstStyle/>
          <a:p>
            <a:pPr algn="ctr"/>
            <a:r>
              <a:rPr lang="en-US" sz="7000" cap="all" dirty="0">
                <a:latin typeface="Calibri" panose="020F0502020204030204" pitchFamily="34" charset="0"/>
                <a:cs typeface="Calibri" panose="020F0502020204030204" pitchFamily="34" charset="0"/>
              </a:rPr>
              <a:t>When Sadness takes over</a:t>
            </a:r>
          </a:p>
        </p:txBody>
      </p:sp>
      <p:sp>
        <p:nvSpPr>
          <p:cNvPr id="22" name="Freeform 6">
            <a:extLst>
              <a:ext uri="{FF2B5EF4-FFF2-40B4-BE49-F238E27FC236}">
                <a16:creationId xmlns:a16="http://schemas.microsoft.com/office/drawing/2014/main" id="{450AE925-B68F-4B90-B4C9-95986E876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4" name="Freeform 6">
            <a:extLst>
              <a:ext uri="{FF2B5EF4-FFF2-40B4-BE49-F238E27FC236}">
                <a16:creationId xmlns:a16="http://schemas.microsoft.com/office/drawing/2014/main" id="{9ADEE91A-8193-4817-A365-33E1D652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11" name="Content Placeholder 10">
            <a:extLst>
              <a:ext uri="{FF2B5EF4-FFF2-40B4-BE49-F238E27FC236}">
                <a16:creationId xmlns:a16="http://schemas.microsoft.com/office/drawing/2014/main" id="{31087231-4CDA-45B1-8A79-4EFCB32A10A9}"/>
              </a:ext>
            </a:extLst>
          </p:cNvPr>
          <p:cNvPicPr>
            <a:picLocks noGrp="1" noChangeAspect="1"/>
          </p:cNvPicPr>
          <p:nvPr>
            <p:ph sz="half" idx="2"/>
          </p:nvPr>
        </p:nvPicPr>
        <p:blipFill rotWithShape="1">
          <a:blip r:embed="rId5"/>
          <a:srcRect l="33102" r="22955"/>
          <a:stretch/>
        </p:blipFill>
        <p:spPr>
          <a:xfrm>
            <a:off x="1155560" y="1129353"/>
            <a:ext cx="3914583" cy="4582236"/>
          </a:xfrm>
          <a:prstGeom prst="rect">
            <a:avLst/>
          </a:prstGeom>
        </p:spPr>
      </p:pic>
      <p:pic>
        <p:nvPicPr>
          <p:cNvPr id="3" name="Slide 13">
            <a:hlinkClick r:id="" action="ppaction://media"/>
            <a:extLst>
              <a:ext uri="{FF2B5EF4-FFF2-40B4-BE49-F238E27FC236}">
                <a16:creationId xmlns:a16="http://schemas.microsoft.com/office/drawing/2014/main" id="{6D756B62-03DD-4F58-902B-8B37926AF7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40457" y="6216179"/>
            <a:ext cx="406400" cy="406400"/>
          </a:xfrm>
          <a:prstGeom prst="rect">
            <a:avLst/>
          </a:prstGeom>
        </p:spPr>
      </p:pic>
    </p:spTree>
    <p:extLst>
      <p:ext uri="{BB962C8B-B14F-4D97-AF65-F5344CB8AC3E}">
        <p14:creationId xmlns:p14="http://schemas.microsoft.com/office/powerpoint/2010/main" val="30381774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3C63F6-2463-416D-8296-76B715F46548}"/>
              </a:ext>
            </a:extLst>
          </p:cNvPr>
          <p:cNvSpPr>
            <a:spLocks noGrp="1"/>
          </p:cNvSpPr>
          <p:nvPr>
            <p:ph type="title"/>
          </p:nvPr>
        </p:nvSpPr>
        <p:spPr>
          <a:xfrm>
            <a:off x="3433795" y="444251"/>
            <a:ext cx="7705164" cy="1485900"/>
          </a:xfrm>
        </p:spPr>
        <p:txBody>
          <a:bodyPr>
            <a:normAutofit/>
          </a:bodyPr>
          <a:lstStyle/>
          <a:p>
            <a:r>
              <a:rPr lang="en-GB" b="1" dirty="0">
                <a:latin typeface="Calibri" panose="020F0502020204030204" pitchFamily="34" charset="0"/>
                <a:cs typeface="Calibri" panose="020F0502020204030204" pitchFamily="34" charset="0"/>
              </a:rPr>
              <a:t>Moving forwards</a:t>
            </a:r>
          </a:p>
        </p:txBody>
      </p:sp>
      <p:sp>
        <p:nvSpPr>
          <p:cNvPr id="15"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Content Placeholder 2">
            <a:extLst>
              <a:ext uri="{FF2B5EF4-FFF2-40B4-BE49-F238E27FC236}">
                <a16:creationId xmlns:a16="http://schemas.microsoft.com/office/drawing/2014/main" id="{76FB7E3A-14D4-4112-B6C4-F7A2C812FBF6}"/>
              </a:ext>
            </a:extLst>
          </p:cNvPr>
          <p:cNvSpPr>
            <a:spLocks noGrp="1"/>
          </p:cNvSpPr>
          <p:nvPr>
            <p:ph idx="1"/>
          </p:nvPr>
        </p:nvSpPr>
        <p:spPr>
          <a:xfrm>
            <a:off x="3433795" y="1390213"/>
            <a:ext cx="7705164" cy="5264775"/>
          </a:xfrm>
        </p:spPr>
        <p:txBody>
          <a:bodyPr>
            <a:normAutofit lnSpcReduction="10000"/>
          </a:bodyPr>
          <a:lstStyle/>
          <a:p>
            <a:r>
              <a:rPr lang="en-GB" sz="2200" dirty="0">
                <a:latin typeface="Calibri" panose="020F0502020204030204" pitchFamily="34" charset="0"/>
                <a:cs typeface="Calibri" panose="020F0502020204030204" pitchFamily="34" charset="0"/>
              </a:rPr>
              <a:t>Consider what you have control over; feeling out of control can increase our stress levels. Try and focus on the areas of your life that you have control over</a:t>
            </a:r>
          </a:p>
          <a:p>
            <a:pPr marL="0" indent="0">
              <a:buNone/>
            </a:pPr>
            <a:endParaRPr lang="en-GB" sz="2200" dirty="0">
              <a:latin typeface="Calibri" panose="020F0502020204030204" pitchFamily="34" charset="0"/>
              <a:cs typeface="Calibri" panose="020F0502020204030204" pitchFamily="34" charset="0"/>
            </a:endParaRPr>
          </a:p>
          <a:p>
            <a:r>
              <a:rPr lang="en-GB" sz="2200" dirty="0">
                <a:latin typeface="Calibri" panose="020F0502020204030204" pitchFamily="34" charset="0"/>
                <a:cs typeface="Calibri" panose="020F0502020204030204" pitchFamily="34" charset="0"/>
              </a:rPr>
              <a:t>Take breaks from the news and social media </a:t>
            </a:r>
          </a:p>
          <a:p>
            <a:pPr marL="0" indent="0">
              <a:buNone/>
            </a:pPr>
            <a:endParaRPr lang="en-GB" sz="2200" dirty="0">
              <a:latin typeface="Calibri" panose="020F0502020204030204" pitchFamily="34" charset="0"/>
              <a:cs typeface="Calibri" panose="020F0502020204030204" pitchFamily="34" charset="0"/>
            </a:endParaRPr>
          </a:p>
          <a:p>
            <a:r>
              <a:rPr lang="en-GB" sz="2200" dirty="0">
                <a:latin typeface="Calibri" panose="020F0502020204030204" pitchFamily="34" charset="0"/>
                <a:cs typeface="Calibri" panose="020F0502020204030204" pitchFamily="34" charset="0"/>
              </a:rPr>
              <a:t>Do not compare yourself to others; it doesn’t matter what Sandra at number 23 has done or whether @</a:t>
            </a:r>
            <a:r>
              <a:rPr lang="en-GB" sz="2200" dirty="0" err="1">
                <a:latin typeface="Calibri" panose="020F0502020204030204" pitchFamily="34" charset="0"/>
                <a:cs typeface="Calibri" panose="020F0502020204030204" pitchFamily="34" charset="0"/>
              </a:rPr>
              <a:t>lovingthemumlife</a:t>
            </a:r>
            <a:r>
              <a:rPr lang="en-GB" sz="2200" dirty="0">
                <a:latin typeface="Calibri" panose="020F0502020204030204" pitchFamily="34" charset="0"/>
                <a:cs typeface="Calibri" panose="020F0502020204030204" pitchFamily="34" charset="0"/>
              </a:rPr>
              <a:t> has redecorated every room in the house, whilst baking daily and ensuring her 6 children have completed all of their school work each day. Remember that social media posts are RARELY a true reflection of real life</a:t>
            </a:r>
          </a:p>
          <a:p>
            <a:pPr marL="0" indent="0">
              <a:buNone/>
            </a:pPr>
            <a:endParaRPr lang="en-GB" sz="2200" dirty="0">
              <a:latin typeface="Calibri" panose="020F0502020204030204" pitchFamily="34" charset="0"/>
              <a:cs typeface="Calibri" panose="020F0502020204030204" pitchFamily="34" charset="0"/>
            </a:endParaRPr>
          </a:p>
          <a:p>
            <a:r>
              <a:rPr lang="en-GB" sz="2200" dirty="0">
                <a:latin typeface="Calibri" panose="020F0502020204030204" pitchFamily="34" charset="0"/>
                <a:cs typeface="Calibri" panose="020F0502020204030204" pitchFamily="34" charset="0"/>
              </a:rPr>
              <a:t>Share how you are feeling with others around you </a:t>
            </a:r>
          </a:p>
          <a:p>
            <a:pPr marL="0" indent="0">
              <a:buNone/>
            </a:pPr>
            <a:endParaRPr lang="en-GB" sz="1400" dirty="0">
              <a:latin typeface="Calibri" panose="020F0502020204030204" pitchFamily="34" charset="0"/>
              <a:cs typeface="Calibri" panose="020F0502020204030204" pitchFamily="34" charset="0"/>
            </a:endParaRPr>
          </a:p>
        </p:txBody>
      </p:sp>
      <p:pic>
        <p:nvPicPr>
          <p:cNvPr id="4" name="Slide 14">
            <a:hlinkClick r:id="" action="ppaction://media"/>
            <a:extLst>
              <a:ext uri="{FF2B5EF4-FFF2-40B4-BE49-F238E27FC236}">
                <a16:creationId xmlns:a16="http://schemas.microsoft.com/office/drawing/2014/main" id="{B0109856-6D1A-431D-A088-88E57383AF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1985" y="6248588"/>
            <a:ext cx="406400" cy="406400"/>
          </a:xfrm>
          <a:prstGeom prst="rect">
            <a:avLst/>
          </a:prstGeom>
        </p:spPr>
      </p:pic>
    </p:spTree>
    <p:extLst>
      <p:ext uri="{BB962C8B-B14F-4D97-AF65-F5344CB8AC3E}">
        <p14:creationId xmlns:p14="http://schemas.microsoft.com/office/powerpoint/2010/main" val="3335995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BE0951-E5A1-4C2A-AB62-166F84BC0271}"/>
              </a:ext>
            </a:extLst>
          </p:cNvPr>
          <p:cNvSpPr>
            <a:spLocks noGrp="1"/>
          </p:cNvSpPr>
          <p:nvPr>
            <p:ph type="title"/>
          </p:nvPr>
        </p:nvSpPr>
        <p:spPr>
          <a:xfrm>
            <a:off x="3363864" y="533400"/>
            <a:ext cx="7705164" cy="1485900"/>
          </a:xfrm>
        </p:spPr>
        <p:txBody>
          <a:bodyPr>
            <a:normAutofit/>
          </a:bodyPr>
          <a:lstStyle/>
          <a:p>
            <a:r>
              <a:rPr lang="en-GB" b="1" dirty="0">
                <a:latin typeface="Calibri" panose="020F0502020204030204" pitchFamily="34" charset="0"/>
                <a:cs typeface="Calibri" panose="020F0502020204030204" pitchFamily="34" charset="0"/>
              </a:rPr>
              <a:t>Moving forwards</a:t>
            </a:r>
          </a:p>
        </p:txBody>
      </p:sp>
      <p:sp>
        <p:nvSpPr>
          <p:cNvPr id="10"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33978C2-5795-4490-9AF4-7E5A9C215B7D}"/>
              </a:ext>
            </a:extLst>
          </p:cNvPr>
          <p:cNvSpPr>
            <a:spLocks noGrp="1"/>
          </p:cNvSpPr>
          <p:nvPr>
            <p:ph idx="1"/>
          </p:nvPr>
        </p:nvSpPr>
        <p:spPr>
          <a:xfrm>
            <a:off x="3363864" y="1633021"/>
            <a:ext cx="7705164" cy="4843483"/>
          </a:xfrm>
        </p:spPr>
        <p:txBody>
          <a:bodyPr>
            <a:normAutofit lnSpcReduction="10000"/>
          </a:bodyPr>
          <a:lstStyle/>
          <a:p>
            <a:r>
              <a:rPr lang="en-GB" sz="2400" dirty="0">
                <a:latin typeface="Calibri" panose="020F0502020204030204" pitchFamily="34" charset="0"/>
                <a:cs typeface="Calibri" panose="020F0502020204030204" pitchFamily="34" charset="0"/>
              </a:rPr>
              <a:t>Focus on what is working – the positives that are happening for you right now: these are your protective factors. Try reframing negative thoughts that may creep in</a:t>
            </a:r>
          </a:p>
          <a:p>
            <a:pPr marL="0" indent="0">
              <a:buNone/>
            </a:pPr>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Remember it’s okay not to feel okay. When you feel this way, try out one of the strategies you have identified that help you to feel happy/relaxed/refreshed</a:t>
            </a:r>
          </a:p>
          <a:p>
            <a:pPr marL="0" indent="0">
              <a:buNone/>
            </a:pPr>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Try and allow yourself to be comfortable with the uncomfortable…we don’t know what the ‘new normal’ will be. It’s okay not to have all the answers</a:t>
            </a:r>
          </a:p>
          <a:p>
            <a:endParaRPr lang="en-GB" sz="2400" dirty="0">
              <a:latin typeface="Calibri" panose="020F0502020204030204" pitchFamily="34" charset="0"/>
              <a:cs typeface="Calibri" panose="020F0502020204030204" pitchFamily="34" charset="0"/>
            </a:endParaRPr>
          </a:p>
          <a:p>
            <a:endParaRPr lang="en-GB" dirty="0"/>
          </a:p>
        </p:txBody>
      </p:sp>
      <p:pic>
        <p:nvPicPr>
          <p:cNvPr id="4" name="Slide 15">
            <a:hlinkClick r:id="" action="ppaction://media"/>
            <a:extLst>
              <a:ext uri="{FF2B5EF4-FFF2-40B4-BE49-F238E27FC236}">
                <a16:creationId xmlns:a16="http://schemas.microsoft.com/office/drawing/2014/main" id="{12801B45-81C6-4CD1-9BCA-A679845FB1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97953" y="6159005"/>
            <a:ext cx="406400" cy="406400"/>
          </a:xfrm>
          <a:prstGeom prst="rect">
            <a:avLst/>
          </a:prstGeom>
        </p:spPr>
      </p:pic>
    </p:spTree>
    <p:extLst>
      <p:ext uri="{BB962C8B-B14F-4D97-AF65-F5344CB8AC3E}">
        <p14:creationId xmlns:p14="http://schemas.microsoft.com/office/powerpoint/2010/main" val="1129823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9A5EAB0-933C-488C-8238-E1067B801C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6" name="Freeform 6">
              <a:extLst>
                <a:ext uri="{FF2B5EF4-FFF2-40B4-BE49-F238E27FC236}">
                  <a16:creationId xmlns:a16="http://schemas.microsoft.com/office/drawing/2014/main" id="{A5A0C805-1220-495F-8712-5ADD05B5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7" name="Freeform 6">
              <a:extLst>
                <a:ext uri="{FF2B5EF4-FFF2-40B4-BE49-F238E27FC236}">
                  <a16:creationId xmlns:a16="http://schemas.microsoft.com/office/drawing/2014/main" id="{13FBC146-A710-491F-BF5F-8F8CD60A5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9" name="Rectangle 18">
            <a:extLst>
              <a:ext uri="{FF2B5EF4-FFF2-40B4-BE49-F238E27FC236}">
                <a16:creationId xmlns:a16="http://schemas.microsoft.com/office/drawing/2014/main" id="{9A1300CC-92F4-44B8-A6FE-2C2417A0A8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D68AFF-ABB5-4077-AD50-A8C7C7042C37}"/>
              </a:ext>
            </a:extLst>
          </p:cNvPr>
          <p:cNvSpPr>
            <a:spLocks noGrp="1"/>
          </p:cNvSpPr>
          <p:nvPr>
            <p:ph type="title"/>
          </p:nvPr>
        </p:nvSpPr>
        <p:spPr>
          <a:xfrm>
            <a:off x="661125" y="5282515"/>
            <a:ext cx="10869750" cy="1237298"/>
          </a:xfrm>
        </p:spPr>
        <p:txBody>
          <a:bodyPr vert="horz" lIns="91440" tIns="45720" rIns="91440" bIns="45720" rtlCol="0" anchor="b">
            <a:normAutofit/>
          </a:bodyPr>
          <a:lstStyle/>
          <a:p>
            <a:pPr algn="ctr"/>
            <a:r>
              <a:rPr lang="en-US" sz="7200" cap="all" dirty="0">
                <a:latin typeface="Calibri" panose="020F0502020204030204" pitchFamily="34" charset="0"/>
                <a:cs typeface="Calibri" panose="020F0502020204030204" pitchFamily="34" charset="0"/>
              </a:rPr>
              <a:t>Two Truths and a Lie</a:t>
            </a:r>
          </a:p>
        </p:txBody>
      </p:sp>
      <p:sp>
        <p:nvSpPr>
          <p:cNvPr id="21" name="Freeform 6">
            <a:extLst>
              <a:ext uri="{FF2B5EF4-FFF2-40B4-BE49-F238E27FC236}">
                <a16:creationId xmlns:a16="http://schemas.microsoft.com/office/drawing/2014/main" id="{67C807FD-4C70-4B37-BDAA-73CA8D9BB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046527" y="-133294"/>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8" name="Content Placeholder 7">
            <a:extLst>
              <a:ext uri="{FF2B5EF4-FFF2-40B4-BE49-F238E27FC236}">
                <a16:creationId xmlns:a16="http://schemas.microsoft.com/office/drawing/2014/main" id="{BC10AB90-B5D4-4C0D-8BA7-CF8300E21D18}"/>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rot="16200000">
            <a:off x="1033382" y="1414878"/>
            <a:ext cx="4175046" cy="3639300"/>
          </a:xfrm>
          <a:prstGeom prst="rect">
            <a:avLst/>
          </a:prstGeom>
          <a:scene3d>
            <a:camera prst="orthographicFront">
              <a:rot lat="0" lon="600000" rev="0"/>
            </a:camera>
            <a:lightRig rig="threePt" dir="t"/>
          </a:scene3d>
        </p:spPr>
      </p:pic>
      <p:sp>
        <p:nvSpPr>
          <p:cNvPr id="23" name="Freeform 6">
            <a:extLst>
              <a:ext uri="{FF2B5EF4-FFF2-40B4-BE49-F238E27FC236}">
                <a16:creationId xmlns:a16="http://schemas.microsoft.com/office/drawing/2014/main" id="{3372E004-B6DF-4666-BAE0-3D16C0471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7838485" y="614084"/>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10" name="Content Placeholder 9" descr="A picture containing person, indoor, table, man&#10;&#10;Description automatically generated">
            <a:extLst>
              <a:ext uri="{FF2B5EF4-FFF2-40B4-BE49-F238E27FC236}">
                <a16:creationId xmlns:a16="http://schemas.microsoft.com/office/drawing/2014/main" id="{67248CA6-8797-4933-B7B1-05C83884582D}"/>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rot="16200000">
            <a:off x="6935563" y="-131574"/>
            <a:ext cx="3455066" cy="4606753"/>
          </a:xfrm>
          <a:prstGeom prst="rect">
            <a:avLst/>
          </a:prstGeom>
        </p:spPr>
      </p:pic>
      <p:pic>
        <p:nvPicPr>
          <p:cNvPr id="11" name="Slide 16">
            <a:hlinkClick r:id="" action="ppaction://media"/>
            <a:extLst>
              <a:ext uri="{FF2B5EF4-FFF2-40B4-BE49-F238E27FC236}">
                <a16:creationId xmlns:a16="http://schemas.microsoft.com/office/drawing/2014/main" id="{B0A0676A-465A-4697-962D-7B3EC6BE1C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30875" y="6240002"/>
            <a:ext cx="406400" cy="406400"/>
          </a:xfrm>
          <a:prstGeom prst="rect">
            <a:avLst/>
          </a:prstGeom>
        </p:spPr>
      </p:pic>
    </p:spTree>
    <p:extLst>
      <p:ext uri="{BB962C8B-B14F-4D97-AF65-F5344CB8AC3E}">
        <p14:creationId xmlns:p14="http://schemas.microsoft.com/office/powerpoint/2010/main" val="27253110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58DE-EC2A-4B6C-B3DD-381CC019C331}"/>
              </a:ext>
            </a:extLst>
          </p:cNvPr>
          <p:cNvSpPr>
            <a:spLocks noGrp="1"/>
          </p:cNvSpPr>
          <p:nvPr>
            <p:ph type="title"/>
          </p:nvPr>
        </p:nvSpPr>
        <p:spPr>
          <a:xfrm>
            <a:off x="1371600" y="546100"/>
            <a:ext cx="9601200" cy="1485900"/>
          </a:xfrm>
        </p:spPr>
        <p:txBody>
          <a:bodyPr/>
          <a:lstStyle/>
          <a:p>
            <a:pPr algn="ctr"/>
            <a:r>
              <a:rPr lang="en-GB" b="1" dirty="0">
                <a:latin typeface="Calibri" panose="020F0502020204030204" pitchFamily="34" charset="0"/>
                <a:cs typeface="Calibri" panose="020F0502020204030204" pitchFamily="34" charset="0"/>
              </a:rPr>
              <a:t>Further Reading and Resources</a:t>
            </a:r>
          </a:p>
        </p:txBody>
      </p:sp>
      <p:sp>
        <p:nvSpPr>
          <p:cNvPr id="3" name="Content Placeholder 2">
            <a:extLst>
              <a:ext uri="{FF2B5EF4-FFF2-40B4-BE49-F238E27FC236}">
                <a16:creationId xmlns:a16="http://schemas.microsoft.com/office/drawing/2014/main" id="{8FD069E9-7644-4347-ACE8-C57C583E2A25}"/>
              </a:ext>
            </a:extLst>
          </p:cNvPr>
          <p:cNvSpPr>
            <a:spLocks noGrp="1"/>
          </p:cNvSpPr>
          <p:nvPr>
            <p:ph idx="1"/>
          </p:nvPr>
        </p:nvSpPr>
        <p:spPr>
          <a:xfrm>
            <a:off x="1371600" y="1633591"/>
            <a:ext cx="9601200" cy="4885962"/>
          </a:xfrm>
        </p:spPr>
        <p:txBody>
          <a:bodyPr>
            <a:normAutofit/>
          </a:bodyPr>
          <a:lstStyle/>
          <a:p>
            <a:r>
              <a:rPr lang="en-GB" sz="2400" dirty="0">
                <a:solidFill>
                  <a:schemeClr val="tx1"/>
                </a:solidFill>
                <a:latin typeface="Calibri" panose="020F0502020204030204" pitchFamily="34" charset="0"/>
                <a:cs typeface="Calibri" panose="020F0502020204030204" pitchFamily="34" charset="0"/>
                <a:hlinkClick r:id="rId3"/>
              </a:rPr>
              <a:t>www.mind.org.uk</a:t>
            </a:r>
            <a:endParaRPr lang="en-GB" sz="2400" dirty="0">
              <a:solidFill>
                <a:schemeClr val="tx1"/>
              </a:solidFill>
              <a:latin typeface="Calibri" panose="020F0502020204030204" pitchFamily="34" charset="0"/>
              <a:cs typeface="Calibri" panose="020F0502020204030204" pitchFamily="34" charset="0"/>
            </a:endParaRPr>
          </a:p>
          <a:p>
            <a:r>
              <a:rPr lang="en-GB" sz="2400" dirty="0">
                <a:solidFill>
                  <a:schemeClr val="tx1"/>
                </a:solidFill>
                <a:latin typeface="Calibri" panose="020F0502020204030204" pitchFamily="34" charset="0"/>
                <a:cs typeface="Calibri" panose="020F0502020204030204" pitchFamily="34" charset="0"/>
              </a:rPr>
              <a:t>NHS Websites including </a:t>
            </a:r>
            <a:r>
              <a:rPr lang="en-GB" sz="2400" dirty="0">
                <a:solidFill>
                  <a:schemeClr val="tx1"/>
                </a:solidFill>
                <a:latin typeface="Calibri" panose="020F0502020204030204" pitchFamily="34" charset="0"/>
                <a:cs typeface="Calibri" panose="020F0502020204030204" pitchFamily="34" charset="0"/>
                <a:hlinkClick r:id="rId4"/>
              </a:rPr>
              <a:t>Every Mind Matters</a:t>
            </a:r>
            <a:endParaRPr lang="en-GB" sz="2400" dirty="0">
              <a:solidFill>
                <a:schemeClr val="tx1"/>
              </a:solidFill>
              <a:latin typeface="Calibri" panose="020F0502020204030204" pitchFamily="34" charset="0"/>
              <a:cs typeface="Calibri" panose="020F0502020204030204" pitchFamily="34" charset="0"/>
            </a:endParaRPr>
          </a:p>
          <a:p>
            <a:r>
              <a:rPr lang="en-GB" sz="2400" dirty="0">
                <a:solidFill>
                  <a:schemeClr val="tx1"/>
                </a:solidFill>
                <a:latin typeface="Calibri" panose="020F0502020204030204" pitchFamily="34" charset="0"/>
                <a:cs typeface="Calibri" panose="020F0502020204030204" pitchFamily="34" charset="0"/>
              </a:rPr>
              <a:t>Harris, R (2009) ACT Made Simple: An Easy-to-read Primer on Acceptance and Commitment </a:t>
            </a:r>
          </a:p>
          <a:p>
            <a:r>
              <a:rPr lang="en-GB" sz="2400" dirty="0">
                <a:solidFill>
                  <a:schemeClr val="tx1"/>
                </a:solidFill>
                <a:latin typeface="Calibri" panose="020F0502020204030204" pitchFamily="34" charset="0"/>
                <a:cs typeface="Calibri" panose="020F0502020204030204" pitchFamily="34" charset="0"/>
              </a:rPr>
              <a:t>Explore Podcasts: Happy Place, Unlocking Us, The Happiness Lab for example</a:t>
            </a:r>
          </a:p>
          <a:p>
            <a:r>
              <a:rPr lang="en-GB" sz="2400" dirty="0">
                <a:solidFill>
                  <a:schemeClr val="tx1"/>
                </a:solidFill>
                <a:latin typeface="Calibri" panose="020F0502020204030204" pitchFamily="34" charset="0"/>
                <a:cs typeface="Calibri" panose="020F0502020204030204" pitchFamily="34" charset="0"/>
              </a:rPr>
              <a:t>YouTube has lots of Guided meditation videos – Top tip: find a voice you can listen to</a:t>
            </a:r>
          </a:p>
          <a:p>
            <a:r>
              <a:rPr lang="en-GB" sz="2400" dirty="0">
                <a:solidFill>
                  <a:schemeClr val="tx1"/>
                </a:solidFill>
                <a:latin typeface="Calibri" panose="020F0502020204030204" pitchFamily="34" charset="0"/>
                <a:cs typeface="Calibri" panose="020F0502020204030204" pitchFamily="34" charset="0"/>
              </a:rPr>
              <a:t>Try out mindfulness Apps like </a:t>
            </a:r>
            <a:r>
              <a:rPr lang="en-GB" sz="2400" dirty="0" err="1">
                <a:solidFill>
                  <a:schemeClr val="tx1"/>
                </a:solidFill>
                <a:latin typeface="Calibri" panose="020F0502020204030204" pitchFamily="34" charset="0"/>
                <a:cs typeface="Calibri" panose="020F0502020204030204" pitchFamily="34" charset="0"/>
              </a:rPr>
              <a:t>HeadSpace</a:t>
            </a:r>
            <a:r>
              <a:rPr lang="en-GB" sz="2400" dirty="0">
                <a:solidFill>
                  <a:schemeClr val="tx1"/>
                </a:solidFill>
                <a:latin typeface="Calibri" panose="020F0502020204030204" pitchFamily="34" charset="0"/>
                <a:cs typeface="Calibri" panose="020F0502020204030204" pitchFamily="34" charset="0"/>
              </a:rPr>
              <a:t> and Calm. Both have free elements/trial offers</a:t>
            </a:r>
          </a:p>
          <a:p>
            <a:r>
              <a:rPr lang="en-GB" sz="2400" dirty="0">
                <a:solidFill>
                  <a:schemeClr val="tx1"/>
                </a:solidFill>
                <a:latin typeface="Calibri" panose="020F0502020204030204" pitchFamily="34" charset="0"/>
                <a:cs typeface="Calibri" panose="020F0502020204030204" pitchFamily="34" charset="0"/>
              </a:rPr>
              <a:t>The book that you have been putting off reading since the autumn term!</a:t>
            </a:r>
          </a:p>
          <a:p>
            <a:endParaRPr lang="en-GB" sz="2400" dirty="0">
              <a:solidFill>
                <a:schemeClr val="tx1"/>
              </a:solidFill>
              <a:latin typeface="Calibri" panose="020F0502020204030204" pitchFamily="34" charset="0"/>
              <a:cs typeface="Calibri" panose="020F0502020204030204" pitchFamily="34" charset="0"/>
            </a:endParaRPr>
          </a:p>
          <a:p>
            <a:endParaRPr lang="en-GB" dirty="0">
              <a:solidFill>
                <a:srgbClr val="FF0000"/>
              </a:solidFill>
              <a:latin typeface="Calibri" panose="020F0502020204030204" pitchFamily="34" charset="0"/>
              <a:cs typeface="Calibri" panose="020F0502020204030204" pitchFamily="34" charset="0"/>
            </a:endParaRPr>
          </a:p>
          <a:p>
            <a:endParaRPr lang="en-GB" dirty="0">
              <a:solidFill>
                <a:srgbClr val="FF0000"/>
              </a:solidFill>
              <a:latin typeface="Calibri" panose="020F0502020204030204" pitchFamily="34" charset="0"/>
              <a:cs typeface="Calibri" panose="020F0502020204030204" pitchFamily="34" charset="0"/>
            </a:endParaRPr>
          </a:p>
          <a:p>
            <a:endParaRPr lang="en-GB"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946772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0C52-5C1F-4FC5-BA8E-18E7000C9489}"/>
              </a:ext>
            </a:extLst>
          </p:cNvPr>
          <p:cNvSpPr>
            <a:spLocks noGrp="1"/>
          </p:cNvSpPr>
          <p:nvPr>
            <p:ph type="title"/>
          </p:nvPr>
        </p:nvSpPr>
        <p:spPr>
          <a:xfrm>
            <a:off x="1371600" y="495300"/>
            <a:ext cx="9601200" cy="1485900"/>
          </a:xfrm>
        </p:spPr>
        <p:txBody>
          <a:bodyPr/>
          <a:lstStyle/>
          <a:p>
            <a:pPr algn="ctr"/>
            <a:r>
              <a:rPr lang="en-GB" sz="5400" b="1" dirty="0">
                <a:latin typeface="Calibri" panose="020F0502020204030204" pitchFamily="34" charset="0"/>
                <a:cs typeface="Calibri" panose="020F0502020204030204" pitchFamily="34" charset="0"/>
              </a:rPr>
              <a:t>Aims</a:t>
            </a:r>
            <a:endParaRPr lang="en-GB"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0DCB354-163B-4BBF-B71C-36A4DCC0D988}"/>
              </a:ext>
            </a:extLst>
          </p:cNvPr>
          <p:cNvSpPr>
            <a:spLocks noGrp="1"/>
          </p:cNvSpPr>
          <p:nvPr>
            <p:ph idx="1"/>
          </p:nvPr>
        </p:nvSpPr>
        <p:spPr>
          <a:xfrm>
            <a:off x="1371600" y="1652604"/>
            <a:ext cx="10045700" cy="4375485"/>
          </a:xfrm>
        </p:spPr>
        <p:txBody>
          <a:bodyPr>
            <a:noAutofit/>
          </a:bodyPr>
          <a:lstStyle/>
          <a:p>
            <a:r>
              <a:rPr lang="en-GB" sz="2800" dirty="0">
                <a:latin typeface="Calibri" panose="020F0502020204030204" pitchFamily="34" charset="0"/>
                <a:cs typeface="Calibri" panose="020F0502020204030204" pitchFamily="34" charset="0"/>
              </a:rPr>
              <a:t>To appreciate the possible risk factors that can affect our wellbeing </a:t>
            </a: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To allow ourselves time to reflect on lockdown and the impact that the situation may have had, and be having, on our wellbeing</a:t>
            </a: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To identify and promote the protective factors we have around us</a:t>
            </a: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To begin to think about how we can best move forwards</a:t>
            </a:r>
          </a:p>
        </p:txBody>
      </p:sp>
      <p:pic>
        <p:nvPicPr>
          <p:cNvPr id="5" name="Slide 2">
            <a:hlinkClick r:id="" action="ppaction://media"/>
            <a:extLst>
              <a:ext uri="{FF2B5EF4-FFF2-40B4-BE49-F238E27FC236}">
                <a16:creationId xmlns:a16="http://schemas.microsoft.com/office/drawing/2014/main" id="{FF29901F-0335-43B9-BAB0-66B76C90C4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5454" y="6155089"/>
            <a:ext cx="406400" cy="406400"/>
          </a:xfrm>
          <a:prstGeom prst="rect">
            <a:avLst/>
          </a:prstGeom>
        </p:spPr>
      </p:pic>
    </p:spTree>
    <p:extLst>
      <p:ext uri="{BB962C8B-B14F-4D97-AF65-F5344CB8AC3E}">
        <p14:creationId xmlns:p14="http://schemas.microsoft.com/office/powerpoint/2010/main" val="5923826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9A5EAB0-933C-488C-8238-E1067B801C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2" name="Freeform 6">
              <a:extLst>
                <a:ext uri="{FF2B5EF4-FFF2-40B4-BE49-F238E27FC236}">
                  <a16:creationId xmlns:a16="http://schemas.microsoft.com/office/drawing/2014/main" id="{A5A0C805-1220-495F-8712-5ADD05B5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3" name="Freeform 6">
              <a:extLst>
                <a:ext uri="{FF2B5EF4-FFF2-40B4-BE49-F238E27FC236}">
                  <a16:creationId xmlns:a16="http://schemas.microsoft.com/office/drawing/2014/main" id="{13FBC146-A710-491F-BF5F-8F8CD60A5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5" name="Rectangle 14">
            <a:extLst>
              <a:ext uri="{FF2B5EF4-FFF2-40B4-BE49-F238E27FC236}">
                <a16:creationId xmlns:a16="http://schemas.microsoft.com/office/drawing/2014/main" id="{9A1300CC-92F4-44B8-A6FE-2C2417A0A8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7" name="Freeform 6">
            <a:extLst>
              <a:ext uri="{FF2B5EF4-FFF2-40B4-BE49-F238E27FC236}">
                <a16:creationId xmlns:a16="http://schemas.microsoft.com/office/drawing/2014/main" id="{67C807FD-4C70-4B37-BDAA-73CA8D9BB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046527" y="-133294"/>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9" name="Freeform 6">
            <a:extLst>
              <a:ext uri="{FF2B5EF4-FFF2-40B4-BE49-F238E27FC236}">
                <a16:creationId xmlns:a16="http://schemas.microsoft.com/office/drawing/2014/main" id="{3372E004-B6DF-4666-BAE0-3D16C0471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7838485" y="614084"/>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5" name="Picture 4" descr="A room filled with furniture and a table&#10;&#10;Description automatically generated">
            <a:extLst>
              <a:ext uri="{FF2B5EF4-FFF2-40B4-BE49-F238E27FC236}">
                <a16:creationId xmlns:a16="http://schemas.microsoft.com/office/drawing/2014/main" id="{713194D8-3C86-46D1-B102-B251058C20A2}"/>
              </a:ext>
            </a:extLst>
          </p:cNvPr>
          <p:cNvPicPr>
            <a:picLocks noChangeAspect="1"/>
          </p:cNvPicPr>
          <p:nvPr/>
        </p:nvPicPr>
        <p:blipFill>
          <a:blip r:embed="rId5"/>
          <a:stretch>
            <a:fillRect/>
          </a:stretch>
        </p:blipFill>
        <p:spPr>
          <a:xfrm>
            <a:off x="6096000" y="1012056"/>
            <a:ext cx="4721585" cy="2772830"/>
          </a:xfrm>
          <a:prstGeom prst="rect">
            <a:avLst/>
          </a:prstGeom>
        </p:spPr>
      </p:pic>
      <p:pic>
        <p:nvPicPr>
          <p:cNvPr id="9" name="Content Placeholder 8" descr="A person sitting on a table&#10;&#10;Description automatically generated">
            <a:extLst>
              <a:ext uri="{FF2B5EF4-FFF2-40B4-BE49-F238E27FC236}">
                <a16:creationId xmlns:a16="http://schemas.microsoft.com/office/drawing/2014/main" id="{901BB262-F8D5-4804-AEC9-ED17D24B1BBE}"/>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8830"/>
          <a:stretch/>
        </p:blipFill>
        <p:spPr>
          <a:xfrm>
            <a:off x="1213006" y="1038528"/>
            <a:ext cx="3026536" cy="4124316"/>
          </a:xfrm>
        </p:spPr>
      </p:pic>
      <p:pic>
        <p:nvPicPr>
          <p:cNvPr id="10" name="Slide Three">
            <a:hlinkClick r:id="" action="ppaction://media"/>
            <a:extLst>
              <a:ext uri="{FF2B5EF4-FFF2-40B4-BE49-F238E27FC236}">
                <a16:creationId xmlns:a16="http://schemas.microsoft.com/office/drawing/2014/main" id="{D401246F-EB5D-4ECC-AD4E-E71C439D09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6975" y="6192571"/>
            <a:ext cx="406400" cy="406400"/>
          </a:xfrm>
          <a:prstGeom prst="rect">
            <a:avLst/>
          </a:prstGeom>
        </p:spPr>
      </p:pic>
      <p:sp>
        <p:nvSpPr>
          <p:cNvPr id="14" name="TextBox 13">
            <a:extLst>
              <a:ext uri="{FF2B5EF4-FFF2-40B4-BE49-F238E27FC236}">
                <a16:creationId xmlns:a16="http://schemas.microsoft.com/office/drawing/2014/main" id="{8950C576-AD0F-4B86-B87C-C8B38AA733CC}"/>
              </a:ext>
            </a:extLst>
          </p:cNvPr>
          <p:cNvSpPr txBox="1"/>
          <p:nvPr/>
        </p:nvSpPr>
        <p:spPr>
          <a:xfrm>
            <a:off x="2386940" y="5152957"/>
            <a:ext cx="7392060" cy="1200329"/>
          </a:xfrm>
          <a:prstGeom prst="rect">
            <a:avLst/>
          </a:prstGeom>
          <a:noFill/>
        </p:spPr>
        <p:txBody>
          <a:bodyPr wrap="square" rtlCol="0">
            <a:spAutoFit/>
          </a:bodyPr>
          <a:lstStyle/>
          <a:p>
            <a:pPr algn="ctr"/>
            <a:r>
              <a:rPr lang="en-GB" sz="7200" dirty="0">
                <a:latin typeface="Calibri" panose="020F0502020204030204" pitchFamily="34" charset="0"/>
                <a:cs typeface="Calibri" panose="020F0502020204030204" pitchFamily="34" charset="0"/>
              </a:rPr>
              <a:t>Introduction</a:t>
            </a:r>
          </a:p>
        </p:txBody>
      </p:sp>
    </p:spTree>
    <p:extLst>
      <p:ext uri="{BB962C8B-B14F-4D97-AF65-F5344CB8AC3E}">
        <p14:creationId xmlns:p14="http://schemas.microsoft.com/office/powerpoint/2010/main" val="20183953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37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1135F-4D25-4B22-934E-BC3B7163B4BC}"/>
              </a:ext>
            </a:extLst>
          </p:cNvPr>
          <p:cNvSpPr>
            <a:spLocks noGrp="1"/>
          </p:cNvSpPr>
          <p:nvPr>
            <p:ph type="title"/>
          </p:nvPr>
        </p:nvSpPr>
        <p:spPr>
          <a:xfrm>
            <a:off x="1292059" y="403229"/>
            <a:ext cx="9601200" cy="940869"/>
          </a:xfrm>
        </p:spPr>
        <p:txBody>
          <a:bodyPr/>
          <a:lstStyle/>
          <a:p>
            <a:pPr algn="ctr"/>
            <a:r>
              <a:rPr lang="en-GB" b="1" dirty="0">
                <a:latin typeface="Calibri" panose="020F0502020204030204" pitchFamily="34" charset="0"/>
                <a:cs typeface="Calibri" panose="020F0502020204030204" pitchFamily="34" charset="0"/>
              </a:rPr>
              <a:t>What are we faced with?</a:t>
            </a:r>
          </a:p>
        </p:txBody>
      </p:sp>
      <p:pic>
        <p:nvPicPr>
          <p:cNvPr id="4" name="Content Placeholder 3">
            <a:extLst>
              <a:ext uri="{FF2B5EF4-FFF2-40B4-BE49-F238E27FC236}">
                <a16:creationId xmlns:a16="http://schemas.microsoft.com/office/drawing/2014/main" id="{A85F88C9-58C7-43E0-BCC9-5C6C008FE971}"/>
              </a:ext>
            </a:extLst>
          </p:cNvPr>
          <p:cNvPicPr>
            <a:picLocks noGrp="1"/>
          </p:cNvPicPr>
          <p:nvPr>
            <p:ph idx="1"/>
          </p:nvPr>
        </p:nvPicPr>
        <p:blipFill>
          <a:blip r:embed="rId4"/>
          <a:stretch>
            <a:fillRect/>
          </a:stretch>
        </p:blipFill>
        <p:spPr>
          <a:xfrm>
            <a:off x="1470850" y="1242651"/>
            <a:ext cx="4287520" cy="2819400"/>
          </a:xfrm>
          <a:prstGeom prst="rect">
            <a:avLst/>
          </a:prstGeom>
        </p:spPr>
      </p:pic>
      <p:pic>
        <p:nvPicPr>
          <p:cNvPr id="5" name="Picture 4" descr="A national emergency': what the papers say about the UK's ...">
            <a:hlinkClick r:id="rId5" tgtFrame="&quot;_blank&quot;"/>
            <a:extLst>
              <a:ext uri="{FF2B5EF4-FFF2-40B4-BE49-F238E27FC236}">
                <a16:creationId xmlns:a16="http://schemas.microsoft.com/office/drawing/2014/main" id="{480391A1-3CE1-4259-9999-9DA075D5BAE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930160" y="1984992"/>
            <a:ext cx="4690110" cy="2819400"/>
          </a:xfrm>
          <a:prstGeom prst="rect">
            <a:avLst/>
          </a:prstGeom>
          <a:noFill/>
          <a:ln>
            <a:noFill/>
          </a:ln>
        </p:spPr>
      </p:pic>
      <p:pic>
        <p:nvPicPr>
          <p:cNvPr id="6" name="Picture 5" descr="News Daily: Questions over school closures and Asia braces for ...">
            <a:extLst>
              <a:ext uri="{FF2B5EF4-FFF2-40B4-BE49-F238E27FC236}">
                <a16:creationId xmlns:a16="http://schemas.microsoft.com/office/drawing/2014/main" id="{F686182A-C48B-4594-9A87-F147DB0D744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rot="20354418">
            <a:off x="1131115" y="3359133"/>
            <a:ext cx="3962097" cy="2890520"/>
          </a:xfrm>
          <a:prstGeom prst="rect">
            <a:avLst/>
          </a:prstGeom>
          <a:noFill/>
          <a:ln>
            <a:noFill/>
          </a:ln>
        </p:spPr>
      </p:pic>
      <p:pic>
        <p:nvPicPr>
          <p:cNvPr id="7" name="Picture 6" descr="Life put on hold': what the papers say about the UK coronavirus ...">
            <a:extLst>
              <a:ext uri="{FF2B5EF4-FFF2-40B4-BE49-F238E27FC236}">
                <a16:creationId xmlns:a16="http://schemas.microsoft.com/office/drawing/2014/main" id="{A52E4005-63B0-4C57-9A05-84D16E7061E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rot="1291467">
            <a:off x="9319611" y="808206"/>
            <a:ext cx="2351102" cy="2819400"/>
          </a:xfrm>
          <a:prstGeom prst="rect">
            <a:avLst/>
          </a:prstGeom>
          <a:noFill/>
          <a:ln>
            <a:noFill/>
          </a:ln>
        </p:spPr>
      </p:pic>
      <p:pic>
        <p:nvPicPr>
          <p:cNvPr id="8" name="Picture 7" descr="Stay safe, stay home, save lives – Epping Forest District Council">
            <a:extLst>
              <a:ext uri="{FF2B5EF4-FFF2-40B4-BE49-F238E27FC236}">
                <a16:creationId xmlns:a16="http://schemas.microsoft.com/office/drawing/2014/main" id="{E6157F3B-E062-448A-86CE-0120C4E75C2E}"/>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4578843" y="4500972"/>
            <a:ext cx="3295015" cy="2285048"/>
          </a:xfrm>
          <a:prstGeom prst="rect">
            <a:avLst/>
          </a:prstGeom>
          <a:noFill/>
          <a:ln>
            <a:noFill/>
          </a:ln>
        </p:spPr>
      </p:pic>
      <p:pic>
        <p:nvPicPr>
          <p:cNvPr id="9" name="Picture 8">
            <a:extLst>
              <a:ext uri="{FF2B5EF4-FFF2-40B4-BE49-F238E27FC236}">
                <a16:creationId xmlns:a16="http://schemas.microsoft.com/office/drawing/2014/main" id="{32373D27-46DB-4547-9481-ECC065116BDC}"/>
              </a:ext>
            </a:extLst>
          </p:cNvPr>
          <p:cNvPicPr/>
          <p:nvPr/>
        </p:nvPicPr>
        <p:blipFill>
          <a:blip r:embed="rId10"/>
          <a:stretch>
            <a:fillRect/>
          </a:stretch>
        </p:blipFill>
        <p:spPr>
          <a:xfrm>
            <a:off x="8092648" y="4169188"/>
            <a:ext cx="3351889" cy="2213602"/>
          </a:xfrm>
          <a:prstGeom prst="rect">
            <a:avLst/>
          </a:prstGeom>
        </p:spPr>
      </p:pic>
      <p:pic>
        <p:nvPicPr>
          <p:cNvPr id="10" name="Slide 4">
            <a:hlinkClick r:id="" action="ppaction://media"/>
            <a:extLst>
              <a:ext uri="{FF2B5EF4-FFF2-40B4-BE49-F238E27FC236}">
                <a16:creationId xmlns:a16="http://schemas.microsoft.com/office/drawing/2014/main" id="{1DA3AC4F-C7BC-43E8-8634-869AA81C1B5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32948" y="6179590"/>
            <a:ext cx="406400" cy="406400"/>
          </a:xfrm>
          <a:prstGeom prst="rect">
            <a:avLst/>
          </a:prstGeom>
        </p:spPr>
      </p:pic>
    </p:spTree>
    <p:extLst>
      <p:ext uri="{BB962C8B-B14F-4D97-AF65-F5344CB8AC3E}">
        <p14:creationId xmlns:p14="http://schemas.microsoft.com/office/powerpoint/2010/main" val="30668450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FADAF-379D-4491-87EC-253EAC26608B}"/>
              </a:ext>
            </a:extLst>
          </p:cNvPr>
          <p:cNvSpPr>
            <a:spLocks noGrp="1"/>
          </p:cNvSpPr>
          <p:nvPr>
            <p:ph type="title"/>
          </p:nvPr>
        </p:nvSpPr>
        <p:spPr>
          <a:xfrm>
            <a:off x="1371598" y="424021"/>
            <a:ext cx="9601200" cy="1485900"/>
          </a:xfrm>
        </p:spPr>
        <p:txBody>
          <a:bodyPr/>
          <a:lstStyle/>
          <a:p>
            <a:pPr algn="ctr"/>
            <a:r>
              <a:rPr lang="en-GB" b="1" dirty="0">
                <a:latin typeface="Calibri" panose="020F0502020204030204" pitchFamily="34" charset="0"/>
                <a:cs typeface="Calibri" panose="020F0502020204030204" pitchFamily="34" charset="0"/>
              </a:rPr>
              <a:t>Uniting a Nation</a:t>
            </a:r>
          </a:p>
        </p:txBody>
      </p:sp>
      <p:pic>
        <p:nvPicPr>
          <p:cNvPr id="4" name="Content Placeholder 3">
            <a:extLst>
              <a:ext uri="{FF2B5EF4-FFF2-40B4-BE49-F238E27FC236}">
                <a16:creationId xmlns:a16="http://schemas.microsoft.com/office/drawing/2014/main" id="{76812544-67E3-4C94-B45B-AEF69EE53F4F}"/>
              </a:ext>
            </a:extLst>
          </p:cNvPr>
          <p:cNvPicPr>
            <a:picLocks noGrp="1"/>
          </p:cNvPicPr>
          <p:nvPr>
            <p:ph idx="1"/>
          </p:nvPr>
        </p:nvPicPr>
        <p:blipFill>
          <a:blip r:embed="rId4"/>
          <a:stretch>
            <a:fillRect/>
          </a:stretch>
        </p:blipFill>
        <p:spPr>
          <a:xfrm>
            <a:off x="5164770" y="3220721"/>
            <a:ext cx="3386140" cy="1600200"/>
          </a:xfrm>
          <a:prstGeom prst="rect">
            <a:avLst/>
          </a:prstGeom>
        </p:spPr>
      </p:pic>
      <p:pic>
        <p:nvPicPr>
          <p:cNvPr id="5" name="Picture 4" descr="Clap for our Carers every Thursday at 8pm #clapforourcarers">
            <a:hlinkClick r:id="rId5" tgtFrame="&quot;_blank&quot;"/>
            <a:extLst>
              <a:ext uri="{FF2B5EF4-FFF2-40B4-BE49-F238E27FC236}">
                <a16:creationId xmlns:a16="http://schemas.microsoft.com/office/drawing/2014/main" id="{159FDE4C-2F8B-4041-9D4F-D8C0FD0149B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247771" y="575978"/>
            <a:ext cx="2133936" cy="2052922"/>
          </a:xfrm>
          <a:prstGeom prst="rect">
            <a:avLst/>
          </a:prstGeom>
          <a:noFill/>
          <a:ln>
            <a:noFill/>
          </a:ln>
        </p:spPr>
      </p:pic>
      <p:pic>
        <p:nvPicPr>
          <p:cNvPr id="6" name="Picture 5">
            <a:extLst>
              <a:ext uri="{FF2B5EF4-FFF2-40B4-BE49-F238E27FC236}">
                <a16:creationId xmlns:a16="http://schemas.microsoft.com/office/drawing/2014/main" id="{0AD099DF-6215-40E7-8FD8-14A2A11EDC40}"/>
              </a:ext>
            </a:extLst>
          </p:cNvPr>
          <p:cNvPicPr/>
          <p:nvPr/>
        </p:nvPicPr>
        <p:blipFill>
          <a:blip r:embed="rId7"/>
          <a:stretch>
            <a:fillRect/>
          </a:stretch>
        </p:blipFill>
        <p:spPr>
          <a:xfrm>
            <a:off x="4862511" y="1373504"/>
            <a:ext cx="2619375" cy="1743075"/>
          </a:xfrm>
          <a:prstGeom prst="rect">
            <a:avLst/>
          </a:prstGeom>
        </p:spPr>
      </p:pic>
      <p:pic>
        <p:nvPicPr>
          <p:cNvPr id="7" name="Picture 6" descr="How to watch Joe Wicks' kids workout on Tuesday plus ALL 'P.E. ...">
            <a:extLst>
              <a:ext uri="{FF2B5EF4-FFF2-40B4-BE49-F238E27FC236}">
                <a16:creationId xmlns:a16="http://schemas.microsoft.com/office/drawing/2014/main" id="{F8E52C16-72FA-4AED-AD31-6FCE3CA82485}"/>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5429090" y="4925330"/>
            <a:ext cx="2857500" cy="1600200"/>
          </a:xfrm>
          <a:prstGeom prst="rect">
            <a:avLst/>
          </a:prstGeom>
          <a:noFill/>
          <a:ln>
            <a:noFill/>
          </a:ln>
        </p:spPr>
      </p:pic>
      <p:pic>
        <p:nvPicPr>
          <p:cNvPr id="8" name="Picture 7">
            <a:extLst>
              <a:ext uri="{FF2B5EF4-FFF2-40B4-BE49-F238E27FC236}">
                <a16:creationId xmlns:a16="http://schemas.microsoft.com/office/drawing/2014/main" id="{FAC5E95D-F70A-4D19-9227-C56E1E6DE759}"/>
              </a:ext>
            </a:extLst>
          </p:cNvPr>
          <p:cNvPicPr/>
          <p:nvPr/>
        </p:nvPicPr>
        <p:blipFill>
          <a:blip r:embed="rId9"/>
          <a:stretch>
            <a:fillRect/>
          </a:stretch>
        </p:blipFill>
        <p:spPr>
          <a:xfrm>
            <a:off x="8763000" y="3476624"/>
            <a:ext cx="2971799" cy="1994593"/>
          </a:xfrm>
          <a:prstGeom prst="rect">
            <a:avLst/>
          </a:prstGeom>
        </p:spPr>
      </p:pic>
      <p:pic>
        <p:nvPicPr>
          <p:cNvPr id="9" name="Picture 8">
            <a:extLst>
              <a:ext uri="{FF2B5EF4-FFF2-40B4-BE49-F238E27FC236}">
                <a16:creationId xmlns:a16="http://schemas.microsoft.com/office/drawing/2014/main" id="{DEACDD4D-3694-4E06-8ACF-19F08D8BF482}"/>
              </a:ext>
            </a:extLst>
          </p:cNvPr>
          <p:cNvPicPr/>
          <p:nvPr/>
        </p:nvPicPr>
        <p:blipFill>
          <a:blip r:embed="rId10"/>
          <a:stretch>
            <a:fillRect/>
          </a:stretch>
        </p:blipFill>
        <p:spPr>
          <a:xfrm>
            <a:off x="1371600" y="4424044"/>
            <a:ext cx="2781300" cy="1925956"/>
          </a:xfrm>
          <a:prstGeom prst="rect">
            <a:avLst/>
          </a:prstGeom>
        </p:spPr>
      </p:pic>
      <p:pic>
        <p:nvPicPr>
          <p:cNvPr id="10" name="Picture 9" descr="PressReader - Daily Mirror: 2020-04-24 - Grateful Britain">
            <a:extLst>
              <a:ext uri="{FF2B5EF4-FFF2-40B4-BE49-F238E27FC236}">
                <a16:creationId xmlns:a16="http://schemas.microsoft.com/office/drawing/2014/main" id="{0C29C76F-CC99-4EE3-9DD7-D0D799F9F690}"/>
              </a:ext>
            </a:extLst>
          </p:cNvPr>
          <p:cNvPicPr/>
          <p:nvPr/>
        </p:nvPicPr>
        <p:blipFill rotWithShape="1">
          <a:blip r:embed="rId11">
            <a:extLst>
              <a:ext uri="{28A0092B-C50C-407E-A947-70E740481C1C}">
                <a14:useLocalDpi xmlns:a14="http://schemas.microsoft.com/office/drawing/2010/main" val="0"/>
              </a:ext>
            </a:extLst>
          </a:blip>
          <a:srcRect l="29492" r="4853" b="19295"/>
          <a:stretch/>
        </p:blipFill>
        <p:spPr bwMode="auto">
          <a:xfrm rot="527178">
            <a:off x="9087795" y="830425"/>
            <a:ext cx="1643313" cy="1764281"/>
          </a:xfrm>
          <a:prstGeom prst="rect">
            <a:avLst/>
          </a:prstGeom>
          <a:noFill/>
          <a:ln>
            <a:noFill/>
          </a:ln>
          <a:extLst>
            <a:ext uri="{53640926-AAD7-44D8-BBD7-CCE9431645EC}">
              <a14:shadowObscured xmlns:a14="http://schemas.microsoft.com/office/drawing/2010/main"/>
            </a:ext>
          </a:extLst>
        </p:spPr>
      </p:pic>
      <p:pic>
        <p:nvPicPr>
          <p:cNvPr id="11" name="Picture 10" descr="Spotted: Rainbows are spreading joy throughout Milton Keynes ...">
            <a:extLst>
              <a:ext uri="{FF2B5EF4-FFF2-40B4-BE49-F238E27FC236}">
                <a16:creationId xmlns:a16="http://schemas.microsoft.com/office/drawing/2014/main" id="{2B2D7040-364C-4ED7-8B66-B806427BACF1}"/>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1795462" y="2709862"/>
            <a:ext cx="2857500" cy="1600200"/>
          </a:xfrm>
          <a:prstGeom prst="rect">
            <a:avLst/>
          </a:prstGeom>
          <a:noFill/>
          <a:ln>
            <a:noFill/>
          </a:ln>
        </p:spPr>
      </p:pic>
      <p:pic>
        <p:nvPicPr>
          <p:cNvPr id="3" name="Slide Five">
            <a:hlinkClick r:id="" action="ppaction://media"/>
            <a:extLst>
              <a:ext uri="{FF2B5EF4-FFF2-40B4-BE49-F238E27FC236}">
                <a16:creationId xmlns:a16="http://schemas.microsoft.com/office/drawing/2014/main" id="{7645B6BB-6F83-4DB3-807F-DC6C9EC39E8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31599" y="6258761"/>
            <a:ext cx="406400" cy="406400"/>
          </a:xfrm>
          <a:prstGeom prst="rect">
            <a:avLst/>
          </a:prstGeom>
        </p:spPr>
      </p:pic>
    </p:spTree>
    <p:extLst>
      <p:ext uri="{BB962C8B-B14F-4D97-AF65-F5344CB8AC3E}">
        <p14:creationId xmlns:p14="http://schemas.microsoft.com/office/powerpoint/2010/main" val="19911663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9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5867A-6F17-4EFC-B18D-9373E3306554}"/>
              </a:ext>
            </a:extLst>
          </p:cNvPr>
          <p:cNvSpPr>
            <a:spLocks noGrp="1"/>
          </p:cNvSpPr>
          <p:nvPr>
            <p:ph type="title"/>
          </p:nvPr>
        </p:nvSpPr>
        <p:spPr>
          <a:xfrm>
            <a:off x="1390651" y="685800"/>
            <a:ext cx="5574808" cy="1485900"/>
          </a:xfrm>
        </p:spPr>
        <p:txBody>
          <a:bodyPr>
            <a:normAutofit/>
          </a:bodyPr>
          <a:lstStyle/>
          <a:p>
            <a:r>
              <a:rPr lang="en-GB" b="1" dirty="0">
                <a:latin typeface="Calibri" panose="020F0502020204030204" pitchFamily="34" charset="0"/>
                <a:cs typeface="Calibri" panose="020F0502020204030204" pitchFamily="34" charset="0"/>
              </a:rPr>
              <a:t>Home Schooling</a:t>
            </a:r>
          </a:p>
        </p:txBody>
      </p:sp>
      <p:sp>
        <p:nvSpPr>
          <p:cNvPr id="3" name="Content Placeholder 2">
            <a:extLst>
              <a:ext uri="{FF2B5EF4-FFF2-40B4-BE49-F238E27FC236}">
                <a16:creationId xmlns:a16="http://schemas.microsoft.com/office/drawing/2014/main" id="{40434A3A-D644-4A42-9FEC-67B3A9F56B9E}"/>
              </a:ext>
            </a:extLst>
          </p:cNvPr>
          <p:cNvSpPr>
            <a:spLocks noGrp="1"/>
          </p:cNvSpPr>
          <p:nvPr>
            <p:ph idx="1"/>
          </p:nvPr>
        </p:nvSpPr>
        <p:spPr>
          <a:xfrm>
            <a:off x="1390651" y="1509804"/>
            <a:ext cx="5548321" cy="4992596"/>
          </a:xfrm>
        </p:spPr>
        <p:txBody>
          <a:bodyPr>
            <a:normAutofit fontScale="92500" lnSpcReduction="20000"/>
          </a:bodyPr>
          <a:lstStyle/>
          <a:p>
            <a:pPr marL="0" indent="0">
              <a:buNone/>
            </a:pPr>
            <a:r>
              <a:rPr lang="en-GB" sz="2600" dirty="0">
                <a:latin typeface="Calibri" panose="020F0502020204030204" pitchFamily="34" charset="0"/>
                <a:cs typeface="Calibri" panose="020F0502020204030204" pitchFamily="34" charset="0"/>
              </a:rPr>
              <a:t>As a teacher home schooling should be a breeze, shouldn’t it? After all, you usually have to manage a class of 20+!!!</a:t>
            </a:r>
          </a:p>
          <a:p>
            <a:pPr marL="0" indent="0">
              <a:buNone/>
            </a:pPr>
            <a:endParaRPr lang="en-GB" sz="2600" dirty="0">
              <a:latin typeface="Calibri" panose="020F0502020204030204" pitchFamily="34" charset="0"/>
              <a:cs typeface="Calibri" panose="020F0502020204030204" pitchFamily="34" charset="0"/>
            </a:endParaRPr>
          </a:p>
          <a:p>
            <a:pPr marL="0" indent="0">
              <a:buNone/>
            </a:pPr>
            <a:r>
              <a:rPr lang="en-GB" sz="2600" dirty="0">
                <a:latin typeface="Calibri" panose="020F0502020204030204" pitchFamily="34" charset="0"/>
                <a:cs typeface="Calibri" panose="020F0502020204030204" pitchFamily="34" charset="0"/>
              </a:rPr>
              <a:t>Thanks to the powers of modern technology there have been a variety of mediums schools have been able to use to keep in touch with their pupils. </a:t>
            </a:r>
          </a:p>
          <a:p>
            <a:pPr marL="0" indent="0">
              <a:buNone/>
            </a:pPr>
            <a:endParaRPr lang="en-GB" sz="2600" dirty="0">
              <a:latin typeface="Calibri" panose="020F0502020204030204" pitchFamily="34" charset="0"/>
              <a:cs typeface="Calibri" panose="020F0502020204030204" pitchFamily="34" charset="0"/>
            </a:endParaRPr>
          </a:p>
          <a:p>
            <a:pPr marL="0" indent="0">
              <a:buNone/>
            </a:pPr>
            <a:r>
              <a:rPr lang="en-GB" sz="2600" dirty="0">
                <a:latin typeface="Calibri" panose="020F0502020204030204" pitchFamily="34" charset="0"/>
                <a:cs typeface="Calibri" panose="020F0502020204030204" pitchFamily="34" charset="0"/>
              </a:rPr>
              <a:t>Nevertheless, there are still many challenges.</a:t>
            </a:r>
          </a:p>
          <a:p>
            <a:pPr marL="0" indent="0">
              <a:buNone/>
            </a:pPr>
            <a:endParaRPr lang="en-GB" sz="2600" dirty="0">
              <a:latin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cs typeface="Calibri" panose="020F0502020204030204" pitchFamily="34" charset="0"/>
                <a:hlinkClick r:id="rId5"/>
              </a:rPr>
              <a:t>            Like this one maybe?</a:t>
            </a:r>
            <a:endParaRPr lang="en-GB" sz="2400" dirty="0">
              <a:latin typeface="Calibri" panose="020F0502020204030204" pitchFamily="34" charset="0"/>
              <a:cs typeface="Calibri" panose="020F0502020204030204" pitchFamily="34" charset="0"/>
            </a:endParaRPr>
          </a:p>
          <a:p>
            <a:pPr marL="0" indent="0">
              <a:buNone/>
            </a:pPr>
            <a:endParaRPr lang="en-GB" sz="1900" dirty="0">
              <a:latin typeface="Calibri" panose="020F0502020204030204" pitchFamily="34" charset="0"/>
              <a:cs typeface="Calibri" panose="020F0502020204030204" pitchFamily="34" charset="0"/>
            </a:endParaRPr>
          </a:p>
        </p:txBody>
      </p:sp>
      <p:pic>
        <p:nvPicPr>
          <p:cNvPr id="5" name="Picture 4" descr="Covid-19 Memes | Facebook">
            <a:hlinkClick r:id="rId6" tgtFrame="&quot;_blank&quot;"/>
            <a:extLst>
              <a:ext uri="{FF2B5EF4-FFF2-40B4-BE49-F238E27FC236}">
                <a16:creationId xmlns:a16="http://schemas.microsoft.com/office/drawing/2014/main" id="{1AC9A8F3-21BF-4D75-BB8F-F1ED60FC477B}"/>
              </a:ext>
            </a:extLst>
          </p:cNvPr>
          <p:cNvPicPr/>
          <p:nvPr/>
        </p:nvPicPr>
        <p:blipFill rotWithShape="1">
          <a:blip r:embed="rId7">
            <a:extLst>
              <a:ext uri="{28A0092B-C50C-407E-A947-70E740481C1C}">
                <a14:useLocalDpi xmlns:a14="http://schemas.microsoft.com/office/drawing/2010/main" val="0"/>
              </a:ext>
            </a:extLst>
          </a:blip>
          <a:srcRect l="12299" r="15011" b="-3"/>
          <a:stretch/>
        </p:blipFill>
        <p:spPr bwMode="auto">
          <a:xfrm>
            <a:off x="7983490" y="808652"/>
            <a:ext cx="2167419" cy="3076277"/>
          </a:xfrm>
          <a:prstGeom prst="rect">
            <a:avLst/>
          </a:prstGeom>
          <a:noFill/>
        </p:spPr>
      </p:pic>
      <p:pic>
        <p:nvPicPr>
          <p:cNvPr id="4" name="Picture 3">
            <a:extLst>
              <a:ext uri="{FF2B5EF4-FFF2-40B4-BE49-F238E27FC236}">
                <a16:creationId xmlns:a16="http://schemas.microsoft.com/office/drawing/2014/main" id="{B4A13BFB-173E-47AF-A8DB-2B292F8A5982}"/>
              </a:ext>
            </a:extLst>
          </p:cNvPr>
          <p:cNvPicPr/>
          <p:nvPr/>
        </p:nvPicPr>
        <p:blipFill rotWithShape="1">
          <a:blip r:embed="rId8"/>
          <a:srcRect l="9038" r="13627" b="-1"/>
          <a:stretch/>
        </p:blipFill>
        <p:spPr>
          <a:xfrm>
            <a:off x="10236710" y="808651"/>
            <a:ext cx="1386092" cy="1969625"/>
          </a:xfrm>
          <a:prstGeom prst="rect">
            <a:avLst/>
          </a:prstGeom>
        </p:spPr>
      </p:pic>
      <p:pic>
        <p:nvPicPr>
          <p:cNvPr id="7" name="Picture 6" descr="Image may contain: possible text that says '*** Ofsted Hanging in there'">
            <a:extLst>
              <a:ext uri="{FF2B5EF4-FFF2-40B4-BE49-F238E27FC236}">
                <a16:creationId xmlns:a16="http://schemas.microsoft.com/office/drawing/2014/main" id="{579E0845-CCD1-4A54-9FF4-6B6FA79FC714}"/>
              </a:ext>
            </a:extLst>
          </p:cNvPr>
          <p:cNvPicPr/>
          <p:nvPr/>
        </p:nvPicPr>
        <p:blipFill rotWithShape="1">
          <a:blip r:embed="rId9" cstate="print">
            <a:extLst>
              <a:ext uri="{28A0092B-C50C-407E-A947-70E740481C1C}">
                <a14:useLocalDpi xmlns:a14="http://schemas.microsoft.com/office/drawing/2010/main" val="0"/>
              </a:ext>
            </a:extLst>
          </a:blip>
          <a:srcRect t="9074" r="-7" b="16896"/>
          <a:stretch/>
        </p:blipFill>
        <p:spPr bwMode="auto">
          <a:xfrm>
            <a:off x="10236711" y="2858870"/>
            <a:ext cx="1386092" cy="1026058"/>
          </a:xfrm>
          <a:prstGeom prst="rect">
            <a:avLst/>
          </a:prstGeom>
          <a:noFill/>
        </p:spPr>
      </p:pic>
      <p:pic>
        <p:nvPicPr>
          <p:cNvPr id="6" name="Picture 5" descr="Teacher's Ofsted report on his home-schooling skills leaves ...">
            <a:hlinkClick r:id="rId10" tgtFrame="&quot;_blank&quot;"/>
            <a:extLst>
              <a:ext uri="{FF2B5EF4-FFF2-40B4-BE49-F238E27FC236}">
                <a16:creationId xmlns:a16="http://schemas.microsoft.com/office/drawing/2014/main" id="{D4EBE983-2108-4F6E-BE8C-72B2C64A64BC}"/>
              </a:ext>
            </a:extLst>
          </p:cNvPr>
          <p:cNvPicPr/>
          <p:nvPr/>
        </p:nvPicPr>
        <p:blipFill rotWithShape="1">
          <a:blip r:embed="rId11">
            <a:extLst>
              <a:ext uri="{28A0092B-C50C-407E-A947-70E740481C1C}">
                <a14:useLocalDpi xmlns:a14="http://schemas.microsoft.com/office/drawing/2010/main" val="0"/>
              </a:ext>
            </a:extLst>
          </a:blip>
          <a:srcRect t="23520" r="2" b="22372"/>
          <a:stretch/>
        </p:blipFill>
        <p:spPr bwMode="auto">
          <a:xfrm>
            <a:off x="7983490" y="3965523"/>
            <a:ext cx="3639312" cy="2083827"/>
          </a:xfrm>
          <a:prstGeom prst="rect">
            <a:avLst/>
          </a:prstGeom>
          <a:noFill/>
        </p:spPr>
      </p:pic>
      <p:pic>
        <p:nvPicPr>
          <p:cNvPr id="8" name="Sllide 6">
            <a:hlinkClick r:id="" action="ppaction://media"/>
            <a:extLst>
              <a:ext uri="{FF2B5EF4-FFF2-40B4-BE49-F238E27FC236}">
                <a16:creationId xmlns:a16="http://schemas.microsoft.com/office/drawing/2014/main" id="{C8CB0079-F584-4952-8C20-CB74CF13E25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22802" y="6265884"/>
            <a:ext cx="406400" cy="406400"/>
          </a:xfrm>
          <a:prstGeom prst="rect">
            <a:avLst/>
          </a:prstGeom>
        </p:spPr>
      </p:pic>
      <p:sp>
        <p:nvSpPr>
          <p:cNvPr id="9" name="Oval 8">
            <a:extLst>
              <a:ext uri="{FF2B5EF4-FFF2-40B4-BE49-F238E27FC236}">
                <a16:creationId xmlns:a16="http://schemas.microsoft.com/office/drawing/2014/main" id="{D9EC43BA-FB84-40E5-832A-EF7514D887D4}"/>
              </a:ext>
            </a:extLst>
          </p:cNvPr>
          <p:cNvSpPr/>
          <p:nvPr/>
        </p:nvSpPr>
        <p:spPr>
          <a:xfrm>
            <a:off x="1451756" y="5461001"/>
            <a:ext cx="730333" cy="701866"/>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Video camera">
            <a:extLst>
              <a:ext uri="{FF2B5EF4-FFF2-40B4-BE49-F238E27FC236}">
                <a16:creationId xmlns:a16="http://schemas.microsoft.com/office/drawing/2014/main" id="{5E670981-260B-4962-AC99-DC8D19DD7F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588322" y="5561321"/>
            <a:ext cx="457200" cy="457200"/>
          </a:xfrm>
          <a:prstGeom prst="rect">
            <a:avLst/>
          </a:prstGeom>
        </p:spPr>
      </p:pic>
    </p:spTree>
    <p:extLst>
      <p:ext uri="{BB962C8B-B14F-4D97-AF65-F5344CB8AC3E}">
        <p14:creationId xmlns:p14="http://schemas.microsoft.com/office/powerpoint/2010/main" val="2014465601"/>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8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16EE-F06F-4D6E-85DD-282108E853B0}"/>
              </a:ext>
            </a:extLst>
          </p:cNvPr>
          <p:cNvSpPr>
            <a:spLocks noGrp="1"/>
          </p:cNvSpPr>
          <p:nvPr>
            <p:ph type="title"/>
          </p:nvPr>
        </p:nvSpPr>
        <p:spPr>
          <a:xfrm>
            <a:off x="1371600" y="247650"/>
            <a:ext cx="9601200" cy="1485900"/>
          </a:xfrm>
        </p:spPr>
        <p:txBody>
          <a:bodyPr>
            <a:noAutofit/>
          </a:bodyPr>
          <a:lstStyle/>
          <a:p>
            <a:pPr algn="ctr"/>
            <a:r>
              <a:rPr lang="en-GB" b="1" dirty="0">
                <a:latin typeface="Calibri" panose="020F0502020204030204" pitchFamily="34" charset="0"/>
                <a:cs typeface="Calibri" panose="020F0502020204030204" pitchFamily="34" charset="0"/>
              </a:rPr>
              <a:t>How have recent events affected you?</a:t>
            </a:r>
          </a:p>
        </p:txBody>
      </p:sp>
      <p:graphicFrame>
        <p:nvGraphicFramePr>
          <p:cNvPr id="4" name="Table 4">
            <a:extLst>
              <a:ext uri="{FF2B5EF4-FFF2-40B4-BE49-F238E27FC236}">
                <a16:creationId xmlns:a16="http://schemas.microsoft.com/office/drawing/2014/main" id="{534F86BB-F943-4C4E-9113-E3232A20A283}"/>
              </a:ext>
            </a:extLst>
          </p:cNvPr>
          <p:cNvGraphicFramePr>
            <a:graphicFrameLocks noGrp="1"/>
          </p:cNvGraphicFramePr>
          <p:nvPr>
            <p:ph idx="1"/>
            <p:extLst>
              <p:ext uri="{D42A27DB-BD31-4B8C-83A1-F6EECF244321}">
                <p14:modId xmlns:p14="http://schemas.microsoft.com/office/powerpoint/2010/main" val="3285188966"/>
              </p:ext>
            </p:extLst>
          </p:nvPr>
        </p:nvGraphicFramePr>
        <p:xfrm>
          <a:off x="1371600" y="1159642"/>
          <a:ext cx="9548261" cy="5674360"/>
        </p:xfrm>
        <a:graphic>
          <a:graphicData uri="http://schemas.openxmlformats.org/drawingml/2006/table">
            <a:tbl>
              <a:tblPr firstRow="1" bandRow="1">
                <a:tableStyleId>{5C22544A-7EE6-4342-B048-85BDC9FD1C3A}</a:tableStyleId>
              </a:tblPr>
              <a:tblGrid>
                <a:gridCol w="4747661">
                  <a:extLst>
                    <a:ext uri="{9D8B030D-6E8A-4147-A177-3AD203B41FA5}">
                      <a16:colId xmlns:a16="http://schemas.microsoft.com/office/drawing/2014/main" val="3572470532"/>
                    </a:ext>
                  </a:extLst>
                </a:gridCol>
                <a:gridCol w="4800600">
                  <a:extLst>
                    <a:ext uri="{9D8B030D-6E8A-4147-A177-3AD203B41FA5}">
                      <a16:colId xmlns:a16="http://schemas.microsoft.com/office/drawing/2014/main" val="2835010071"/>
                    </a:ext>
                  </a:extLst>
                </a:gridCol>
              </a:tblGrid>
              <a:tr h="370840">
                <a:tc>
                  <a:txBody>
                    <a:bodyPr/>
                    <a:lstStyle/>
                    <a:p>
                      <a:pPr algn="ctr"/>
                      <a:r>
                        <a:rPr lang="en-GB" b="0" dirty="0">
                          <a:latin typeface="Calibri" panose="020F0502020204030204" pitchFamily="34" charset="0"/>
                          <a:cs typeface="Calibri" panose="020F0502020204030204" pitchFamily="34" charset="0"/>
                        </a:rPr>
                        <a:t>One Perspective</a:t>
                      </a:r>
                    </a:p>
                  </a:txBody>
                  <a:tcPr/>
                </a:tc>
                <a:tc>
                  <a:txBody>
                    <a:bodyPr/>
                    <a:lstStyle/>
                    <a:p>
                      <a:pPr algn="ctr"/>
                      <a:r>
                        <a:rPr lang="en-GB" b="0" dirty="0">
                          <a:latin typeface="Calibri" panose="020F0502020204030204" pitchFamily="34" charset="0"/>
                          <a:cs typeface="Calibri" panose="020F0502020204030204" pitchFamily="34" charset="0"/>
                        </a:rPr>
                        <a:t>Another Perspective</a:t>
                      </a:r>
                    </a:p>
                  </a:txBody>
                  <a:tcPr/>
                </a:tc>
                <a:extLst>
                  <a:ext uri="{0D108BD9-81ED-4DB2-BD59-A6C34878D82A}">
                    <a16:rowId xmlns:a16="http://schemas.microsoft.com/office/drawing/2014/main" val="27243085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Calibri" panose="020F0502020204030204" pitchFamily="34" charset="0"/>
                          <a:cs typeface="Calibri" panose="020F0502020204030204" pitchFamily="34" charset="0"/>
                        </a:rPr>
                        <a:t>Spending quality time with your nearest and dearest</a:t>
                      </a:r>
                    </a:p>
                    <a:p>
                      <a:endParaRPr lang="en-GB"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Calibri" panose="020F0502020204030204" pitchFamily="34" charset="0"/>
                          <a:cs typeface="Calibri" panose="020F0502020204030204" pitchFamily="34" charset="0"/>
                        </a:rPr>
                        <a:t>Being stuck in the house with the same people indefinitely</a:t>
                      </a:r>
                    </a:p>
                    <a:p>
                      <a:endParaRPr lang="en-GB"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33649364"/>
                  </a:ext>
                </a:extLst>
              </a:tr>
              <a:tr h="370840">
                <a:tc>
                  <a:txBody>
                    <a:bodyPr/>
                    <a:lstStyle/>
                    <a:p>
                      <a:r>
                        <a:rPr lang="en-GB" dirty="0">
                          <a:latin typeface="Calibri" panose="020F0502020204030204" pitchFamily="34" charset="0"/>
                          <a:cs typeface="Calibri" panose="020F0502020204030204" pitchFamily="34" charset="0"/>
                        </a:rPr>
                        <a:t>Sharing your children's learning journeys with them </a:t>
                      </a:r>
                    </a:p>
                  </a:txBody>
                  <a:tcPr/>
                </a:tc>
                <a:tc>
                  <a:txBody>
                    <a:bodyPr/>
                    <a:lstStyle/>
                    <a:p>
                      <a:r>
                        <a:rPr lang="en-GB" dirty="0">
                          <a:latin typeface="Calibri" panose="020F0502020204030204" pitchFamily="34" charset="0"/>
                          <a:cs typeface="Calibri" panose="020F0502020204030204" pitchFamily="34" charset="0"/>
                        </a:rPr>
                        <a:t>What are they even teaching nowadays? This is not the same as when I learnt it</a:t>
                      </a:r>
                    </a:p>
                  </a:txBody>
                  <a:tcPr/>
                </a:tc>
                <a:extLst>
                  <a:ext uri="{0D108BD9-81ED-4DB2-BD59-A6C34878D82A}">
                    <a16:rowId xmlns:a16="http://schemas.microsoft.com/office/drawing/2014/main" val="872812792"/>
                  </a:ext>
                </a:extLst>
              </a:tr>
              <a:tr h="370840">
                <a:tc>
                  <a:txBody>
                    <a:bodyPr/>
                    <a:lstStyle/>
                    <a:p>
                      <a:r>
                        <a:rPr lang="en-GB" dirty="0">
                          <a:latin typeface="Calibri" panose="020F0502020204030204" pitchFamily="34" charset="0"/>
                          <a:cs typeface="Calibri" panose="020F0502020204030204" pitchFamily="34" charset="0"/>
                        </a:rPr>
                        <a:t>Gaining time you would never have got at home as your place of work has closed</a:t>
                      </a:r>
                    </a:p>
                  </a:txBody>
                  <a:tcPr/>
                </a:tc>
                <a:tc>
                  <a:txBody>
                    <a:bodyPr/>
                    <a:lstStyle/>
                    <a:p>
                      <a:r>
                        <a:rPr lang="en-GB" dirty="0">
                          <a:latin typeface="Calibri" panose="020F0502020204030204" pitchFamily="34" charset="0"/>
                          <a:cs typeface="Calibri" panose="020F0502020204030204" pitchFamily="34" charset="0"/>
                        </a:rPr>
                        <a:t>Being worried that your bills and expenses will not be covered</a:t>
                      </a:r>
                    </a:p>
                  </a:txBody>
                  <a:tcPr/>
                </a:tc>
                <a:extLst>
                  <a:ext uri="{0D108BD9-81ED-4DB2-BD59-A6C34878D82A}">
                    <a16:rowId xmlns:a16="http://schemas.microsoft.com/office/drawing/2014/main" val="146247220"/>
                  </a:ext>
                </a:extLst>
              </a:tr>
              <a:tr h="370840">
                <a:tc>
                  <a:txBody>
                    <a:bodyPr/>
                    <a:lstStyle/>
                    <a:p>
                      <a:r>
                        <a:rPr lang="en-GB" dirty="0">
                          <a:latin typeface="Calibri" panose="020F0502020204030204" pitchFamily="34" charset="0"/>
                          <a:cs typeface="Calibri" panose="020F0502020204030204" pitchFamily="34" charset="0"/>
                        </a:rPr>
                        <a:t>Using social media to keep in touch with friends and family</a:t>
                      </a:r>
                    </a:p>
                  </a:txBody>
                  <a:tcPr/>
                </a:tc>
                <a:tc>
                  <a:txBody>
                    <a:bodyPr/>
                    <a:lstStyle/>
                    <a:p>
                      <a:r>
                        <a:rPr lang="en-GB" dirty="0">
                          <a:latin typeface="Calibri" panose="020F0502020204030204" pitchFamily="34" charset="0"/>
                          <a:cs typeface="Calibri" panose="020F0502020204030204" pitchFamily="34" charset="0"/>
                        </a:rPr>
                        <a:t>Feeling sad that the only contact you can have with friends and extended family is through a device</a:t>
                      </a:r>
                    </a:p>
                  </a:txBody>
                  <a:tcPr/>
                </a:tc>
                <a:extLst>
                  <a:ext uri="{0D108BD9-81ED-4DB2-BD59-A6C34878D82A}">
                    <a16:rowId xmlns:a16="http://schemas.microsoft.com/office/drawing/2014/main" val="99861402"/>
                  </a:ext>
                </a:extLst>
              </a:tr>
              <a:tr h="370840">
                <a:tc>
                  <a:txBody>
                    <a:bodyPr/>
                    <a:lstStyle/>
                    <a:p>
                      <a:r>
                        <a:rPr lang="en-GB" dirty="0">
                          <a:latin typeface="Calibri" panose="020F0502020204030204" pitchFamily="34" charset="0"/>
                          <a:cs typeface="Calibri" panose="020F0502020204030204" pitchFamily="34" charset="0"/>
                        </a:rPr>
                        <a:t>Home schooling your children and watching them learn and develop</a:t>
                      </a:r>
                    </a:p>
                  </a:txBody>
                  <a:tcPr/>
                </a:tc>
                <a:tc>
                  <a:txBody>
                    <a:bodyPr/>
                    <a:lstStyle/>
                    <a:p>
                      <a:r>
                        <a:rPr lang="en-GB" dirty="0">
                          <a:latin typeface="Calibri" panose="020F0502020204030204" pitchFamily="34" charset="0"/>
                          <a:cs typeface="Calibri" panose="020F0502020204030204" pitchFamily="34" charset="0"/>
                        </a:rPr>
                        <a:t>Battling with your children to do school work when they are at home</a:t>
                      </a:r>
                    </a:p>
                  </a:txBody>
                  <a:tcPr/>
                </a:tc>
                <a:extLst>
                  <a:ext uri="{0D108BD9-81ED-4DB2-BD59-A6C34878D82A}">
                    <a16:rowId xmlns:a16="http://schemas.microsoft.com/office/drawing/2014/main" val="573179076"/>
                  </a:ext>
                </a:extLst>
              </a:tr>
              <a:tr h="370840">
                <a:tc>
                  <a:txBody>
                    <a:bodyPr/>
                    <a:lstStyle/>
                    <a:p>
                      <a:r>
                        <a:rPr lang="en-GB" dirty="0">
                          <a:latin typeface="Calibri" panose="020F0502020204030204" pitchFamily="34" charset="0"/>
                          <a:cs typeface="Calibri" panose="020F0502020204030204" pitchFamily="34" charset="0"/>
                        </a:rPr>
                        <a:t>Learning a new language, skill, exercise routine</a:t>
                      </a:r>
                    </a:p>
                  </a:txBody>
                  <a:tcPr/>
                </a:tc>
                <a:tc>
                  <a:txBody>
                    <a:bodyPr/>
                    <a:lstStyle/>
                    <a:p>
                      <a:r>
                        <a:rPr lang="en-GB" dirty="0">
                          <a:latin typeface="Calibri" panose="020F0502020204030204" pitchFamily="34" charset="0"/>
                          <a:cs typeface="Calibri" panose="020F0502020204030204" pitchFamily="34" charset="0"/>
                        </a:rPr>
                        <a:t>Getting annoyed with yourself because today you have managed to clean, dress and feed everyone and nothing else</a:t>
                      </a:r>
                    </a:p>
                  </a:txBody>
                  <a:tcPr/>
                </a:tc>
                <a:extLst>
                  <a:ext uri="{0D108BD9-81ED-4DB2-BD59-A6C34878D82A}">
                    <a16:rowId xmlns:a16="http://schemas.microsoft.com/office/drawing/2014/main" val="2458686532"/>
                  </a:ext>
                </a:extLst>
              </a:tr>
              <a:tr h="370840">
                <a:tc>
                  <a:txBody>
                    <a:bodyPr/>
                    <a:lstStyle/>
                    <a:p>
                      <a:r>
                        <a:rPr lang="en-GB" dirty="0">
                          <a:latin typeface="Calibri" panose="020F0502020204030204" pitchFamily="34" charset="0"/>
                          <a:cs typeface="Calibri" panose="020F0502020204030204" pitchFamily="34" charset="0"/>
                        </a:rPr>
                        <a:t>Living alone and enjoying the time to embrace your interests and hobbies</a:t>
                      </a:r>
                    </a:p>
                  </a:txBody>
                  <a:tcPr/>
                </a:tc>
                <a:tc>
                  <a:txBody>
                    <a:bodyPr/>
                    <a:lstStyle/>
                    <a:p>
                      <a:r>
                        <a:rPr lang="en-GB" dirty="0">
                          <a:latin typeface="Calibri" panose="020F0502020204030204" pitchFamily="34" charset="0"/>
                          <a:cs typeface="Calibri" panose="020F0502020204030204" pitchFamily="34" charset="0"/>
                        </a:rPr>
                        <a:t>Feeling lonely and isolated</a:t>
                      </a:r>
                    </a:p>
                  </a:txBody>
                  <a:tcPr/>
                </a:tc>
                <a:extLst>
                  <a:ext uri="{0D108BD9-81ED-4DB2-BD59-A6C34878D82A}">
                    <a16:rowId xmlns:a16="http://schemas.microsoft.com/office/drawing/2014/main" val="1153393795"/>
                  </a:ext>
                </a:extLst>
              </a:tr>
            </a:tbl>
          </a:graphicData>
        </a:graphic>
      </p:graphicFrame>
      <p:pic>
        <p:nvPicPr>
          <p:cNvPr id="3" name="Slide 7">
            <a:hlinkClick r:id="" action="ppaction://media"/>
            <a:extLst>
              <a:ext uri="{FF2B5EF4-FFF2-40B4-BE49-F238E27FC236}">
                <a16:creationId xmlns:a16="http://schemas.microsoft.com/office/drawing/2014/main" id="{B639175E-965F-4F20-A76C-CD4A82F139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16707" y="6242132"/>
            <a:ext cx="406400" cy="406400"/>
          </a:xfrm>
          <a:prstGeom prst="rect">
            <a:avLst/>
          </a:prstGeom>
        </p:spPr>
      </p:pic>
    </p:spTree>
    <p:extLst>
      <p:ext uri="{BB962C8B-B14F-4D97-AF65-F5344CB8AC3E}">
        <p14:creationId xmlns:p14="http://schemas.microsoft.com/office/powerpoint/2010/main" val="3536959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0F716C-9D96-47B4-BACA-E128A115C872}"/>
              </a:ext>
            </a:extLst>
          </p:cNvPr>
          <p:cNvSpPr>
            <a:spLocks noGrp="1"/>
          </p:cNvSpPr>
          <p:nvPr>
            <p:ph sz="half" idx="2"/>
          </p:nvPr>
        </p:nvSpPr>
        <p:spPr>
          <a:xfrm>
            <a:off x="2196533" y="622595"/>
            <a:ext cx="4443984" cy="2562193"/>
          </a:xfrm>
          <a:prstGeom prst="cloud">
            <a:avLst/>
          </a:prstGeom>
          <a:no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marL="0" indent="0" algn="ctr">
              <a:buNone/>
            </a:pPr>
            <a:r>
              <a:rPr lang="en-GB" sz="6000" dirty="0">
                <a:solidFill>
                  <a:srgbClr val="0070C0"/>
                </a:solidFill>
                <a:latin typeface="Cooper Black" panose="0208090404030B020404" pitchFamily="18" charset="0"/>
              </a:rPr>
              <a:t>Mental</a:t>
            </a:r>
            <a:r>
              <a:rPr lang="en-GB" sz="6600" dirty="0">
                <a:solidFill>
                  <a:srgbClr val="0070C0"/>
                </a:solidFill>
                <a:latin typeface="Cooper Black" panose="0208090404030B020404" pitchFamily="18" charset="0"/>
              </a:rPr>
              <a:t> </a:t>
            </a:r>
            <a:r>
              <a:rPr lang="en-GB" sz="6000" dirty="0">
                <a:solidFill>
                  <a:srgbClr val="0070C0"/>
                </a:solidFill>
                <a:latin typeface="Cooper Black" panose="0208090404030B020404" pitchFamily="18" charset="0"/>
              </a:rPr>
              <a:t>Health</a:t>
            </a:r>
          </a:p>
        </p:txBody>
      </p:sp>
      <p:sp>
        <p:nvSpPr>
          <p:cNvPr id="11" name="Content Placeholder 10">
            <a:extLst>
              <a:ext uri="{FF2B5EF4-FFF2-40B4-BE49-F238E27FC236}">
                <a16:creationId xmlns:a16="http://schemas.microsoft.com/office/drawing/2014/main" id="{A221660C-727C-4FF8-9BCD-3FD15E1BF326}"/>
              </a:ext>
            </a:extLst>
          </p:cNvPr>
          <p:cNvSpPr>
            <a:spLocks noGrp="1"/>
          </p:cNvSpPr>
          <p:nvPr>
            <p:ph sz="quarter" idx="4"/>
          </p:nvPr>
        </p:nvSpPr>
        <p:spPr>
          <a:xfrm>
            <a:off x="6525013" y="508369"/>
            <a:ext cx="5188931" cy="5486031"/>
          </a:xfrm>
        </p:spPr>
        <p:txBody>
          <a:bodyPr>
            <a:noAutofit/>
          </a:bodyPr>
          <a:lstStyle/>
          <a:p>
            <a:r>
              <a:rPr lang="en-GB" sz="2200" dirty="0">
                <a:latin typeface="Calibri" panose="020F0502020204030204" pitchFamily="34" charset="0"/>
                <a:cs typeface="Calibri" panose="020F0502020204030204" pitchFamily="34" charset="0"/>
              </a:rPr>
              <a:t>Everybody has mental health, just like we all have physical health. Most of the time our mental health is okay, sometimes our mental health is good, or even brilliant. But sometimes it’s poor…and that is okay</a:t>
            </a:r>
          </a:p>
          <a:p>
            <a:r>
              <a:rPr lang="en-GB" sz="2200" dirty="0">
                <a:latin typeface="Calibri" panose="020F0502020204030204" pitchFamily="34" charset="0"/>
                <a:cs typeface="Calibri" panose="020F0502020204030204" pitchFamily="34" charset="0"/>
              </a:rPr>
              <a:t>How we perceive, respond to, and manage stressors is affected by our mental health</a:t>
            </a:r>
          </a:p>
          <a:p>
            <a:r>
              <a:rPr lang="en-GB" sz="2200" dirty="0">
                <a:latin typeface="Calibri" panose="020F0502020204030204" pitchFamily="34" charset="0"/>
                <a:cs typeface="Calibri" panose="020F0502020204030204" pitchFamily="34" charset="0"/>
              </a:rPr>
              <a:t>Experiencing a lot of stress at once (trauma) or over a sustained period of time can affect our mental health</a:t>
            </a:r>
          </a:p>
          <a:p>
            <a:r>
              <a:rPr lang="en-GB" sz="2200" dirty="0">
                <a:latin typeface="Calibri" panose="020F0502020204030204" pitchFamily="34" charset="0"/>
                <a:cs typeface="Calibri" panose="020F0502020204030204" pitchFamily="34" charset="0"/>
              </a:rPr>
              <a:t>So, in the current climate it would be more than understandable if we were not ‘tip top’ on the mental health front</a:t>
            </a:r>
          </a:p>
        </p:txBody>
      </p:sp>
      <p:sp>
        <p:nvSpPr>
          <p:cNvPr id="5" name="Explosion 1 3">
            <a:extLst>
              <a:ext uri="{FF2B5EF4-FFF2-40B4-BE49-F238E27FC236}">
                <a16:creationId xmlns:a16="http://schemas.microsoft.com/office/drawing/2014/main" id="{DD215366-8B7F-43D2-9CC9-3319F4D94F43}"/>
              </a:ext>
            </a:extLst>
          </p:cNvPr>
          <p:cNvSpPr/>
          <p:nvPr/>
        </p:nvSpPr>
        <p:spPr>
          <a:xfrm>
            <a:off x="874403" y="3305207"/>
            <a:ext cx="3322828" cy="2548750"/>
          </a:xfrm>
          <a:prstGeom prst="irregularSeal1">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CF296427-7ADB-4978-8DC0-5398E14F0828}"/>
              </a:ext>
            </a:extLst>
          </p:cNvPr>
          <p:cNvPicPr>
            <a:picLocks noChangeAspect="1"/>
          </p:cNvPicPr>
          <p:nvPr/>
        </p:nvPicPr>
        <p:blipFill>
          <a:blip r:embed="rId4"/>
          <a:stretch>
            <a:fillRect/>
          </a:stretch>
        </p:blipFill>
        <p:spPr>
          <a:xfrm>
            <a:off x="991807" y="3768396"/>
            <a:ext cx="3019559" cy="1822147"/>
          </a:xfrm>
          <a:prstGeom prst="rect">
            <a:avLst/>
          </a:prstGeom>
        </p:spPr>
      </p:pic>
      <p:sp>
        <p:nvSpPr>
          <p:cNvPr id="7" name="Curved Right Arrow 11">
            <a:extLst>
              <a:ext uri="{FF2B5EF4-FFF2-40B4-BE49-F238E27FC236}">
                <a16:creationId xmlns:a16="http://schemas.microsoft.com/office/drawing/2014/main" id="{85982B7A-52D4-4A3D-952C-3BA0220BFA1E}"/>
              </a:ext>
            </a:extLst>
          </p:cNvPr>
          <p:cNvSpPr/>
          <p:nvPr/>
        </p:nvSpPr>
        <p:spPr>
          <a:xfrm rot="13494995">
            <a:off x="4754092" y="2649891"/>
            <a:ext cx="864096" cy="1996171"/>
          </a:xfrm>
          <a:prstGeom prst="curvedRightArrow">
            <a:avLst>
              <a:gd name="adj1" fmla="val 30699"/>
              <a:gd name="adj2" fmla="val 96192"/>
              <a:gd name="adj3" fmla="val 646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Curved Right Arrow 12">
            <a:extLst>
              <a:ext uri="{FF2B5EF4-FFF2-40B4-BE49-F238E27FC236}">
                <a16:creationId xmlns:a16="http://schemas.microsoft.com/office/drawing/2014/main" id="{9C54C9BA-C85D-4E06-9881-9CBB7FFA6A5A}"/>
              </a:ext>
            </a:extLst>
          </p:cNvPr>
          <p:cNvSpPr/>
          <p:nvPr/>
        </p:nvSpPr>
        <p:spPr>
          <a:xfrm rot="1745351">
            <a:off x="969533" y="549967"/>
            <a:ext cx="964105" cy="3056412"/>
          </a:xfrm>
          <a:prstGeom prst="curvedRightArrow">
            <a:avLst>
              <a:gd name="adj1" fmla="val 30699"/>
              <a:gd name="adj2" fmla="val 96192"/>
              <a:gd name="adj3" fmla="val 646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a:extLst>
              <a:ext uri="{FF2B5EF4-FFF2-40B4-BE49-F238E27FC236}">
                <a16:creationId xmlns:a16="http://schemas.microsoft.com/office/drawing/2014/main" id="{DAE099E2-9C60-4A6C-8FD6-1D42EEA8DA85}"/>
              </a:ext>
            </a:extLst>
          </p:cNvPr>
          <p:cNvSpPr txBox="1"/>
          <p:nvPr/>
        </p:nvSpPr>
        <p:spPr>
          <a:xfrm>
            <a:off x="2130611" y="6053732"/>
            <a:ext cx="8460606" cy="461665"/>
          </a:xfrm>
          <a:prstGeom prst="rect">
            <a:avLst/>
          </a:prstGeom>
          <a:noFill/>
        </p:spPr>
        <p:txBody>
          <a:bodyPr wrap="square" rtlCol="0">
            <a:spAutoFit/>
          </a:bodyPr>
          <a:lstStyle/>
          <a:p>
            <a:r>
              <a:rPr lang="en-GB" sz="2400" b="1" dirty="0">
                <a:latin typeface="Calibri" panose="020F0502020204030204" pitchFamily="34" charset="0"/>
                <a:cs typeface="Calibri" panose="020F0502020204030204" pitchFamily="34" charset="0"/>
              </a:rPr>
              <a:t>Good mental health = positive ‘emotional health’ or ‘wellbeing’</a:t>
            </a:r>
          </a:p>
        </p:txBody>
      </p:sp>
      <p:pic>
        <p:nvPicPr>
          <p:cNvPr id="2" name="Slide 8">
            <a:hlinkClick r:id="" action="ppaction://media"/>
            <a:extLst>
              <a:ext uri="{FF2B5EF4-FFF2-40B4-BE49-F238E27FC236}">
                <a16:creationId xmlns:a16="http://schemas.microsoft.com/office/drawing/2014/main" id="{9118C327-DE2B-4D89-96EA-01FFE4DDDA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4831" y="6349631"/>
            <a:ext cx="406400" cy="406400"/>
          </a:xfrm>
          <a:prstGeom prst="rect">
            <a:avLst/>
          </a:prstGeom>
        </p:spPr>
      </p:pic>
    </p:spTree>
    <p:extLst>
      <p:ext uri="{BB962C8B-B14F-4D97-AF65-F5344CB8AC3E}">
        <p14:creationId xmlns:p14="http://schemas.microsoft.com/office/powerpoint/2010/main" val="16275028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DAEBAD-F3BE-433C-BEE5-D8EB4DF7BF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0A3957AE-A940-4E68-87B4-0E45E7C91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1" name="Freeform 6">
              <a:extLst>
                <a:ext uri="{FF2B5EF4-FFF2-40B4-BE49-F238E27FC236}">
                  <a16:creationId xmlns:a16="http://schemas.microsoft.com/office/drawing/2014/main" id="{8760C852-3FFF-4139-9954-94B7B67885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pic>
        <p:nvPicPr>
          <p:cNvPr id="4" name="Picture 2" descr="A group of people on a beach&#10;&#10;Description automatically generated">
            <a:extLst>
              <a:ext uri="{FF2B5EF4-FFF2-40B4-BE49-F238E27FC236}">
                <a16:creationId xmlns:a16="http://schemas.microsoft.com/office/drawing/2014/main" id="{24DF0137-8E3F-4566-BCF0-03CA3AB92C6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461" r="1" b="1"/>
          <a:stretch/>
        </p:blipFill>
        <p:spPr bwMode="auto">
          <a:xfrm>
            <a:off x="20" y="10"/>
            <a:ext cx="12191980" cy="68593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78E1E34-15BA-44AB-980F-2FE1B93F71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560" y="1137137"/>
            <a:ext cx="9867482" cy="4570327"/>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6">
            <a:extLst>
              <a:ext uri="{FF2B5EF4-FFF2-40B4-BE49-F238E27FC236}">
                <a16:creationId xmlns:a16="http://schemas.microsoft.com/office/drawing/2014/main" id="{15A574FF-FBA3-4EA3-8C22-589DE3A50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7" name="Freeform 6">
            <a:extLst>
              <a:ext uri="{FF2B5EF4-FFF2-40B4-BE49-F238E27FC236}">
                <a16:creationId xmlns:a16="http://schemas.microsoft.com/office/drawing/2014/main" id="{A86D9DA2-9826-4E0D-9B71-C14A8B125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6801441B-8C48-44BE-81FE-2DA2DC999BF5}"/>
              </a:ext>
            </a:extLst>
          </p:cNvPr>
          <p:cNvSpPr>
            <a:spLocks noGrp="1"/>
          </p:cNvSpPr>
          <p:nvPr>
            <p:ph type="title"/>
          </p:nvPr>
        </p:nvSpPr>
        <p:spPr>
          <a:xfrm>
            <a:off x="1915128" y="1788454"/>
            <a:ext cx="8361229" cy="3383894"/>
          </a:xfrm>
        </p:spPr>
        <p:txBody>
          <a:bodyPr vert="horz" lIns="91440" tIns="45720" rIns="91440" bIns="45720" rtlCol="0" anchor="b">
            <a:normAutofit/>
          </a:bodyPr>
          <a:lstStyle/>
          <a:p>
            <a:pPr algn="ctr"/>
            <a:r>
              <a:rPr lang="en-US" sz="5000" b="1" cap="all" dirty="0">
                <a:latin typeface="Calibri" panose="020F0502020204030204" pitchFamily="34" charset="0"/>
                <a:cs typeface="Calibri" panose="020F0502020204030204" pitchFamily="34" charset="0"/>
              </a:rPr>
              <a:t>Wellbeing… </a:t>
            </a:r>
            <a:br>
              <a:rPr lang="en-US" sz="5000" b="1" cap="all" dirty="0">
                <a:latin typeface="Calibri" panose="020F0502020204030204" pitchFamily="34" charset="0"/>
                <a:cs typeface="Calibri" panose="020F0502020204030204" pitchFamily="34" charset="0"/>
              </a:rPr>
            </a:br>
            <a:r>
              <a:rPr lang="en-US" sz="5000" b="1" cap="all" dirty="0">
                <a:latin typeface="Calibri" panose="020F0502020204030204" pitchFamily="34" charset="0"/>
                <a:cs typeface="Calibri" panose="020F0502020204030204" pitchFamily="34" charset="0"/>
              </a:rPr>
              <a:t>What does it even mean?</a:t>
            </a:r>
            <a:br>
              <a:rPr lang="en-US" sz="5000" b="1" cap="all" dirty="0">
                <a:latin typeface="Calibri" panose="020F0502020204030204" pitchFamily="34" charset="0"/>
                <a:cs typeface="Calibri" panose="020F0502020204030204" pitchFamily="34" charset="0"/>
              </a:rPr>
            </a:br>
            <a:br>
              <a:rPr lang="en-US" sz="5000" b="1" cap="all" dirty="0">
                <a:latin typeface="Calibri" panose="020F0502020204030204" pitchFamily="34" charset="0"/>
                <a:cs typeface="Calibri" panose="020F0502020204030204" pitchFamily="34" charset="0"/>
              </a:rPr>
            </a:br>
            <a:r>
              <a:rPr lang="en-US" sz="2400" b="1" cap="all" dirty="0">
                <a:solidFill>
                  <a:srgbClr val="00206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Watch this short video and think about what Wellbeing means to you</a:t>
            </a:r>
            <a:endParaRPr lang="en-US" sz="5000" b="1" cap="all"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ADED3AD-381C-4293-B37C-088465672995}"/>
              </a:ext>
            </a:extLst>
          </p:cNvPr>
          <p:cNvPicPr>
            <a:picLocks noChangeAspect="1"/>
          </p:cNvPicPr>
          <p:nvPr/>
        </p:nvPicPr>
        <p:blipFill>
          <a:blip r:embed="rId5"/>
          <a:stretch>
            <a:fillRect/>
          </a:stretch>
        </p:blipFill>
        <p:spPr>
          <a:xfrm>
            <a:off x="2162072" y="4387911"/>
            <a:ext cx="457240" cy="457240"/>
          </a:xfrm>
          <a:prstGeom prst="rect">
            <a:avLst/>
          </a:prstGeom>
        </p:spPr>
      </p:pic>
    </p:spTree>
    <p:extLst>
      <p:ext uri="{BB962C8B-B14F-4D97-AF65-F5344CB8AC3E}">
        <p14:creationId xmlns:p14="http://schemas.microsoft.com/office/powerpoint/2010/main" val="878710067"/>
      </p:ext>
    </p:extLst>
  </p:cSld>
  <p:clrMapOvr>
    <a:masterClrMapping/>
  </p:clrMapOvr>
  <p:transition spd="slow">
    <p:wipe/>
  </p:transition>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8B97EBA7F32443B0E1CFFEB9225079" ma:contentTypeVersion="4" ma:contentTypeDescription="Create a new document." ma:contentTypeScope="" ma:versionID="d7633e483b94e88c0890c1aab59bbed5">
  <xsd:schema xmlns:xsd="http://www.w3.org/2001/XMLSchema" xmlns:xs="http://www.w3.org/2001/XMLSchema" xmlns:p="http://schemas.microsoft.com/office/2006/metadata/properties" xmlns:ns3="68d5a08e-275c-44cf-852f-dea5e1c93519" targetNamespace="http://schemas.microsoft.com/office/2006/metadata/properties" ma:root="true" ma:fieldsID="14ba52b36a8e07b5a921f8d1e5a81794" ns3:_="">
    <xsd:import namespace="68d5a08e-275c-44cf-852f-dea5e1c93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d5a08e-275c-44cf-852f-dea5e1c935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21B80D-D425-4BE0-B6F0-24E1BA1A298A}">
  <ds:schemaRefs>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 ds:uri="68d5a08e-275c-44cf-852f-dea5e1c93519"/>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F02EC8F-F1B7-499A-8AE3-2233AA9417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d5a08e-275c-44cf-852f-dea5e1c935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9E59C8-DBB6-41F0-973E-4244E08510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683</TotalTime>
  <Words>951</Words>
  <Application>Microsoft Office PowerPoint</Application>
  <PresentationFormat>Widescreen</PresentationFormat>
  <Paragraphs>102</Paragraphs>
  <Slides>17</Slides>
  <Notes>11</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Comic Sans MS</vt:lpstr>
      <vt:lpstr>Cooper Black</vt:lpstr>
      <vt:lpstr>Franklin Gothic Book</vt:lpstr>
      <vt:lpstr>Crop</vt:lpstr>
      <vt:lpstr>Staff wellbeing</vt:lpstr>
      <vt:lpstr>Aims</vt:lpstr>
      <vt:lpstr>PowerPoint Presentation</vt:lpstr>
      <vt:lpstr>What are we faced with?</vt:lpstr>
      <vt:lpstr>Uniting a Nation</vt:lpstr>
      <vt:lpstr>Home Schooling</vt:lpstr>
      <vt:lpstr>How have recent events affected you?</vt:lpstr>
      <vt:lpstr>PowerPoint Presentation</vt:lpstr>
      <vt:lpstr>Wellbeing…  What does it even mean?  Watch this short video and think about what Wellbeing means to you</vt:lpstr>
      <vt:lpstr>Looking after yourself</vt:lpstr>
      <vt:lpstr>A bit of philosophy</vt:lpstr>
      <vt:lpstr>Things that help</vt:lpstr>
      <vt:lpstr>When Sadness takes over</vt:lpstr>
      <vt:lpstr>Moving forwards</vt:lpstr>
      <vt:lpstr>Moving forwards</vt:lpstr>
      <vt:lpstr>Two Truths and a Lie</vt:lpstr>
      <vt:lpstr>Further Reading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Staff wellbeing</dc:title>
  <dc:creator>Wilkinson, Jemma</dc:creator>
  <cp:lastModifiedBy>Morris, Lisa</cp:lastModifiedBy>
  <cp:revision>20</cp:revision>
  <dcterms:created xsi:type="dcterms:W3CDTF">2020-05-06T15:27:50Z</dcterms:created>
  <dcterms:modified xsi:type="dcterms:W3CDTF">2020-05-17T20:11:18Z</dcterms:modified>
</cp:coreProperties>
</file>