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256" r:id="rId2"/>
    <p:sldId id="257" r:id="rId3"/>
    <p:sldId id="258" r:id="rId4"/>
    <p:sldId id="261" r:id="rId5"/>
    <p:sldId id="267" r:id="rId6"/>
    <p:sldId id="273" r:id="rId7"/>
    <p:sldId id="271" r:id="rId8"/>
    <p:sldId id="282" r:id="rId9"/>
    <p:sldId id="278" r:id="rId10"/>
    <p:sldId id="276" r:id="rId11"/>
    <p:sldId id="268" r:id="rId12"/>
    <p:sldId id="277" r:id="rId13"/>
    <p:sldId id="279" r:id="rId14"/>
    <p:sldId id="280" r:id="rId15"/>
    <p:sldId id="281" r:id="rId16"/>
    <p:sldId id="274" r:id="rId17"/>
    <p:sldId id="275" r:id="rId18"/>
    <p:sldId id="260" r:id="rId19"/>
    <p:sldId id="262"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M6g1UIC3XNqTS8kexgwnw==" hashData="TiLfyzU/+frJfE5JNAsNj9FQ76hNqXlpoTMI0JbhgqNTFJCaWMVJLyFEyJAZvzvlIktRre5SI8ccEodAfxNew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82466" autoAdjust="0"/>
  </p:normalViewPr>
  <p:slideViewPr>
    <p:cSldViewPr snapToGrid="0">
      <p:cViewPr varScale="1">
        <p:scale>
          <a:sx n="54" d="100"/>
          <a:sy n="54" d="100"/>
        </p:scale>
        <p:origin x="1176" y="32"/>
      </p:cViewPr>
      <p:guideLst/>
    </p:cSldViewPr>
  </p:slideViewPr>
  <p:outlineViewPr>
    <p:cViewPr>
      <p:scale>
        <a:sx n="33" d="100"/>
        <a:sy n="33" d="100"/>
      </p:scale>
      <p:origin x="0" y="-2692"/>
    </p:cViewPr>
  </p:outlin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FBD1E9-020D-4CA2-AA81-FA1C9F9787E0}" type="datetimeFigureOut">
              <a:rPr lang="en-GB" smtClean="0"/>
              <a:t>20/05/2020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3B7F7D-3F32-493A-8048-59F0B4FE0743}" type="slidenum">
              <a:rPr lang="en-GB" smtClean="0"/>
              <a:t>‹#›</a:t>
            </a:fld>
            <a:endParaRPr lang="en-GB"/>
          </a:p>
        </p:txBody>
      </p:sp>
    </p:spTree>
    <p:extLst>
      <p:ext uri="{BB962C8B-B14F-4D97-AF65-F5344CB8AC3E}">
        <p14:creationId xmlns:p14="http://schemas.microsoft.com/office/powerpoint/2010/main" val="482513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3B7F7D-3F32-493A-8048-59F0B4FE0743}" type="slidenum">
              <a:rPr lang="en-GB" smtClean="0"/>
              <a:t>1</a:t>
            </a:fld>
            <a:endParaRPr lang="en-GB"/>
          </a:p>
        </p:txBody>
      </p:sp>
    </p:spTree>
    <p:extLst>
      <p:ext uri="{BB962C8B-B14F-4D97-AF65-F5344CB8AC3E}">
        <p14:creationId xmlns:p14="http://schemas.microsoft.com/office/powerpoint/2010/main" val="3715082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3B7F7D-3F32-493A-8048-59F0B4FE0743}" type="slidenum">
              <a:rPr lang="en-GB" smtClean="0"/>
              <a:t>10</a:t>
            </a:fld>
            <a:endParaRPr lang="en-GB"/>
          </a:p>
        </p:txBody>
      </p:sp>
    </p:spTree>
    <p:extLst>
      <p:ext uri="{BB962C8B-B14F-4D97-AF65-F5344CB8AC3E}">
        <p14:creationId xmlns:p14="http://schemas.microsoft.com/office/powerpoint/2010/main" val="266902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C53B7F7D-3F32-493A-8048-59F0B4FE0743}" type="slidenum">
              <a:rPr lang="en-GB" smtClean="0"/>
              <a:t>11</a:t>
            </a:fld>
            <a:endParaRPr lang="en-GB"/>
          </a:p>
        </p:txBody>
      </p:sp>
    </p:spTree>
    <p:extLst>
      <p:ext uri="{BB962C8B-B14F-4D97-AF65-F5344CB8AC3E}">
        <p14:creationId xmlns:p14="http://schemas.microsoft.com/office/powerpoint/2010/main" val="1937319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a:p>
            <a:endParaRPr lang="en-GB" dirty="0"/>
          </a:p>
          <a:p>
            <a:endParaRPr lang="en-GB" dirty="0"/>
          </a:p>
        </p:txBody>
      </p:sp>
      <p:sp>
        <p:nvSpPr>
          <p:cNvPr id="4" name="Slide Number Placeholder 3"/>
          <p:cNvSpPr>
            <a:spLocks noGrp="1"/>
          </p:cNvSpPr>
          <p:nvPr>
            <p:ph type="sldNum" sz="quarter" idx="5"/>
          </p:nvPr>
        </p:nvSpPr>
        <p:spPr/>
        <p:txBody>
          <a:bodyPr/>
          <a:lstStyle/>
          <a:p>
            <a:fld id="{C53B7F7D-3F32-493A-8048-59F0B4FE0743}" type="slidenum">
              <a:rPr lang="en-GB" smtClean="0"/>
              <a:t>12</a:t>
            </a:fld>
            <a:endParaRPr lang="en-GB"/>
          </a:p>
        </p:txBody>
      </p:sp>
    </p:spTree>
    <p:extLst>
      <p:ext uri="{BB962C8B-B14F-4D97-AF65-F5344CB8AC3E}">
        <p14:creationId xmlns:p14="http://schemas.microsoft.com/office/powerpoint/2010/main" val="539170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C53B7F7D-3F32-493A-8048-59F0B4FE0743}" type="slidenum">
              <a:rPr lang="en-GB" smtClean="0"/>
              <a:t>13</a:t>
            </a:fld>
            <a:endParaRPr lang="en-GB"/>
          </a:p>
        </p:txBody>
      </p:sp>
    </p:spTree>
    <p:extLst>
      <p:ext uri="{BB962C8B-B14F-4D97-AF65-F5344CB8AC3E}">
        <p14:creationId xmlns:p14="http://schemas.microsoft.com/office/powerpoint/2010/main" val="1096491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3B7F7D-3F32-493A-8048-59F0B4FE0743}" type="slidenum">
              <a:rPr lang="en-GB" smtClean="0"/>
              <a:t>14</a:t>
            </a:fld>
            <a:endParaRPr lang="en-GB"/>
          </a:p>
        </p:txBody>
      </p:sp>
    </p:spTree>
    <p:extLst>
      <p:ext uri="{BB962C8B-B14F-4D97-AF65-F5344CB8AC3E}">
        <p14:creationId xmlns:p14="http://schemas.microsoft.com/office/powerpoint/2010/main" val="3089180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3B7F7D-3F32-493A-8048-59F0B4FE0743}" type="slidenum">
              <a:rPr lang="en-GB" smtClean="0"/>
              <a:t>15</a:t>
            </a:fld>
            <a:endParaRPr lang="en-GB"/>
          </a:p>
        </p:txBody>
      </p:sp>
    </p:spTree>
    <p:extLst>
      <p:ext uri="{BB962C8B-B14F-4D97-AF65-F5344CB8AC3E}">
        <p14:creationId xmlns:p14="http://schemas.microsoft.com/office/powerpoint/2010/main" val="1827984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3B7F7D-3F32-493A-8048-59F0B4FE0743}" type="slidenum">
              <a:rPr lang="en-GB" smtClean="0"/>
              <a:t>16</a:t>
            </a:fld>
            <a:endParaRPr lang="en-GB"/>
          </a:p>
        </p:txBody>
      </p:sp>
    </p:spTree>
    <p:extLst>
      <p:ext uri="{BB962C8B-B14F-4D97-AF65-F5344CB8AC3E}">
        <p14:creationId xmlns:p14="http://schemas.microsoft.com/office/powerpoint/2010/main" val="2219910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3B7F7D-3F32-493A-8048-59F0B4FE0743}" type="slidenum">
              <a:rPr lang="en-GB" smtClean="0"/>
              <a:t>17</a:t>
            </a:fld>
            <a:endParaRPr lang="en-GB"/>
          </a:p>
        </p:txBody>
      </p:sp>
    </p:spTree>
    <p:extLst>
      <p:ext uri="{BB962C8B-B14F-4D97-AF65-F5344CB8AC3E}">
        <p14:creationId xmlns:p14="http://schemas.microsoft.com/office/powerpoint/2010/main" val="2234185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3B7F7D-3F32-493A-8048-59F0B4FE0743}" type="slidenum">
              <a:rPr lang="en-GB" smtClean="0"/>
              <a:t>18</a:t>
            </a:fld>
            <a:endParaRPr lang="en-GB"/>
          </a:p>
        </p:txBody>
      </p:sp>
    </p:spTree>
    <p:extLst>
      <p:ext uri="{BB962C8B-B14F-4D97-AF65-F5344CB8AC3E}">
        <p14:creationId xmlns:p14="http://schemas.microsoft.com/office/powerpoint/2010/main" val="1688204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3B7F7D-3F32-493A-8048-59F0B4FE0743}" type="slidenum">
              <a:rPr lang="en-GB" smtClean="0"/>
              <a:t>19</a:t>
            </a:fld>
            <a:endParaRPr lang="en-GB"/>
          </a:p>
        </p:txBody>
      </p:sp>
    </p:spTree>
    <p:extLst>
      <p:ext uri="{BB962C8B-B14F-4D97-AF65-F5344CB8AC3E}">
        <p14:creationId xmlns:p14="http://schemas.microsoft.com/office/powerpoint/2010/main" val="3253275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3B7F7D-3F32-493A-8048-59F0B4FE0743}" type="slidenum">
              <a:rPr lang="en-GB" smtClean="0"/>
              <a:t>2</a:t>
            </a:fld>
            <a:endParaRPr lang="en-GB"/>
          </a:p>
        </p:txBody>
      </p:sp>
    </p:spTree>
    <p:extLst>
      <p:ext uri="{BB962C8B-B14F-4D97-AF65-F5344CB8AC3E}">
        <p14:creationId xmlns:p14="http://schemas.microsoft.com/office/powerpoint/2010/main" val="1926536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3B7F7D-3F32-493A-8048-59F0B4FE0743}" type="slidenum">
              <a:rPr lang="en-GB" smtClean="0"/>
              <a:t>3</a:t>
            </a:fld>
            <a:endParaRPr lang="en-GB"/>
          </a:p>
        </p:txBody>
      </p:sp>
    </p:spTree>
    <p:extLst>
      <p:ext uri="{BB962C8B-B14F-4D97-AF65-F5344CB8AC3E}">
        <p14:creationId xmlns:p14="http://schemas.microsoft.com/office/powerpoint/2010/main" val="798308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3B7F7D-3F32-493A-8048-59F0B4FE0743}" type="slidenum">
              <a:rPr lang="en-GB" smtClean="0"/>
              <a:t>4</a:t>
            </a:fld>
            <a:endParaRPr lang="en-GB"/>
          </a:p>
        </p:txBody>
      </p:sp>
    </p:spTree>
    <p:extLst>
      <p:ext uri="{BB962C8B-B14F-4D97-AF65-F5344CB8AC3E}">
        <p14:creationId xmlns:p14="http://schemas.microsoft.com/office/powerpoint/2010/main" val="3608381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900" dirty="0"/>
          </a:p>
        </p:txBody>
      </p:sp>
      <p:sp>
        <p:nvSpPr>
          <p:cNvPr id="4" name="Slide Number Placeholder 3"/>
          <p:cNvSpPr>
            <a:spLocks noGrp="1"/>
          </p:cNvSpPr>
          <p:nvPr>
            <p:ph type="sldNum" sz="quarter" idx="5"/>
          </p:nvPr>
        </p:nvSpPr>
        <p:spPr/>
        <p:txBody>
          <a:bodyPr/>
          <a:lstStyle/>
          <a:p>
            <a:fld id="{C53B7F7D-3F32-493A-8048-59F0B4FE0743}" type="slidenum">
              <a:rPr lang="en-GB" smtClean="0"/>
              <a:t>5</a:t>
            </a:fld>
            <a:endParaRPr lang="en-GB"/>
          </a:p>
        </p:txBody>
      </p:sp>
    </p:spTree>
    <p:extLst>
      <p:ext uri="{BB962C8B-B14F-4D97-AF65-F5344CB8AC3E}">
        <p14:creationId xmlns:p14="http://schemas.microsoft.com/office/powerpoint/2010/main" val="1419355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3B7F7D-3F32-493A-8048-59F0B4FE0743}" type="slidenum">
              <a:rPr lang="en-GB" smtClean="0"/>
              <a:t>6</a:t>
            </a:fld>
            <a:endParaRPr lang="en-GB"/>
          </a:p>
        </p:txBody>
      </p:sp>
    </p:spTree>
    <p:extLst>
      <p:ext uri="{BB962C8B-B14F-4D97-AF65-F5344CB8AC3E}">
        <p14:creationId xmlns:p14="http://schemas.microsoft.com/office/powerpoint/2010/main" val="962091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3B7F7D-3F32-493A-8048-59F0B4FE0743}" type="slidenum">
              <a:rPr lang="en-GB" smtClean="0"/>
              <a:t>7</a:t>
            </a:fld>
            <a:endParaRPr lang="en-GB"/>
          </a:p>
        </p:txBody>
      </p:sp>
    </p:spTree>
    <p:extLst>
      <p:ext uri="{BB962C8B-B14F-4D97-AF65-F5344CB8AC3E}">
        <p14:creationId xmlns:p14="http://schemas.microsoft.com/office/powerpoint/2010/main" val="3901981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600" dirty="0"/>
          </a:p>
        </p:txBody>
      </p:sp>
      <p:sp>
        <p:nvSpPr>
          <p:cNvPr id="4" name="Slide Number Placeholder 3"/>
          <p:cNvSpPr>
            <a:spLocks noGrp="1"/>
          </p:cNvSpPr>
          <p:nvPr>
            <p:ph type="sldNum" sz="quarter" idx="5"/>
          </p:nvPr>
        </p:nvSpPr>
        <p:spPr/>
        <p:txBody>
          <a:bodyPr/>
          <a:lstStyle/>
          <a:p>
            <a:fld id="{C53B7F7D-3F32-493A-8048-59F0B4FE0743}" type="slidenum">
              <a:rPr lang="en-GB" smtClean="0"/>
              <a:t>8</a:t>
            </a:fld>
            <a:endParaRPr lang="en-GB"/>
          </a:p>
        </p:txBody>
      </p:sp>
    </p:spTree>
    <p:extLst>
      <p:ext uri="{BB962C8B-B14F-4D97-AF65-F5344CB8AC3E}">
        <p14:creationId xmlns:p14="http://schemas.microsoft.com/office/powerpoint/2010/main" val="460172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3B7F7D-3F32-493A-8048-59F0B4FE0743}" type="slidenum">
              <a:rPr lang="en-GB" smtClean="0"/>
              <a:t>9</a:t>
            </a:fld>
            <a:endParaRPr lang="en-GB"/>
          </a:p>
        </p:txBody>
      </p:sp>
    </p:spTree>
    <p:extLst>
      <p:ext uri="{BB962C8B-B14F-4D97-AF65-F5344CB8AC3E}">
        <p14:creationId xmlns:p14="http://schemas.microsoft.com/office/powerpoint/2010/main" val="1315346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E3AC5F8-BCD1-4BEC-8F9F-8643FBF74A8A}" type="datetimeFigureOut">
              <a:rPr lang="en-GB" smtClean="0"/>
              <a:t>20/05/2020</a:t>
            </a:fld>
            <a:endParaRPr lang="en-GB"/>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4B043985-C005-4A70-8711-B8172AF54A6B}" type="slidenum">
              <a:rPr lang="en-GB" smtClean="0"/>
              <a:t>‹#›</a:t>
            </a:fld>
            <a:endParaRPr lang="en-GB"/>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935721566"/>
      </p:ext>
    </p:extLst>
  </p:cSld>
  <p:clrMapOvr>
    <a:masterClrMapping/>
  </p:clrMapOvr>
  <p:transition spd="slow" advTm="14242">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3AC5F8-BCD1-4BEC-8F9F-8643FBF74A8A}"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4069907633"/>
      </p:ext>
    </p:extLst>
  </p:cSld>
  <p:clrMapOvr>
    <a:masterClrMapping/>
  </p:clrMapOvr>
  <p:transition spd="slow" advTm="14242">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3AC5F8-BCD1-4BEC-8F9F-8643FBF74A8A}"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102446299"/>
      </p:ext>
    </p:extLst>
  </p:cSld>
  <p:clrMapOvr>
    <a:masterClrMapping/>
  </p:clrMapOvr>
  <p:transition spd="slow" advTm="14242">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3AC5F8-BCD1-4BEC-8F9F-8643FBF74A8A}"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3718515697"/>
      </p:ext>
    </p:extLst>
  </p:cSld>
  <p:clrMapOvr>
    <a:masterClrMapping/>
  </p:clrMapOvr>
  <p:transition spd="slow" advTm="14242">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E3AC5F8-BCD1-4BEC-8F9F-8643FBF74A8A}" type="datetimeFigureOut">
              <a:rPr lang="en-GB" smtClean="0"/>
              <a:t>20/05/2020</a:t>
            </a:fld>
            <a:endParaRPr lang="en-GB"/>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4B043985-C005-4A70-8711-B8172AF54A6B}" type="slidenum">
              <a:rPr lang="en-GB" smtClean="0"/>
              <a:t>‹#›</a:t>
            </a:fld>
            <a:endParaRPr lang="en-GB"/>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3195400838"/>
      </p:ext>
    </p:extLst>
  </p:cSld>
  <p:clrMapOvr>
    <a:overrideClrMapping bg1="dk1" tx1="lt1" bg2="dk2" tx2="lt2" accent1="accent1" accent2="accent2" accent3="accent3" accent4="accent4" accent5="accent5" accent6="accent6" hlink="hlink" folHlink="folHlink"/>
  </p:clrMapOvr>
  <p:transition spd="slow" advTm="14242">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3AC5F8-BCD1-4BEC-8F9F-8643FBF74A8A}" type="datetimeFigureOut">
              <a:rPr lang="en-GB" smtClean="0"/>
              <a:t>20/05/2020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1236667698"/>
      </p:ext>
    </p:extLst>
  </p:cSld>
  <p:clrMapOvr>
    <a:masterClrMapping/>
  </p:clrMapOvr>
  <p:transition spd="slow" advTm="14242">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3AC5F8-BCD1-4BEC-8F9F-8643FBF74A8A}" type="datetimeFigureOut">
              <a:rPr lang="en-GB" smtClean="0"/>
              <a:t>20/05/2020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1872883973"/>
      </p:ext>
    </p:extLst>
  </p:cSld>
  <p:clrMapOvr>
    <a:masterClrMapping/>
  </p:clrMapOvr>
  <p:transition spd="slow" advTm="14242">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3AC5F8-BCD1-4BEC-8F9F-8643FBF74A8A}" type="datetimeFigureOut">
              <a:rPr lang="en-GB" smtClean="0"/>
              <a:t>20/05/2020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3986156722"/>
      </p:ext>
    </p:extLst>
  </p:cSld>
  <p:clrMapOvr>
    <a:masterClrMapping/>
  </p:clrMapOvr>
  <p:transition spd="slow" advTm="14242">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3AC5F8-BCD1-4BEC-8F9F-8643FBF74A8A}" type="datetimeFigureOut">
              <a:rPr lang="en-GB" smtClean="0"/>
              <a:t>20/05/2020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2642091884"/>
      </p:ext>
    </p:extLst>
  </p:cSld>
  <p:clrMapOvr>
    <a:masterClrMapping/>
  </p:clrMapOvr>
  <p:transition spd="slow" advTm="14242">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E3AC5F8-BCD1-4BEC-8F9F-8643FBF74A8A}" type="datetimeFigureOut">
              <a:rPr lang="en-GB" smtClean="0"/>
              <a:t>20/05/2020</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B043985-C005-4A70-8711-B8172AF54A6B}"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48876259"/>
      </p:ext>
    </p:extLst>
  </p:cSld>
  <p:clrMapOvr>
    <a:masterClrMapping/>
  </p:clrMapOvr>
  <p:transition spd="slow" advTm="14242">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E3AC5F8-BCD1-4BEC-8F9F-8643FBF74A8A}" type="datetimeFigureOut">
              <a:rPr lang="en-GB" smtClean="0"/>
              <a:t>20/05/2020</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B043985-C005-4A70-8711-B8172AF54A6B}"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46978202"/>
      </p:ext>
    </p:extLst>
  </p:cSld>
  <p:clrMapOvr>
    <a:masterClrMapping/>
  </p:clrMapOvr>
  <p:transition spd="slow" advTm="14242">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E3AC5F8-BCD1-4BEC-8F9F-8643FBF74A8A}" type="datetimeFigureOut">
              <a:rPr lang="en-GB" smtClean="0"/>
              <a:t>20/05/2020</a:t>
            </a:fld>
            <a:endParaRPr lang="en-GB"/>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GB"/>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4B043985-C005-4A70-8711-B8172AF54A6B}" type="slidenum">
              <a:rPr lang="en-GB" smtClean="0"/>
              <a:t>‹#›</a:t>
            </a:fld>
            <a:endParaRPr lang="en-GB"/>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245815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Tm="14242">
    <p:wipe/>
  </p:transition>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jp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6.jp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hyperlink" Target="http://nibblesandbubbles.co.uk/wp-content/uploads/2018/05/Digital-PACE-poster.pdf"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0.jpeg"/><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22.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www.starsteam.org.uk/coronavirus-resources" TargetMode="External"/><Relationship Id="rId3" Type="http://schemas.openxmlformats.org/officeDocument/2006/relationships/hyperlink" Target="https://osf.io/qh5fp/" TargetMode="External"/><Relationship Id="rId7" Type="http://schemas.openxmlformats.org/officeDocument/2006/relationships/hyperlink" Target="https://www.youtube.com/watch?v=cyvuaL_2avY"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s://www.smilingmind.com.au/" TargetMode="External"/><Relationship Id="rId11" Type="http://schemas.openxmlformats.org/officeDocument/2006/relationships/hyperlink" Target="http://nibblesandbubbles.co.uk/wp-content/uploads/2018/05/Digital-PACE-poster.pdf" TargetMode="External"/><Relationship Id="rId5" Type="http://schemas.openxmlformats.org/officeDocument/2006/relationships/hyperlink" Target="https://www.evidenceforlearning.net/wp-content/uploads/2020/04/Recovery-Curriculum-Loss-and-Life-for-our-children-and-schools-post-pandemic-3.pdf" TargetMode="External"/><Relationship Id="rId10" Type="http://schemas.openxmlformats.org/officeDocument/2006/relationships/hyperlink" Target="https://youngminds.org.uk/resources/school-resources/hope-clouds-activity" TargetMode="External"/><Relationship Id="rId4" Type="http://schemas.openxmlformats.org/officeDocument/2006/relationships/hyperlink" Target="https://marymered.wordpress.com/" TargetMode="External"/><Relationship Id="rId9" Type="http://schemas.openxmlformats.org/officeDocument/2006/relationships/hyperlink" Target="https://beaconhouse.org.uk/wp-content/uploads/2019/09/The-Three-Rs.pdf"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hyperlink" Target="mailto:EPS@rotherham.gov.uk"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jp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sv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D7AC4-229A-4E15-B176-FDDD065B6C9D}"/>
              </a:ext>
            </a:extLst>
          </p:cNvPr>
          <p:cNvSpPr>
            <a:spLocks noGrp="1"/>
          </p:cNvSpPr>
          <p:nvPr>
            <p:ph type="ctrTitle"/>
          </p:nvPr>
        </p:nvSpPr>
        <p:spPr>
          <a:xfrm>
            <a:off x="1888715" y="1553423"/>
            <a:ext cx="8361229" cy="2098226"/>
          </a:xfrm>
        </p:spPr>
        <p:txBody>
          <a:bodyPr anchor="b">
            <a:noAutofit/>
          </a:bodyPr>
          <a:lstStyle/>
          <a:p>
            <a:r>
              <a:rPr lang="en-GB" sz="6000" b="1" dirty="0">
                <a:latin typeface="Calibri" panose="020F0502020204030204" pitchFamily="34" charset="0"/>
                <a:cs typeface="Calibri" panose="020F0502020204030204" pitchFamily="34" charset="0"/>
              </a:rPr>
              <a:t>Promoting positive transitions to school</a:t>
            </a:r>
          </a:p>
        </p:txBody>
      </p:sp>
      <p:sp>
        <p:nvSpPr>
          <p:cNvPr id="4" name="Subtitle 3">
            <a:extLst>
              <a:ext uri="{FF2B5EF4-FFF2-40B4-BE49-F238E27FC236}">
                <a16:creationId xmlns:a16="http://schemas.microsoft.com/office/drawing/2014/main" id="{F1C1938D-780C-46A1-B48A-A0996C705A19}"/>
              </a:ext>
            </a:extLst>
          </p:cNvPr>
          <p:cNvSpPr>
            <a:spLocks noGrp="1"/>
          </p:cNvSpPr>
          <p:nvPr>
            <p:ph type="subTitle" idx="1"/>
          </p:nvPr>
        </p:nvSpPr>
        <p:spPr>
          <a:xfrm>
            <a:off x="1405890" y="3956279"/>
            <a:ext cx="9326880" cy="1086237"/>
          </a:xfrm>
        </p:spPr>
        <p:txBody>
          <a:bodyPr>
            <a:noAutofit/>
          </a:bodyPr>
          <a:lstStyle/>
          <a:p>
            <a:r>
              <a:rPr lang="en-GB" sz="3600" dirty="0">
                <a:solidFill>
                  <a:schemeClr val="tx1"/>
                </a:solidFill>
                <a:latin typeface="Calibri" panose="020F0502020204030204" pitchFamily="34" charset="0"/>
                <a:cs typeface="Calibri" panose="020F0502020204030204" pitchFamily="34" charset="0"/>
              </a:rPr>
              <a:t>Planning for young people and staff </a:t>
            </a:r>
          </a:p>
          <a:p>
            <a:r>
              <a:rPr lang="en-GB" sz="3600" dirty="0">
                <a:solidFill>
                  <a:schemeClr val="tx1"/>
                </a:solidFill>
                <a:latin typeface="Calibri" panose="020F0502020204030204" pitchFamily="34" charset="0"/>
                <a:cs typeface="Calibri" panose="020F0502020204030204" pitchFamily="34" charset="0"/>
              </a:rPr>
              <a:t>returning to school</a:t>
            </a:r>
          </a:p>
        </p:txBody>
      </p:sp>
      <p:pic>
        <p:nvPicPr>
          <p:cNvPr id="5" name="Picture 4" descr="A picture containing table&#10;&#10;Description automatically generated">
            <a:extLst>
              <a:ext uri="{FF2B5EF4-FFF2-40B4-BE49-F238E27FC236}">
                <a16:creationId xmlns:a16="http://schemas.microsoft.com/office/drawing/2014/main" id="{D42C7180-A612-4C2D-9212-58290F7F4F48}"/>
              </a:ext>
            </a:extLst>
          </p:cNvPr>
          <p:cNvPicPr>
            <a:picLocks noChangeAspect="1"/>
          </p:cNvPicPr>
          <p:nvPr/>
        </p:nvPicPr>
        <p:blipFill>
          <a:blip r:embed="rId5" cstate="screen">
            <a:alphaModFix/>
            <a:extLst>
              <a:ext uri="{28A0092B-C50C-407E-A947-70E740481C1C}">
                <a14:useLocalDpi xmlns:a14="http://schemas.microsoft.com/office/drawing/2010/main" val="0"/>
              </a:ext>
            </a:extLst>
          </a:blip>
          <a:stretch>
            <a:fillRect/>
          </a:stretch>
        </p:blipFill>
        <p:spPr>
          <a:xfrm>
            <a:off x="9833334" y="110818"/>
            <a:ext cx="1568418" cy="1470331"/>
          </a:xfrm>
          <a:prstGeom prst="rect">
            <a:avLst/>
          </a:prstGeom>
        </p:spPr>
      </p:pic>
      <p:pic>
        <p:nvPicPr>
          <p:cNvPr id="6" name="Audio 5">
            <a:hlinkClick r:id="" action="ppaction://media"/>
            <a:extLst>
              <a:ext uri="{FF2B5EF4-FFF2-40B4-BE49-F238E27FC236}">
                <a16:creationId xmlns:a16="http://schemas.microsoft.com/office/drawing/2014/main" id="{F2CD75FD-92A1-4523-A375-8107E4842C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pic>
        <p:nvPicPr>
          <p:cNvPr id="7" name="Picture 6" descr="A black sign with white text&#10;&#10;Description automatically generated">
            <a:extLst>
              <a:ext uri="{FF2B5EF4-FFF2-40B4-BE49-F238E27FC236}">
                <a16:creationId xmlns:a16="http://schemas.microsoft.com/office/drawing/2014/main" id="{B1978807-B330-48C8-9263-9C3B0840BB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650" y="5347146"/>
            <a:ext cx="2809875" cy="981075"/>
          </a:xfrm>
          <a:prstGeom prst="rect">
            <a:avLst/>
          </a:prstGeom>
        </p:spPr>
      </p:pic>
    </p:spTree>
    <p:extLst>
      <p:ext uri="{BB962C8B-B14F-4D97-AF65-F5344CB8AC3E}">
        <p14:creationId xmlns:p14="http://schemas.microsoft.com/office/powerpoint/2010/main" val="1965059040"/>
      </p:ext>
    </p:extLst>
  </p:cSld>
  <p:clrMapOvr>
    <a:masterClrMapping/>
  </p:clrMapOvr>
  <p:transition spd="slow" advTm="1424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6DC297-9A7F-4D1B-8E4A-E2A4DFA9836E}"/>
              </a:ext>
            </a:extLst>
          </p:cNvPr>
          <p:cNvSpPr>
            <a:spLocks noGrp="1"/>
          </p:cNvSpPr>
          <p:nvPr>
            <p:ph type="title"/>
          </p:nvPr>
        </p:nvSpPr>
        <p:spPr>
          <a:xfrm>
            <a:off x="3363864" y="491490"/>
            <a:ext cx="7705164" cy="1485900"/>
          </a:xfrm>
        </p:spPr>
        <p:txBody>
          <a:bodyPr>
            <a:normAutofit/>
          </a:bodyPr>
          <a:lstStyle/>
          <a:p>
            <a:r>
              <a:rPr lang="en-GB" b="1" dirty="0">
                <a:latin typeface="Calibri" panose="020F0502020204030204" pitchFamily="34" charset="0"/>
                <a:cs typeface="Calibri" panose="020F0502020204030204" pitchFamily="34" charset="0"/>
              </a:rPr>
              <a:t>So what should we do?</a:t>
            </a:r>
          </a:p>
        </p:txBody>
      </p:sp>
      <p:sp>
        <p:nvSpPr>
          <p:cNvPr id="6" name="Rectangle 9">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11">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1699C59C-BCA6-4E40-AF7E-BA2E69D84A70}"/>
              </a:ext>
            </a:extLst>
          </p:cNvPr>
          <p:cNvSpPr>
            <a:spLocks noGrp="1"/>
          </p:cNvSpPr>
          <p:nvPr>
            <p:ph idx="1"/>
          </p:nvPr>
        </p:nvSpPr>
        <p:spPr>
          <a:xfrm>
            <a:off x="3363864" y="1435262"/>
            <a:ext cx="7705164" cy="5422738"/>
          </a:xfrm>
        </p:spPr>
        <p:txBody>
          <a:bodyPr>
            <a:normAutofit lnSpcReduction="10000"/>
          </a:bodyPr>
          <a:lstStyle/>
          <a:p>
            <a:pPr marL="0" indent="0">
              <a:buNone/>
            </a:pPr>
            <a:r>
              <a:rPr lang="en-GB" sz="2800" b="1" dirty="0">
                <a:latin typeface="Calibri" panose="020F0502020204030204" pitchFamily="34" charset="0"/>
                <a:cs typeface="Calibri" panose="020F0502020204030204" pitchFamily="34" charset="0"/>
              </a:rPr>
              <a:t>Five principles:</a:t>
            </a:r>
          </a:p>
          <a:p>
            <a:pPr marL="0" indent="0">
              <a:buNone/>
            </a:pPr>
            <a:endParaRPr lang="en-GB" sz="2800" dirty="0">
              <a:latin typeface="Calibri" panose="020F0502020204030204" pitchFamily="34" charset="0"/>
              <a:cs typeface="Calibri" panose="020F0502020204030204" pitchFamily="34" charset="0"/>
            </a:endParaRPr>
          </a:p>
          <a:p>
            <a:pPr marL="457200" indent="-457200">
              <a:buAutoNum type="arabicPeriod"/>
            </a:pPr>
            <a:r>
              <a:rPr lang="en-GB" sz="2800" dirty="0">
                <a:latin typeface="Calibri" panose="020F0502020204030204" pitchFamily="34" charset="0"/>
                <a:cs typeface="Calibri" panose="020F0502020204030204" pitchFamily="34" charset="0"/>
              </a:rPr>
              <a:t>A Sense of Safety</a:t>
            </a:r>
          </a:p>
          <a:p>
            <a:pPr marL="457200" indent="-457200">
              <a:buAutoNum type="arabicPeriod"/>
            </a:pPr>
            <a:r>
              <a:rPr lang="en-GB" sz="2800" dirty="0">
                <a:latin typeface="Calibri" panose="020F0502020204030204" pitchFamily="34" charset="0"/>
                <a:cs typeface="Calibri" panose="020F0502020204030204" pitchFamily="34" charset="0"/>
              </a:rPr>
              <a:t>A Sense of Calm</a:t>
            </a:r>
          </a:p>
          <a:p>
            <a:pPr marL="457200" indent="-457200">
              <a:buAutoNum type="arabicPeriod"/>
            </a:pPr>
            <a:r>
              <a:rPr lang="en-GB" sz="2800" dirty="0">
                <a:latin typeface="Calibri" panose="020F0502020204030204" pitchFamily="34" charset="0"/>
                <a:cs typeface="Calibri" panose="020F0502020204030204" pitchFamily="34" charset="0"/>
              </a:rPr>
              <a:t>A Sense of Self and Collective Efficacy</a:t>
            </a:r>
          </a:p>
          <a:p>
            <a:pPr marL="457200" indent="-457200">
              <a:buAutoNum type="arabicPeriod"/>
            </a:pPr>
            <a:r>
              <a:rPr lang="en-GB" sz="2800" dirty="0">
                <a:latin typeface="Calibri" panose="020F0502020204030204" pitchFamily="34" charset="0"/>
                <a:cs typeface="Calibri" panose="020F0502020204030204" pitchFamily="34" charset="0"/>
              </a:rPr>
              <a:t>Social Connectedness</a:t>
            </a:r>
          </a:p>
          <a:p>
            <a:pPr marL="457200" indent="-457200">
              <a:buAutoNum type="arabicPeriod"/>
            </a:pPr>
            <a:r>
              <a:rPr lang="en-GB" sz="2800" dirty="0">
                <a:latin typeface="Calibri" panose="020F0502020204030204" pitchFamily="34" charset="0"/>
                <a:cs typeface="Calibri" panose="020F0502020204030204" pitchFamily="34" charset="0"/>
              </a:rPr>
              <a:t>Promoting Hope</a:t>
            </a:r>
          </a:p>
          <a:p>
            <a:pPr marL="0" indent="0">
              <a:buNone/>
            </a:pPr>
            <a:endParaRPr lang="en-GB" sz="2800" dirty="0">
              <a:latin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cs typeface="Calibri" panose="020F0502020204030204" pitchFamily="34" charset="0"/>
              </a:rPr>
              <a:t>With thanks and acknowledgement to Northamptonshire Educational Psychology Service - Promoting Positive Transitions during and after the  COVID-19 crisis: Guidance on supporting children and young people to start or return to school.</a:t>
            </a:r>
          </a:p>
        </p:txBody>
      </p:sp>
      <p:pic>
        <p:nvPicPr>
          <p:cNvPr id="4" name="Recorded Sound">
            <a:hlinkClick r:id="" action="ppaction://media"/>
            <a:extLst>
              <a:ext uri="{FF2B5EF4-FFF2-40B4-BE49-F238E27FC236}">
                <a16:creationId xmlns:a16="http://schemas.microsoft.com/office/drawing/2014/main" id="{74C1DBB5-0B63-44B9-9F3A-2AC2B01A0F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0381" y="6240121"/>
            <a:ext cx="406400" cy="406400"/>
          </a:xfrm>
          <a:prstGeom prst="rect">
            <a:avLst/>
          </a:prstGeom>
        </p:spPr>
      </p:pic>
    </p:spTree>
    <p:extLst>
      <p:ext uri="{BB962C8B-B14F-4D97-AF65-F5344CB8AC3E}">
        <p14:creationId xmlns:p14="http://schemas.microsoft.com/office/powerpoint/2010/main" val="282389585"/>
      </p:ext>
    </p:extLst>
  </p:cSld>
  <p:clrMapOvr>
    <a:masterClrMapping/>
  </p:clrMapOvr>
  <p:transition spd="slow" advTm="1424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FF7DD9D-228D-4B97-A6AC-6D8FB20426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D6BA4B-ADCC-4A5A-A246-20D2415ED4DD}"/>
              </a:ext>
            </a:extLst>
          </p:cNvPr>
          <p:cNvSpPr>
            <a:spLocks noGrp="1"/>
          </p:cNvSpPr>
          <p:nvPr>
            <p:ph type="title"/>
          </p:nvPr>
        </p:nvSpPr>
        <p:spPr>
          <a:xfrm>
            <a:off x="784743" y="685800"/>
            <a:ext cx="5793475" cy="1485900"/>
          </a:xfrm>
        </p:spPr>
        <p:txBody>
          <a:bodyPr>
            <a:normAutofit/>
          </a:bodyPr>
          <a:lstStyle/>
          <a:p>
            <a:r>
              <a:rPr lang="en-GB" b="1" dirty="0">
                <a:latin typeface="Calibri" panose="020F0502020204030204" pitchFamily="34" charset="0"/>
                <a:cs typeface="Calibri" panose="020F0502020204030204" pitchFamily="34" charset="0"/>
              </a:rPr>
              <a:t>1. A Sense of Safety</a:t>
            </a:r>
          </a:p>
        </p:txBody>
      </p:sp>
      <p:sp>
        <p:nvSpPr>
          <p:cNvPr id="3" name="Content Placeholder 2">
            <a:extLst>
              <a:ext uri="{FF2B5EF4-FFF2-40B4-BE49-F238E27FC236}">
                <a16:creationId xmlns:a16="http://schemas.microsoft.com/office/drawing/2014/main" id="{140814CD-63D3-4CF6-80BE-9FDD0F7EC6CA}"/>
              </a:ext>
            </a:extLst>
          </p:cNvPr>
          <p:cNvSpPr>
            <a:spLocks noGrp="1"/>
          </p:cNvSpPr>
          <p:nvPr>
            <p:ph idx="1"/>
          </p:nvPr>
        </p:nvSpPr>
        <p:spPr>
          <a:xfrm>
            <a:off x="784743" y="2073728"/>
            <a:ext cx="6187557" cy="4304211"/>
          </a:xfrm>
        </p:spPr>
        <p:txBody>
          <a:bodyPr>
            <a:normAutofit/>
          </a:bodyPr>
          <a:lstStyle/>
          <a:p>
            <a:r>
              <a:rPr lang="en-GB" sz="2400" dirty="0">
                <a:latin typeface="Calibri" panose="020F0502020204030204" pitchFamily="34" charset="0"/>
                <a:cs typeface="Calibri" panose="020F0502020204030204" pitchFamily="34" charset="0"/>
              </a:rPr>
              <a:t>Start with staff</a:t>
            </a:r>
          </a:p>
          <a:p>
            <a:r>
              <a:rPr lang="en-GB" sz="2400" dirty="0">
                <a:latin typeface="Calibri" panose="020F0502020204030204" pitchFamily="34" charset="0"/>
                <a:cs typeface="Calibri" panose="020F0502020204030204" pitchFamily="34" charset="0"/>
              </a:rPr>
              <a:t>Structure and routine</a:t>
            </a:r>
          </a:p>
          <a:p>
            <a:r>
              <a:rPr lang="en-GB" sz="2400" dirty="0">
                <a:latin typeface="Calibri" panose="020F0502020204030204" pitchFamily="34" charset="0"/>
                <a:cs typeface="Calibri" panose="020F0502020204030204" pitchFamily="34" charset="0"/>
              </a:rPr>
              <a:t>Boundaries with kindness and compassion</a:t>
            </a:r>
          </a:p>
          <a:p>
            <a:r>
              <a:rPr lang="en-GB" sz="2400" dirty="0">
                <a:latin typeface="Calibri" panose="020F0502020204030204" pitchFamily="34" charset="0"/>
                <a:cs typeface="Calibri" panose="020F0502020204030204" pitchFamily="34" charset="0"/>
              </a:rPr>
              <a:t>Physical safety</a:t>
            </a:r>
          </a:p>
          <a:p>
            <a:r>
              <a:rPr lang="en-GB" sz="2400" dirty="0">
                <a:latin typeface="Calibri" panose="020F0502020204030204" pitchFamily="34" charset="0"/>
                <a:cs typeface="Calibri" panose="020F0502020204030204" pitchFamily="34" charset="0"/>
              </a:rPr>
              <a:t>Transitional objects</a:t>
            </a:r>
          </a:p>
          <a:p>
            <a:r>
              <a:rPr lang="en-GB" sz="2400" dirty="0">
                <a:latin typeface="Calibri" panose="020F0502020204030204" pitchFamily="34" charset="0"/>
                <a:cs typeface="Calibri" panose="020F0502020204030204" pitchFamily="34" charset="0"/>
              </a:rPr>
              <a:t>Safe spaces to talk </a:t>
            </a:r>
          </a:p>
          <a:p>
            <a:r>
              <a:rPr lang="en-GB" sz="2400" dirty="0">
                <a:latin typeface="Calibri" panose="020F0502020204030204" pitchFamily="34" charset="0"/>
                <a:cs typeface="Calibri" panose="020F0502020204030204" pitchFamily="34" charset="0"/>
              </a:rPr>
              <a:t>Watch with curiosity and empathy</a:t>
            </a:r>
          </a:p>
          <a:p>
            <a:pPr marL="0" indent="0">
              <a:buNone/>
            </a:pPr>
            <a:endParaRPr lang="en-GB" dirty="0"/>
          </a:p>
        </p:txBody>
      </p:sp>
      <p:sp>
        <p:nvSpPr>
          <p:cNvPr id="14" name="Rectangle 13">
            <a:extLst>
              <a:ext uri="{FF2B5EF4-FFF2-40B4-BE49-F238E27FC236}">
                <a16:creationId xmlns:a16="http://schemas.microsoft.com/office/drawing/2014/main" id="{2AE37DBE-5576-4E27-97C0-75925347A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Audio 5">
            <a:hlinkClick r:id="" action="ppaction://media"/>
            <a:extLst>
              <a:ext uri="{FF2B5EF4-FFF2-40B4-BE49-F238E27FC236}">
                <a16:creationId xmlns:a16="http://schemas.microsoft.com/office/drawing/2014/main" id="{3FC1F746-7335-4A26-A898-7330D6D7DB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5" name="Picture 4" descr="A close up of a map&#10;&#10;Description automatically generated">
            <a:extLst>
              <a:ext uri="{FF2B5EF4-FFF2-40B4-BE49-F238E27FC236}">
                <a16:creationId xmlns:a16="http://schemas.microsoft.com/office/drawing/2014/main" id="{E4A3B8F5-B3B4-4422-8751-5E41511C7A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8150" y="0"/>
            <a:ext cx="4602480" cy="6858000"/>
          </a:xfrm>
          <a:prstGeom prst="rect">
            <a:avLst/>
          </a:prstGeom>
        </p:spPr>
      </p:pic>
    </p:spTree>
    <p:extLst>
      <p:ext uri="{BB962C8B-B14F-4D97-AF65-F5344CB8AC3E}">
        <p14:creationId xmlns:p14="http://schemas.microsoft.com/office/powerpoint/2010/main" val="3037285506"/>
      </p:ext>
    </p:extLst>
  </p:cSld>
  <p:clrMapOvr>
    <a:masterClrMapping/>
  </p:clrMapOvr>
  <p:transition spd="slow" advTm="1424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FF7DD9D-228D-4B97-A6AC-6D8FB20426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B7AEDC-FA4F-41AE-B310-3C0D977268F7}"/>
              </a:ext>
            </a:extLst>
          </p:cNvPr>
          <p:cNvSpPr>
            <a:spLocks noGrp="1"/>
          </p:cNvSpPr>
          <p:nvPr>
            <p:ph type="title"/>
          </p:nvPr>
        </p:nvSpPr>
        <p:spPr>
          <a:xfrm>
            <a:off x="784743" y="480060"/>
            <a:ext cx="5793475" cy="1691640"/>
          </a:xfrm>
        </p:spPr>
        <p:txBody>
          <a:bodyPr>
            <a:normAutofit/>
          </a:bodyPr>
          <a:lstStyle/>
          <a:p>
            <a:r>
              <a:rPr lang="en-GB" b="1" dirty="0">
                <a:latin typeface="Calibri" panose="020F0502020204030204" pitchFamily="34" charset="0"/>
                <a:cs typeface="Calibri" panose="020F0502020204030204" pitchFamily="34" charset="0"/>
              </a:rPr>
              <a:t>2. A Sense of Calm</a:t>
            </a:r>
          </a:p>
        </p:txBody>
      </p:sp>
      <p:sp>
        <p:nvSpPr>
          <p:cNvPr id="3" name="Content Placeholder 2">
            <a:extLst>
              <a:ext uri="{FF2B5EF4-FFF2-40B4-BE49-F238E27FC236}">
                <a16:creationId xmlns:a16="http://schemas.microsoft.com/office/drawing/2014/main" id="{65E1F4A8-7606-4A6F-87CA-A91CC391FDA4}"/>
              </a:ext>
            </a:extLst>
          </p:cNvPr>
          <p:cNvSpPr>
            <a:spLocks noGrp="1"/>
          </p:cNvSpPr>
          <p:nvPr>
            <p:ph idx="1"/>
          </p:nvPr>
        </p:nvSpPr>
        <p:spPr>
          <a:xfrm>
            <a:off x="784742" y="1394460"/>
            <a:ext cx="5793475" cy="5463540"/>
          </a:xfrm>
        </p:spPr>
        <p:txBody>
          <a:bodyPr>
            <a:normAutofit/>
          </a:bodyPr>
          <a:lstStyle/>
          <a:p>
            <a:r>
              <a:rPr lang="en-GB" dirty="0">
                <a:latin typeface="Calibri" panose="020F0502020204030204" pitchFamily="34" charset="0"/>
                <a:cs typeface="Calibri" panose="020F0502020204030204" pitchFamily="34" charset="0"/>
              </a:rPr>
              <a:t>Consider what children will need before they even enter the building</a:t>
            </a:r>
          </a:p>
          <a:p>
            <a:pPr lvl="1"/>
            <a:r>
              <a:rPr lang="en-GB" i="0" dirty="0">
                <a:latin typeface="Calibri" panose="020F0502020204030204" pitchFamily="34" charset="0"/>
                <a:cs typeface="Calibri" panose="020F0502020204030204" pitchFamily="34" charset="0"/>
              </a:rPr>
              <a:t>How will the school look? How will the classrooms look? Who will be supporting them? How can virtual reconnection be achieved?</a:t>
            </a:r>
          </a:p>
          <a:p>
            <a:pPr lvl="1"/>
            <a:r>
              <a:rPr lang="en-GB" i="0" dirty="0">
                <a:latin typeface="Calibri" panose="020F0502020204030204" pitchFamily="34" charset="0"/>
                <a:cs typeface="Calibri" panose="020F0502020204030204" pitchFamily="34" charset="0"/>
              </a:rPr>
              <a:t>What message do we want our school to give? </a:t>
            </a:r>
            <a:r>
              <a:rPr lang="en-GB" dirty="0">
                <a:latin typeface="Calibri" panose="020F0502020204030204" pitchFamily="34" charset="0"/>
                <a:cs typeface="Calibri" panose="020F0502020204030204" pitchFamily="34" charset="0"/>
              </a:rPr>
              <a:t>“We look forward to seeing you”…“Our priority is to keep you safe”</a:t>
            </a:r>
          </a:p>
          <a:p>
            <a:pPr marL="0" indent="0">
              <a:buNone/>
            </a:pP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Consider what is required when children return</a:t>
            </a:r>
          </a:p>
          <a:p>
            <a:pPr lvl="1">
              <a:buFontTx/>
              <a:buChar char="-"/>
            </a:pPr>
            <a:r>
              <a:rPr lang="en-GB" i="0" dirty="0">
                <a:latin typeface="Calibri" panose="020F0502020204030204" pitchFamily="34" charset="0"/>
                <a:cs typeface="Calibri" panose="020F0502020204030204" pitchFamily="34" charset="0"/>
              </a:rPr>
              <a:t>Warm welcomes</a:t>
            </a:r>
          </a:p>
          <a:p>
            <a:pPr lvl="1">
              <a:buFontTx/>
              <a:buChar char="-"/>
            </a:pPr>
            <a:r>
              <a:rPr lang="en-GB" i="0" dirty="0">
                <a:latin typeface="Calibri" panose="020F0502020204030204" pitchFamily="34" charset="0"/>
                <a:cs typeface="Calibri" panose="020F0502020204030204" pitchFamily="34" charset="0"/>
              </a:rPr>
              <a:t>Calm corners</a:t>
            </a:r>
          </a:p>
          <a:p>
            <a:pPr lvl="1">
              <a:buFontTx/>
              <a:buChar char="-"/>
            </a:pPr>
            <a:r>
              <a:rPr lang="en-GB" i="0" dirty="0">
                <a:latin typeface="Calibri" panose="020F0502020204030204" pitchFamily="34" charset="0"/>
                <a:cs typeface="Calibri" panose="020F0502020204030204" pitchFamily="34" charset="0"/>
              </a:rPr>
              <a:t>Mindfulness , yoga and meditation</a:t>
            </a:r>
          </a:p>
          <a:p>
            <a:pPr lvl="1">
              <a:buFontTx/>
              <a:buChar char="-"/>
            </a:pPr>
            <a:r>
              <a:rPr lang="en-GB" i="0" dirty="0">
                <a:latin typeface="Calibri" panose="020F0502020204030204" pitchFamily="34" charset="0"/>
                <a:cs typeface="Calibri" panose="020F0502020204030204" pitchFamily="34" charset="0"/>
              </a:rPr>
              <a:t>Frequent check-ins</a:t>
            </a:r>
          </a:p>
          <a:p>
            <a:endParaRPr lang="en-GB" dirty="0">
              <a:latin typeface="Calibri" panose="020F0502020204030204" pitchFamily="34" charset="0"/>
              <a:cs typeface="Calibri" panose="020F0502020204030204" pitchFamily="34" charset="0"/>
            </a:endParaRPr>
          </a:p>
          <a:p>
            <a:pPr lvl="1"/>
            <a:endParaRPr lang="en-GB" dirty="0"/>
          </a:p>
          <a:p>
            <a:endParaRPr lang="en-GB" dirty="0"/>
          </a:p>
        </p:txBody>
      </p:sp>
      <p:sp>
        <p:nvSpPr>
          <p:cNvPr id="12" name="Rectangle 11">
            <a:extLst>
              <a:ext uri="{FF2B5EF4-FFF2-40B4-BE49-F238E27FC236}">
                <a16:creationId xmlns:a16="http://schemas.microsoft.com/office/drawing/2014/main" id="{2AE37DBE-5576-4E27-97C0-75925347A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erson sitting in a field&#10;&#10;Description automatically generated">
            <a:extLst>
              <a:ext uri="{FF2B5EF4-FFF2-40B4-BE49-F238E27FC236}">
                <a16:creationId xmlns:a16="http://schemas.microsoft.com/office/drawing/2014/main" id="{F13EEA07-4071-4755-A8EF-E8AE9735B7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589854" y="10"/>
            <a:ext cx="4602146" cy="6857990"/>
          </a:xfrm>
          <a:prstGeom prst="rect">
            <a:avLst/>
          </a:prstGeom>
        </p:spPr>
      </p:pic>
      <p:pic>
        <p:nvPicPr>
          <p:cNvPr id="7" name="Audio 6">
            <a:hlinkClick r:id="" action="ppaction://media"/>
            <a:extLst>
              <a:ext uri="{FF2B5EF4-FFF2-40B4-BE49-F238E27FC236}">
                <a16:creationId xmlns:a16="http://schemas.microsoft.com/office/drawing/2014/main" id="{5ACB005C-8C13-4756-9868-A38540636D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6343803"/>
      </p:ext>
    </p:extLst>
  </p:cSld>
  <p:clrMapOvr>
    <a:masterClrMapping/>
  </p:clrMapOvr>
  <p:transition spd="slow" advTm="1424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1137A68B-1C01-4B21-8F62-9F127D170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4C748E9-9A06-4FF5-B80F-1DF5C66A8223}"/>
              </a:ext>
            </a:extLst>
          </p:cNvPr>
          <p:cNvSpPr>
            <a:spLocks noGrp="1"/>
          </p:cNvSpPr>
          <p:nvPr>
            <p:ph type="title"/>
          </p:nvPr>
        </p:nvSpPr>
        <p:spPr>
          <a:xfrm>
            <a:off x="640081" y="631373"/>
            <a:ext cx="4287924" cy="2035628"/>
          </a:xfrm>
        </p:spPr>
        <p:txBody>
          <a:bodyPr>
            <a:noAutofit/>
          </a:bodyPr>
          <a:lstStyle/>
          <a:p>
            <a:pPr algn="ctr"/>
            <a:r>
              <a:rPr lang="en-GB" b="1" dirty="0">
                <a:latin typeface="Calibri" panose="020F0502020204030204" pitchFamily="34" charset="0"/>
                <a:cs typeface="Calibri" panose="020F0502020204030204" pitchFamily="34" charset="0"/>
              </a:rPr>
              <a:t>3. A Sense of Self and Collective Efficacy</a:t>
            </a:r>
            <a:br>
              <a:rPr lang="en-GB" b="1" dirty="0">
                <a:latin typeface="Calibri" panose="020F0502020204030204" pitchFamily="34" charset="0"/>
                <a:cs typeface="Calibri" panose="020F0502020204030204" pitchFamily="34" charset="0"/>
              </a:rPr>
            </a:br>
            <a:endParaRPr lang="en-GB" b="1" dirty="0">
              <a:latin typeface="Calibri" panose="020F0502020204030204" pitchFamily="34" charset="0"/>
              <a:cs typeface="Calibri" panose="020F0502020204030204" pitchFamily="34" charset="0"/>
            </a:endParaRPr>
          </a:p>
        </p:txBody>
      </p:sp>
      <p:sp>
        <p:nvSpPr>
          <p:cNvPr id="17" name="Content Placeholder 8">
            <a:extLst>
              <a:ext uri="{FF2B5EF4-FFF2-40B4-BE49-F238E27FC236}">
                <a16:creationId xmlns:a16="http://schemas.microsoft.com/office/drawing/2014/main" id="{48FEBB2F-EC16-451A-8B4D-971C683FB8F5}"/>
              </a:ext>
            </a:extLst>
          </p:cNvPr>
          <p:cNvSpPr>
            <a:spLocks noGrp="1"/>
          </p:cNvSpPr>
          <p:nvPr>
            <p:ph idx="1"/>
          </p:nvPr>
        </p:nvSpPr>
        <p:spPr>
          <a:xfrm>
            <a:off x="370995" y="3123111"/>
            <a:ext cx="4557010" cy="4035879"/>
          </a:xfrm>
        </p:spPr>
        <p:txBody>
          <a:bodyPr>
            <a:normAutofit/>
          </a:bodyPr>
          <a:lstStyle/>
          <a:p>
            <a:r>
              <a:rPr lang="en-US" sz="2400" dirty="0">
                <a:latin typeface="Calibri" panose="020F0502020204030204" pitchFamily="34" charset="0"/>
                <a:cs typeface="Calibri" panose="020F0502020204030204" pitchFamily="34" charset="0"/>
              </a:rPr>
              <a:t>Obtain the voice of children and young people</a:t>
            </a:r>
          </a:p>
          <a:p>
            <a:r>
              <a:rPr lang="en-US" sz="2400" dirty="0">
                <a:latin typeface="Calibri" panose="020F0502020204030204" pitchFamily="34" charset="0"/>
                <a:cs typeface="Calibri" panose="020F0502020204030204" pitchFamily="34" charset="0"/>
              </a:rPr>
              <a:t>Create a sense of community in your school and classrooms</a:t>
            </a:r>
          </a:p>
          <a:p>
            <a:r>
              <a:rPr lang="en-US" sz="2400" dirty="0">
                <a:latin typeface="Calibri" panose="020F0502020204030204" pitchFamily="34" charset="0"/>
                <a:cs typeface="Calibri" panose="020F0502020204030204" pitchFamily="34" charset="0"/>
              </a:rPr>
              <a:t>Responsibilities – jobs/tasks</a:t>
            </a:r>
          </a:p>
          <a:p>
            <a:r>
              <a:rPr lang="en-US" sz="2400" dirty="0">
                <a:latin typeface="Calibri" panose="020F0502020204030204" pitchFamily="34" charset="0"/>
                <a:cs typeface="Calibri" panose="020F0502020204030204" pitchFamily="34" charset="0"/>
              </a:rPr>
              <a:t>Teaching problem-solving skills</a:t>
            </a:r>
          </a:p>
          <a:p>
            <a:endParaRPr lang="en-US" sz="1500" dirty="0"/>
          </a:p>
        </p:txBody>
      </p:sp>
      <p:sp>
        <p:nvSpPr>
          <p:cNvPr id="18" name="Rectangle 13">
            <a:extLst>
              <a:ext uri="{FF2B5EF4-FFF2-40B4-BE49-F238E27FC236}">
                <a16:creationId xmlns:a16="http://schemas.microsoft.com/office/drawing/2014/main" id="{87BCBE98-69EA-40E7-B937-FCA553A58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picture containing drawing&#10;&#10;Description automatically generated">
            <a:extLst>
              <a:ext uri="{FF2B5EF4-FFF2-40B4-BE49-F238E27FC236}">
                <a16:creationId xmlns:a16="http://schemas.microsoft.com/office/drawing/2014/main" id="{D60BE6DD-9154-41C8-A21C-DCD8C1A52B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7683" y="741296"/>
            <a:ext cx="5384074" cy="5384074"/>
          </a:xfrm>
          <a:prstGeom prst="rect">
            <a:avLst/>
          </a:prstGeom>
        </p:spPr>
      </p:pic>
      <p:pic>
        <p:nvPicPr>
          <p:cNvPr id="4" name="Audio 3">
            <a:hlinkClick r:id="" action="ppaction://media"/>
            <a:extLst>
              <a:ext uri="{FF2B5EF4-FFF2-40B4-BE49-F238E27FC236}">
                <a16:creationId xmlns:a16="http://schemas.microsoft.com/office/drawing/2014/main" id="{E40B2743-0E72-4339-9AFC-567777F09D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523867"/>
      </p:ext>
    </p:extLst>
  </p:cSld>
  <p:clrMapOvr>
    <a:masterClrMapping/>
  </p:clrMapOvr>
  <p:transition spd="slow" advTm="1424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Rectangle 30">
            <a:extLst>
              <a:ext uri="{FF2B5EF4-FFF2-40B4-BE49-F238E27FC236}">
                <a16:creationId xmlns:a16="http://schemas.microsoft.com/office/drawing/2014/main" id="{1137A68B-1C01-4B21-8F62-9F127D170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54C59FA-9FDC-450C-9AB0-9EA2DDD7FAB6}"/>
              </a:ext>
            </a:extLst>
          </p:cNvPr>
          <p:cNvSpPr>
            <a:spLocks noGrp="1"/>
          </p:cNvSpPr>
          <p:nvPr>
            <p:ph type="title"/>
          </p:nvPr>
        </p:nvSpPr>
        <p:spPr>
          <a:xfrm>
            <a:off x="648956" y="388304"/>
            <a:ext cx="4018839" cy="2035628"/>
          </a:xfrm>
        </p:spPr>
        <p:txBody>
          <a:bodyPr>
            <a:normAutofit/>
          </a:bodyPr>
          <a:lstStyle/>
          <a:p>
            <a:pPr algn="ctr"/>
            <a:r>
              <a:rPr lang="en-GB" b="1" dirty="0">
                <a:latin typeface="Calibri" panose="020F0502020204030204" pitchFamily="34" charset="0"/>
                <a:cs typeface="Calibri" panose="020F0502020204030204" pitchFamily="34" charset="0"/>
              </a:rPr>
              <a:t>4. Social Connectedness</a:t>
            </a:r>
          </a:p>
        </p:txBody>
      </p:sp>
      <p:sp>
        <p:nvSpPr>
          <p:cNvPr id="3" name="Content Placeholder 2">
            <a:extLst>
              <a:ext uri="{FF2B5EF4-FFF2-40B4-BE49-F238E27FC236}">
                <a16:creationId xmlns:a16="http://schemas.microsoft.com/office/drawing/2014/main" id="{9C1899CA-B7D7-43C7-AAF6-7DFA2DCC4935}"/>
              </a:ext>
            </a:extLst>
          </p:cNvPr>
          <p:cNvSpPr>
            <a:spLocks noGrp="1"/>
          </p:cNvSpPr>
          <p:nvPr>
            <p:ph idx="1"/>
          </p:nvPr>
        </p:nvSpPr>
        <p:spPr>
          <a:xfrm>
            <a:off x="640081" y="1875099"/>
            <a:ext cx="4010296" cy="4767001"/>
          </a:xfrm>
        </p:spPr>
        <p:txBody>
          <a:bodyPr>
            <a:normAutofit fontScale="92500" lnSpcReduction="20000"/>
          </a:bodyPr>
          <a:lstStyle/>
          <a:p>
            <a:pPr marL="0" indent="0">
              <a:buNone/>
            </a:pPr>
            <a:r>
              <a:rPr lang="en-GB" sz="2600" dirty="0">
                <a:latin typeface="Calibri" panose="020F0502020204030204" pitchFamily="34" charset="0"/>
                <a:cs typeface="Calibri" panose="020F0502020204030204" pitchFamily="34" charset="0"/>
              </a:rPr>
              <a:t>We need to create meaningful experiences of social connectedness:</a:t>
            </a:r>
          </a:p>
          <a:p>
            <a:pPr marL="0" indent="0">
              <a:buNone/>
            </a:pPr>
            <a:endParaRPr lang="en-GB" sz="2600" dirty="0">
              <a:latin typeface="Calibri" panose="020F0502020204030204" pitchFamily="34" charset="0"/>
              <a:cs typeface="Calibri" panose="020F0502020204030204" pitchFamily="34" charset="0"/>
            </a:endParaRPr>
          </a:p>
          <a:p>
            <a:r>
              <a:rPr lang="en-GB" sz="2600" dirty="0">
                <a:latin typeface="Calibri" panose="020F0502020204030204" pitchFamily="34" charset="0"/>
                <a:cs typeface="Calibri" panose="020F0502020204030204" pitchFamily="34" charset="0"/>
              </a:rPr>
              <a:t>Peer mentoring/Buddy systems</a:t>
            </a:r>
          </a:p>
          <a:p>
            <a:r>
              <a:rPr lang="en-GB" sz="2600" dirty="0">
                <a:latin typeface="Calibri" panose="020F0502020204030204" pitchFamily="34" charset="0"/>
                <a:cs typeface="Calibri" panose="020F0502020204030204" pitchFamily="34" charset="0"/>
              </a:rPr>
              <a:t>Circle time/tutor periods</a:t>
            </a:r>
          </a:p>
          <a:p>
            <a:r>
              <a:rPr lang="en-GB" sz="2600" dirty="0">
                <a:latin typeface="Calibri" panose="020F0502020204030204" pitchFamily="34" charset="0"/>
                <a:cs typeface="Calibri" panose="020F0502020204030204" pitchFamily="34" charset="0"/>
              </a:rPr>
              <a:t>Build relationships/reconnect</a:t>
            </a:r>
          </a:p>
          <a:p>
            <a:r>
              <a:rPr lang="en-GB" sz="2600" dirty="0">
                <a:latin typeface="Calibri" panose="020F0502020204030204" pitchFamily="34" charset="0"/>
                <a:cs typeface="Calibri" panose="020F0502020204030204" pitchFamily="34" charset="0"/>
              </a:rPr>
              <a:t>Key adults</a:t>
            </a:r>
          </a:p>
          <a:p>
            <a:pPr marL="0" indent="0">
              <a:buNone/>
            </a:pPr>
            <a:endParaRPr lang="en-GB" sz="2600" dirty="0">
              <a:latin typeface="Calibri" panose="020F0502020204030204" pitchFamily="34" charset="0"/>
              <a:cs typeface="Calibri" panose="020F0502020204030204" pitchFamily="34" charset="0"/>
            </a:endParaRPr>
          </a:p>
          <a:p>
            <a:pPr marL="0" indent="0">
              <a:buNone/>
            </a:pPr>
            <a:r>
              <a:rPr lang="en-GB" sz="2600" b="1" dirty="0">
                <a:latin typeface="Calibri" panose="020F0502020204030204" pitchFamily="34" charset="0"/>
                <a:cs typeface="Calibri" panose="020F0502020204030204" pitchFamily="34" charset="0"/>
              </a:rPr>
              <a:t>Be deliberate, sensitive and persistent.</a:t>
            </a:r>
          </a:p>
          <a:p>
            <a:endParaRPr lang="en-GB" sz="2600" dirty="0">
              <a:latin typeface="Calibri" panose="020F0502020204030204" pitchFamily="34" charset="0"/>
              <a:cs typeface="Calibri" panose="020F0502020204030204" pitchFamily="34" charset="0"/>
            </a:endParaRPr>
          </a:p>
          <a:p>
            <a:endParaRPr lang="en-GB" sz="1200" dirty="0"/>
          </a:p>
          <a:p>
            <a:endParaRPr lang="en-GB" sz="1200" dirty="0"/>
          </a:p>
        </p:txBody>
      </p:sp>
      <p:sp>
        <p:nvSpPr>
          <p:cNvPr id="36" name="Rectangle 32">
            <a:extLst>
              <a:ext uri="{FF2B5EF4-FFF2-40B4-BE49-F238E27FC236}">
                <a16:creationId xmlns:a16="http://schemas.microsoft.com/office/drawing/2014/main" id="{87BCBE98-69EA-40E7-B937-FCA553A58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48D8AABB-0407-43A9-BDD2-136E8DE13BC0}"/>
              </a:ext>
            </a:extLst>
          </p:cNvPr>
          <p:cNvSpPr/>
          <p:nvPr/>
        </p:nvSpPr>
        <p:spPr>
          <a:xfrm>
            <a:off x="6166212" y="235707"/>
            <a:ext cx="5790837" cy="830997"/>
          </a:xfrm>
          <a:prstGeom prst="rect">
            <a:avLst/>
          </a:prstGeom>
        </p:spPr>
        <p:txBody>
          <a:bodyPr wrap="square">
            <a:spAutoFit/>
          </a:bodyPr>
          <a:lstStyle/>
          <a:p>
            <a:r>
              <a:rPr lang="en-GB" sz="2400" b="1" dirty="0">
                <a:latin typeface="Calibri" panose="020F0502020204030204" pitchFamily="34" charset="0"/>
                <a:cs typeface="Calibri" panose="020F0502020204030204" pitchFamily="34" charset="0"/>
              </a:rPr>
              <a:t>“Every interaction is an intervention.” </a:t>
            </a:r>
          </a:p>
          <a:p>
            <a:pPr algn="r"/>
            <a:r>
              <a:rPr lang="en-GB" sz="2400" dirty="0">
                <a:latin typeface="Calibri" panose="020F0502020204030204" pitchFamily="34" charset="0"/>
                <a:cs typeface="Calibri" panose="020F0502020204030204" pitchFamily="34" charset="0"/>
              </a:rPr>
              <a:t>		(Dr Karen </a:t>
            </a:r>
            <a:r>
              <a:rPr lang="en-GB" sz="2400" dirty="0" err="1">
                <a:latin typeface="Calibri" panose="020F0502020204030204" pitchFamily="34" charset="0"/>
                <a:cs typeface="Calibri" panose="020F0502020204030204" pitchFamily="34" charset="0"/>
              </a:rPr>
              <a:t>Treisman</a:t>
            </a:r>
            <a:r>
              <a:rPr lang="en-GB" sz="2400" dirty="0">
                <a:latin typeface="Calibri" panose="020F0502020204030204" pitchFamily="34" charset="0"/>
                <a:cs typeface="Calibri" panose="020F0502020204030204" pitchFamily="34" charset="0"/>
              </a:rPr>
              <a:t>, 2017)</a:t>
            </a:r>
          </a:p>
        </p:txBody>
      </p:sp>
      <p:sp>
        <p:nvSpPr>
          <p:cNvPr id="11" name="Rectangle 10">
            <a:extLst>
              <a:ext uri="{FF2B5EF4-FFF2-40B4-BE49-F238E27FC236}">
                <a16:creationId xmlns:a16="http://schemas.microsoft.com/office/drawing/2014/main" id="{BB6D7A64-37C3-43A6-94EA-36B916A06E1F}"/>
              </a:ext>
            </a:extLst>
          </p:cNvPr>
          <p:cNvSpPr/>
          <p:nvPr/>
        </p:nvSpPr>
        <p:spPr>
          <a:xfrm>
            <a:off x="5880100" y="5115461"/>
            <a:ext cx="6096000" cy="1323439"/>
          </a:xfrm>
          <a:prstGeom prst="rect">
            <a:avLst/>
          </a:prstGeom>
        </p:spPr>
        <p:txBody>
          <a:bodyPr>
            <a:spAutoFit/>
          </a:bodyPr>
          <a:lstStyle/>
          <a:p>
            <a:r>
              <a:rPr lang="en-GB" sz="2000" dirty="0">
                <a:latin typeface="Calibri" panose="020F0502020204030204" pitchFamily="34" charset="0"/>
                <a:cs typeface="Calibri" panose="020F0502020204030204" pitchFamily="34" charset="0"/>
              </a:rPr>
              <a:t>“The more healthy relationships a child has, the more likely he will be to recover from trauma and thrive. Relationships are the agents of change and the most powerful therapy is human love.”  </a:t>
            </a:r>
            <a:r>
              <a:rPr lang="en-GB" dirty="0">
                <a:latin typeface="Calibri" panose="020F0502020204030204" pitchFamily="34" charset="0"/>
                <a:cs typeface="Calibri" panose="020F0502020204030204" pitchFamily="34" charset="0"/>
              </a:rPr>
              <a:t>(Dr Bruce Perry, 2007) </a:t>
            </a:r>
          </a:p>
        </p:txBody>
      </p:sp>
      <p:pic>
        <p:nvPicPr>
          <p:cNvPr id="12" name="Audio 11">
            <a:hlinkClick r:id="" action="ppaction://media"/>
            <a:extLst>
              <a:ext uri="{FF2B5EF4-FFF2-40B4-BE49-F238E27FC236}">
                <a16:creationId xmlns:a16="http://schemas.microsoft.com/office/drawing/2014/main" id="{DDDD6500-16E2-4FB3-8A2C-F52FEFEDB6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6" name="Picture 5" descr="A close up of a logo&#10;&#10;Description automatically generated">
            <a:extLst>
              <a:ext uri="{FF2B5EF4-FFF2-40B4-BE49-F238E27FC236}">
                <a16:creationId xmlns:a16="http://schemas.microsoft.com/office/drawing/2014/main" id="{ABD33525-568A-4DD2-8D9F-5D889A112D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1720" y="1275616"/>
            <a:ext cx="5381625" cy="3590925"/>
          </a:xfrm>
          <a:prstGeom prst="rect">
            <a:avLst/>
          </a:prstGeom>
        </p:spPr>
      </p:pic>
    </p:spTree>
    <p:extLst>
      <p:ext uri="{BB962C8B-B14F-4D97-AF65-F5344CB8AC3E}">
        <p14:creationId xmlns:p14="http://schemas.microsoft.com/office/powerpoint/2010/main" val="2580465125"/>
      </p:ext>
    </p:extLst>
  </p:cSld>
  <p:clrMapOvr>
    <a:masterClrMapping/>
  </p:clrMapOvr>
  <p:transition spd="slow" advTm="1424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8F1D9E15-24C9-4D3B-96A0-95BB465BC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E4C0FB-0800-49CA-B237-48F50CA3ACB5}"/>
              </a:ext>
            </a:extLst>
          </p:cNvPr>
          <p:cNvSpPr>
            <a:spLocks noGrp="1"/>
          </p:cNvSpPr>
          <p:nvPr>
            <p:ph type="title"/>
          </p:nvPr>
        </p:nvSpPr>
        <p:spPr>
          <a:xfrm>
            <a:off x="784743" y="685800"/>
            <a:ext cx="5793475" cy="1485900"/>
          </a:xfrm>
        </p:spPr>
        <p:txBody>
          <a:bodyPr>
            <a:normAutofit/>
          </a:bodyPr>
          <a:lstStyle/>
          <a:p>
            <a:r>
              <a:rPr lang="en-GB" b="1" dirty="0">
                <a:latin typeface="Calibri" panose="020F0502020204030204" pitchFamily="34" charset="0"/>
                <a:cs typeface="Calibri" panose="020F0502020204030204" pitchFamily="34" charset="0"/>
              </a:rPr>
              <a:t>5. Promoting Hope</a:t>
            </a:r>
          </a:p>
        </p:txBody>
      </p:sp>
      <p:sp>
        <p:nvSpPr>
          <p:cNvPr id="3" name="Content Placeholder 2">
            <a:extLst>
              <a:ext uri="{FF2B5EF4-FFF2-40B4-BE49-F238E27FC236}">
                <a16:creationId xmlns:a16="http://schemas.microsoft.com/office/drawing/2014/main" id="{ADEBC3AB-BADC-43BB-9B02-A6DE3B549B8A}"/>
              </a:ext>
            </a:extLst>
          </p:cNvPr>
          <p:cNvSpPr>
            <a:spLocks noGrp="1"/>
          </p:cNvSpPr>
          <p:nvPr>
            <p:ph idx="1"/>
          </p:nvPr>
        </p:nvSpPr>
        <p:spPr>
          <a:xfrm>
            <a:off x="784743" y="1996017"/>
            <a:ext cx="5793475" cy="3581400"/>
          </a:xfrm>
        </p:spPr>
        <p:txBody>
          <a:bodyPr>
            <a:normAutofit/>
          </a:bodyPr>
          <a:lstStyle/>
          <a:p>
            <a:pPr marL="0" indent="0" algn="ctr">
              <a:buNone/>
            </a:pPr>
            <a:r>
              <a:rPr lang="en-GB" sz="2800" i="1" dirty="0">
                <a:latin typeface="Calibri" panose="020F0502020204030204" pitchFamily="34" charset="0"/>
                <a:cs typeface="Calibri" panose="020F0502020204030204" pitchFamily="34" charset="0"/>
              </a:rPr>
              <a:t>Hope helps pupils hold on to the possibility of change and the anticipation and wish that tomorrow will be better. When hope is present it can make the most difficult challenges feel manageable and survivable.</a:t>
            </a:r>
          </a:p>
          <a:p>
            <a:pPr marL="0" indent="0" algn="ctr">
              <a:buNone/>
            </a:pPr>
            <a:endParaRPr lang="en-GB" sz="2800" dirty="0">
              <a:latin typeface="Calibri" panose="020F0502020204030204" pitchFamily="34" charset="0"/>
              <a:cs typeface="Calibri" panose="020F0502020204030204" pitchFamily="34" charset="0"/>
            </a:endParaRPr>
          </a:p>
        </p:txBody>
      </p:sp>
      <p:sp>
        <p:nvSpPr>
          <p:cNvPr id="17" name="Rectangle 13">
            <a:extLst>
              <a:ext uri="{FF2B5EF4-FFF2-40B4-BE49-F238E27FC236}">
                <a16:creationId xmlns:a16="http://schemas.microsoft.com/office/drawing/2014/main" id="{B3C82AAA-6CDE-45E7-B8C8-E1809E5D8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9FFA8783-9774-4415-9044-8F2079175B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6406" y="643467"/>
            <a:ext cx="3611447" cy="2705100"/>
          </a:xfrm>
          <a:prstGeom prst="rect">
            <a:avLst/>
          </a:prstGeom>
          <a:ln>
            <a:noFill/>
          </a:ln>
          <a:effectLst/>
        </p:spPr>
      </p:pic>
      <p:pic>
        <p:nvPicPr>
          <p:cNvPr id="5" name="Picture 4">
            <a:extLst>
              <a:ext uri="{FF2B5EF4-FFF2-40B4-BE49-F238E27FC236}">
                <a16:creationId xmlns:a16="http://schemas.microsoft.com/office/drawing/2014/main" id="{B6E51A14-D904-42E2-A98D-9077D7F3DB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7090" y="3929464"/>
            <a:ext cx="3730079" cy="1865039"/>
          </a:xfrm>
          <a:prstGeom prst="rect">
            <a:avLst/>
          </a:prstGeom>
          <a:ln>
            <a:noFill/>
          </a:ln>
          <a:effectLst/>
        </p:spPr>
      </p:pic>
      <p:pic>
        <p:nvPicPr>
          <p:cNvPr id="6" name="Picture 5">
            <a:extLst>
              <a:ext uri="{FF2B5EF4-FFF2-40B4-BE49-F238E27FC236}">
                <a16:creationId xmlns:a16="http://schemas.microsoft.com/office/drawing/2014/main" id="{9E7C7492-481D-45FC-A5B5-606EA95A10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2772" y="5432023"/>
            <a:ext cx="1866900" cy="371475"/>
          </a:xfrm>
          <a:prstGeom prst="rect">
            <a:avLst/>
          </a:prstGeom>
        </p:spPr>
      </p:pic>
      <p:pic>
        <p:nvPicPr>
          <p:cNvPr id="8" name="Audio 7">
            <a:hlinkClick r:id="" action="ppaction://media"/>
            <a:extLst>
              <a:ext uri="{FF2B5EF4-FFF2-40B4-BE49-F238E27FC236}">
                <a16:creationId xmlns:a16="http://schemas.microsoft.com/office/drawing/2014/main" id="{F5DA73E2-A004-4D36-876C-90827F50E1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53261849"/>
      </p:ext>
    </p:extLst>
  </p:cSld>
  <p:clrMapOvr>
    <a:masterClrMapping/>
  </p:clrMapOvr>
  <p:transition spd="slow" advTm="1424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9484204-AAC3-4FE4-AA51-51757C84A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596C6F-510D-48F3-AAB6-C7891B2BF50B}"/>
              </a:ext>
            </a:extLst>
          </p:cNvPr>
          <p:cNvSpPr>
            <a:spLocks noGrp="1"/>
          </p:cNvSpPr>
          <p:nvPr>
            <p:ph type="title"/>
          </p:nvPr>
        </p:nvSpPr>
        <p:spPr>
          <a:xfrm>
            <a:off x="640080" y="639704"/>
            <a:ext cx="3299579" cy="1287067"/>
          </a:xfrm>
        </p:spPr>
        <p:txBody>
          <a:bodyPr anchor="ctr">
            <a:normAutofit/>
          </a:bodyPr>
          <a:lstStyle/>
          <a:p>
            <a:pPr algn="ctr"/>
            <a:r>
              <a:rPr lang="en-GB" sz="5400" b="1" dirty="0">
                <a:latin typeface="Calibri" panose="020F0502020204030204" pitchFamily="34" charset="0"/>
                <a:cs typeface="Calibri" panose="020F0502020204030204" pitchFamily="34" charset="0"/>
              </a:rPr>
              <a:t>Play</a:t>
            </a:r>
          </a:p>
        </p:txBody>
      </p:sp>
      <p:pic>
        <p:nvPicPr>
          <p:cNvPr id="3" name="Recorded Sound">
            <a:hlinkClick r:id="" action="ppaction://media"/>
            <a:extLst>
              <a:ext uri="{FF2B5EF4-FFF2-40B4-BE49-F238E27FC236}">
                <a16:creationId xmlns:a16="http://schemas.microsoft.com/office/drawing/2014/main" id="{046CD85E-C5F2-4049-91D9-1263B12A6D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0242" y="5731470"/>
            <a:ext cx="406400" cy="406400"/>
          </a:xfrm>
          <a:prstGeom prst="rect">
            <a:avLst/>
          </a:prstGeom>
        </p:spPr>
      </p:pic>
      <p:pic>
        <p:nvPicPr>
          <p:cNvPr id="8" name="Picture 7" descr="A picture containing grass, outdoor, sport, man&#10;&#10;Description automatically generated">
            <a:extLst>
              <a:ext uri="{FF2B5EF4-FFF2-40B4-BE49-F238E27FC236}">
                <a16:creationId xmlns:a16="http://schemas.microsoft.com/office/drawing/2014/main" id="{73F56923-7C5F-43DD-97DD-888CBB7DD68E}"/>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90740" y="2318032"/>
            <a:ext cx="4326366" cy="2433581"/>
          </a:xfrm>
          <a:prstGeom prst="rect">
            <a:avLst/>
          </a:prstGeom>
        </p:spPr>
      </p:pic>
      <p:sp>
        <p:nvSpPr>
          <p:cNvPr id="4" name="TextBox 3">
            <a:extLst>
              <a:ext uri="{FF2B5EF4-FFF2-40B4-BE49-F238E27FC236}">
                <a16:creationId xmlns:a16="http://schemas.microsoft.com/office/drawing/2014/main" id="{7E7B35CE-ADFF-447C-A4AE-07C404D7F4B6}"/>
              </a:ext>
            </a:extLst>
          </p:cNvPr>
          <p:cNvSpPr txBox="1"/>
          <p:nvPr/>
        </p:nvSpPr>
        <p:spPr>
          <a:xfrm>
            <a:off x="55358" y="5011340"/>
            <a:ext cx="4888443" cy="923330"/>
          </a:xfrm>
          <a:prstGeom prst="rect">
            <a:avLst/>
          </a:prstGeom>
          <a:noFill/>
        </p:spPr>
        <p:txBody>
          <a:bodyPr wrap="square" rtlCol="0">
            <a:spAutoFit/>
          </a:bodyPr>
          <a:lstStyle/>
          <a:p>
            <a:pPr algn="ctr"/>
            <a:r>
              <a:rPr lang="en-GB" b="1" dirty="0">
                <a:latin typeface="Calibri" panose="020F0502020204030204" pitchFamily="34" charset="0"/>
                <a:cs typeface="Calibri" panose="020F0502020204030204" pitchFamily="34" charset="0"/>
              </a:rPr>
              <a:t>PACE: Daniel Hughes</a:t>
            </a:r>
          </a:p>
          <a:p>
            <a:pPr algn="ctr"/>
            <a:endParaRPr lang="en-GB" b="1" dirty="0">
              <a:latin typeface="Calibri" panose="020F0502020204030204" pitchFamily="34" charset="0"/>
              <a:cs typeface="Calibri" panose="020F0502020204030204" pitchFamily="34" charset="0"/>
            </a:endParaRPr>
          </a:p>
          <a:p>
            <a:pPr algn="ctr"/>
            <a:r>
              <a:rPr lang="en-GB" b="1" dirty="0">
                <a:latin typeface="Calibri" panose="020F0502020204030204" pitchFamily="34" charset="0"/>
                <a:cs typeface="Calibri" panose="020F0502020204030204" pitchFamily="34" charset="0"/>
                <a:hlinkClick r:id="rId7"/>
              </a:rPr>
              <a:t>Resource: Poster to illustrate PACE</a:t>
            </a:r>
            <a:endParaRPr lang="en-GB" dirty="0"/>
          </a:p>
        </p:txBody>
      </p:sp>
      <p:pic>
        <p:nvPicPr>
          <p:cNvPr id="5" name="Picture 4">
            <a:extLst>
              <a:ext uri="{FF2B5EF4-FFF2-40B4-BE49-F238E27FC236}">
                <a16:creationId xmlns:a16="http://schemas.microsoft.com/office/drawing/2014/main" id="{94AFAB83-A607-4B27-9F99-EC5B480CC83F}"/>
              </a:ext>
            </a:extLst>
          </p:cNvPr>
          <p:cNvPicPr>
            <a:picLocks noChangeAspect="1"/>
          </p:cNvPicPr>
          <p:nvPr/>
        </p:nvPicPr>
        <p:blipFill>
          <a:blip r:embed="rId8"/>
          <a:stretch>
            <a:fillRect/>
          </a:stretch>
        </p:blipFill>
        <p:spPr>
          <a:xfrm>
            <a:off x="5152055" y="639973"/>
            <a:ext cx="6504996" cy="5578323"/>
          </a:xfrm>
          <a:prstGeom prst="rect">
            <a:avLst/>
          </a:prstGeom>
        </p:spPr>
      </p:pic>
    </p:spTree>
    <p:extLst>
      <p:ext uri="{BB962C8B-B14F-4D97-AF65-F5344CB8AC3E}">
        <p14:creationId xmlns:p14="http://schemas.microsoft.com/office/powerpoint/2010/main" val="1712548006"/>
      </p:ext>
    </p:extLst>
  </p:cSld>
  <p:clrMapOvr>
    <a:masterClrMapping/>
  </p:clrMapOvr>
  <p:transition spd="slow" advTm="1424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2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7A68B-1C01-4B21-8F62-9F127D170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B20B68E-5A3B-4A60-9D43-7ECB2FB4F816}"/>
              </a:ext>
            </a:extLst>
          </p:cNvPr>
          <p:cNvSpPr>
            <a:spLocks noGrp="1"/>
          </p:cNvSpPr>
          <p:nvPr>
            <p:ph type="title"/>
          </p:nvPr>
        </p:nvSpPr>
        <p:spPr>
          <a:xfrm>
            <a:off x="640081" y="631373"/>
            <a:ext cx="4018839" cy="2035628"/>
          </a:xfrm>
        </p:spPr>
        <p:txBody>
          <a:bodyPr>
            <a:normAutofit/>
          </a:bodyPr>
          <a:lstStyle/>
          <a:p>
            <a:r>
              <a:rPr lang="en-GB" b="1" dirty="0">
                <a:latin typeface="Calibri" panose="020F0502020204030204" pitchFamily="34" charset="0"/>
                <a:cs typeface="Calibri" panose="020F0502020204030204" pitchFamily="34" charset="0"/>
              </a:rPr>
              <a:t>Learning</a:t>
            </a:r>
          </a:p>
        </p:txBody>
      </p:sp>
      <p:sp>
        <p:nvSpPr>
          <p:cNvPr id="3" name="Content Placeholder 2">
            <a:extLst>
              <a:ext uri="{FF2B5EF4-FFF2-40B4-BE49-F238E27FC236}">
                <a16:creationId xmlns:a16="http://schemas.microsoft.com/office/drawing/2014/main" id="{D704054B-D364-45F1-BA54-8C69E9D6390B}"/>
              </a:ext>
            </a:extLst>
          </p:cNvPr>
          <p:cNvSpPr>
            <a:spLocks noGrp="1"/>
          </p:cNvSpPr>
          <p:nvPr>
            <p:ph idx="1"/>
          </p:nvPr>
        </p:nvSpPr>
        <p:spPr>
          <a:xfrm>
            <a:off x="640080" y="2060434"/>
            <a:ext cx="4114799" cy="4166193"/>
          </a:xfrm>
        </p:spPr>
        <p:txBody>
          <a:bodyPr>
            <a:normAutofit/>
          </a:bodyPr>
          <a:lstStyle/>
          <a:p>
            <a:pPr marL="0" indent="0">
              <a:buNone/>
            </a:pPr>
            <a:r>
              <a:rPr lang="en-GB" sz="3200" dirty="0">
                <a:latin typeface="Calibri" panose="020F0502020204030204" pitchFamily="34" charset="0"/>
                <a:cs typeface="Calibri" panose="020F0502020204030204" pitchFamily="34" charset="0"/>
              </a:rPr>
              <a:t>Brain prioritises need for survival and sense of safety over higher order skills needs for learning.</a:t>
            </a:r>
          </a:p>
          <a:p>
            <a:pPr marL="0" indent="0">
              <a:buNone/>
            </a:pPr>
            <a:endParaRPr lang="en-GB" sz="3200" dirty="0">
              <a:latin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cs typeface="Calibri" panose="020F0502020204030204" pitchFamily="34" charset="0"/>
              </a:rPr>
              <a:t>                                </a:t>
            </a:r>
            <a:r>
              <a:rPr lang="en-GB" sz="2400" dirty="0">
                <a:latin typeface="Calibri" panose="020F0502020204030204" pitchFamily="34" charset="0"/>
                <a:cs typeface="Calibri" panose="020F0502020204030204" pitchFamily="34" charset="0"/>
              </a:rPr>
              <a:t>(</a:t>
            </a:r>
            <a:r>
              <a:rPr lang="en-GB" sz="2400" dirty="0" err="1">
                <a:latin typeface="Calibri" panose="020F0502020204030204" pitchFamily="34" charset="0"/>
                <a:cs typeface="Calibri" panose="020F0502020204030204" pitchFamily="34" charset="0"/>
              </a:rPr>
              <a:t>Cozolino</a:t>
            </a:r>
            <a:r>
              <a:rPr lang="en-GB" sz="2400" dirty="0">
                <a:latin typeface="Calibri" panose="020F0502020204030204" pitchFamily="34" charset="0"/>
                <a:cs typeface="Calibri" panose="020F0502020204030204" pitchFamily="34" charset="0"/>
              </a:rPr>
              <a:t>, 2015)</a:t>
            </a:r>
          </a:p>
          <a:p>
            <a:pPr marL="0" indent="0">
              <a:buNone/>
            </a:pPr>
            <a:endParaRPr lang="en-GB" sz="1500" dirty="0"/>
          </a:p>
          <a:p>
            <a:pPr marL="0" indent="0">
              <a:buNone/>
            </a:pPr>
            <a:endParaRPr lang="en-GB" sz="1500" dirty="0"/>
          </a:p>
        </p:txBody>
      </p:sp>
      <p:sp>
        <p:nvSpPr>
          <p:cNvPr id="12" name="Rectangle 11">
            <a:extLst>
              <a:ext uri="{FF2B5EF4-FFF2-40B4-BE49-F238E27FC236}">
                <a16:creationId xmlns:a16="http://schemas.microsoft.com/office/drawing/2014/main" id="{87BCBE98-69EA-40E7-B937-FCA553A58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DC053F49-8B9E-46F0-A125-FC4B553AFB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7845" y="1607589"/>
            <a:ext cx="5384074" cy="3860279"/>
          </a:xfrm>
          <a:prstGeom prst="rect">
            <a:avLst/>
          </a:prstGeom>
        </p:spPr>
      </p:pic>
      <p:pic>
        <p:nvPicPr>
          <p:cNvPr id="6" name="Recorded Sound">
            <a:hlinkClick r:id="" action="ppaction://media"/>
            <a:extLst>
              <a:ext uri="{FF2B5EF4-FFF2-40B4-BE49-F238E27FC236}">
                <a16:creationId xmlns:a16="http://schemas.microsoft.com/office/drawing/2014/main" id="{9A7D1ACF-8BB3-46F9-9A9C-87950B88A4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218867343"/>
      </p:ext>
    </p:extLst>
  </p:cSld>
  <p:clrMapOvr>
    <a:masterClrMapping/>
  </p:clrMapOvr>
  <p:transition spd="slow" advTm="1424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0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BD600-D4FC-4816-A310-CA20E70174E4}"/>
              </a:ext>
            </a:extLst>
          </p:cNvPr>
          <p:cNvSpPr>
            <a:spLocks noGrp="1"/>
          </p:cNvSpPr>
          <p:nvPr>
            <p:ph type="title"/>
          </p:nvPr>
        </p:nvSpPr>
        <p:spPr>
          <a:xfrm>
            <a:off x="863600" y="247649"/>
            <a:ext cx="9601200" cy="1485900"/>
          </a:xfrm>
        </p:spPr>
        <p:txBody>
          <a:bodyPr>
            <a:normAutofit/>
          </a:bodyPr>
          <a:lstStyle/>
          <a:p>
            <a:r>
              <a:rPr lang="en-GB" b="1" dirty="0">
                <a:latin typeface="Calibri" panose="020F0502020204030204" pitchFamily="34" charset="0"/>
                <a:cs typeface="Calibri" panose="020F0502020204030204" pitchFamily="34" charset="0"/>
              </a:rPr>
              <a:t>Further Reading and Resources</a:t>
            </a:r>
          </a:p>
        </p:txBody>
      </p:sp>
      <p:sp>
        <p:nvSpPr>
          <p:cNvPr id="3" name="Content Placeholder 2">
            <a:extLst>
              <a:ext uri="{FF2B5EF4-FFF2-40B4-BE49-F238E27FC236}">
                <a16:creationId xmlns:a16="http://schemas.microsoft.com/office/drawing/2014/main" id="{7EC68102-B383-4790-A27C-6812130AC67E}"/>
              </a:ext>
            </a:extLst>
          </p:cNvPr>
          <p:cNvSpPr>
            <a:spLocks noGrp="1"/>
          </p:cNvSpPr>
          <p:nvPr>
            <p:ph sz="half" idx="1"/>
          </p:nvPr>
        </p:nvSpPr>
        <p:spPr>
          <a:xfrm>
            <a:off x="860814" y="1238248"/>
            <a:ext cx="4803386" cy="5619752"/>
          </a:xfrm>
        </p:spPr>
        <p:txBody>
          <a:bodyPr>
            <a:normAutofit lnSpcReduction="10000"/>
          </a:bodyPr>
          <a:lstStyle/>
          <a:p>
            <a:pPr marL="0" indent="0">
              <a:buNone/>
            </a:pPr>
            <a:r>
              <a:rPr lang="en-GB" sz="2400" b="1" u="sng" dirty="0">
                <a:latin typeface="Calibri" panose="020F0502020204030204" pitchFamily="34" charset="0"/>
                <a:cs typeface="Calibri" panose="020F0502020204030204" pitchFamily="34" charset="0"/>
              </a:rPr>
              <a:t>Acknowledgements &amp; References:</a:t>
            </a:r>
          </a:p>
          <a:p>
            <a:pPr marL="0" indent="0">
              <a:buNone/>
            </a:pPr>
            <a:r>
              <a:rPr lang="en-GB" sz="2200" dirty="0" err="1">
                <a:latin typeface="Calibri" panose="020F0502020204030204" pitchFamily="34" charset="0"/>
                <a:cs typeface="Calibri" panose="020F0502020204030204" pitchFamily="34" charset="0"/>
              </a:rPr>
              <a:t>Hobfoll</a:t>
            </a:r>
            <a:r>
              <a:rPr lang="en-GB" sz="2200" dirty="0">
                <a:latin typeface="Calibri" panose="020F0502020204030204" pitchFamily="34" charset="0"/>
                <a:cs typeface="Calibri" panose="020F0502020204030204" pitchFamily="34" charset="0"/>
              </a:rPr>
              <a:t>, S. E. (2007) </a:t>
            </a:r>
            <a:r>
              <a:rPr lang="en-GB" sz="2200" i="1" dirty="0">
                <a:latin typeface="Calibri" panose="020F0502020204030204" pitchFamily="34" charset="0"/>
                <a:cs typeface="Calibri" panose="020F0502020204030204" pitchFamily="34" charset="0"/>
              </a:rPr>
              <a:t>Five essential elements of immediate and mid-term mass trauma intervention: Empirical evidence. </a:t>
            </a:r>
            <a:r>
              <a:rPr lang="en-GB" sz="2200" dirty="0">
                <a:latin typeface="Calibri" panose="020F0502020204030204" pitchFamily="34" charset="0"/>
                <a:cs typeface="Calibri" panose="020F0502020204030204" pitchFamily="34" charset="0"/>
              </a:rPr>
              <a:t>Psychiatry, 70 (4) 283-369</a:t>
            </a:r>
          </a:p>
          <a:p>
            <a:pPr marL="0" indent="0">
              <a:buNone/>
            </a:pPr>
            <a:r>
              <a:rPr lang="en-GB" sz="2200" dirty="0">
                <a:latin typeface="Calibri" panose="020F0502020204030204" pitchFamily="34" charset="0"/>
                <a:cs typeface="Calibri" panose="020F0502020204030204" pitchFamily="34" charset="0"/>
              </a:rPr>
              <a:t>Loades, M et al (2020) </a:t>
            </a:r>
            <a:r>
              <a:rPr lang="en-GB" sz="2200" i="1" dirty="0">
                <a:latin typeface="Calibri" panose="020F0502020204030204" pitchFamily="34" charset="0"/>
                <a:cs typeface="Calibri" panose="020F0502020204030204" pitchFamily="34" charset="0"/>
              </a:rPr>
              <a:t>Rapid Systematic Review: The impact of social isolation and loneliness on the mental health of children and adolescents in the context of COVID-19 </a:t>
            </a:r>
            <a:r>
              <a:rPr lang="en-GB" sz="2200" dirty="0">
                <a:latin typeface="Calibri" panose="020F0502020204030204" pitchFamily="34" charset="0"/>
                <a:cs typeface="Calibri" panose="020F0502020204030204" pitchFamily="34" charset="0"/>
                <a:hlinkClick r:id="rId3"/>
              </a:rPr>
              <a:t>https://osf.io/qh5fp/</a:t>
            </a:r>
            <a:endParaRPr lang="en-GB" sz="2200" dirty="0">
              <a:latin typeface="Calibri" panose="020F0502020204030204" pitchFamily="34" charset="0"/>
              <a:cs typeface="Calibri" panose="020F0502020204030204" pitchFamily="34" charset="0"/>
            </a:endParaRPr>
          </a:p>
          <a:p>
            <a:pPr marL="0" indent="0">
              <a:buNone/>
            </a:pPr>
            <a:r>
              <a:rPr lang="en-GB" sz="2200" i="1" dirty="0">
                <a:latin typeface="Calibri" panose="020F0502020204030204" pitchFamily="34" charset="0"/>
                <a:cs typeface="Calibri" panose="020F0502020204030204" pitchFamily="34" charset="0"/>
              </a:rPr>
              <a:t>Promoting Positive Transitions during and after the COVID-19 crisis: Guidance on supporting children and young people to start or return to school. </a:t>
            </a:r>
            <a:r>
              <a:rPr lang="en-GB" sz="2200" dirty="0">
                <a:latin typeface="Calibri" panose="020F0502020204030204" pitchFamily="34" charset="0"/>
                <a:cs typeface="Calibri" panose="020F0502020204030204" pitchFamily="34" charset="0"/>
              </a:rPr>
              <a:t>Northamptonshire Educational Psychology Service</a:t>
            </a:r>
            <a:endParaRPr lang="en-GB" sz="2200" dirty="0">
              <a:latin typeface="Calibri" panose="020F0502020204030204" pitchFamily="34" charset="0"/>
              <a:cs typeface="Calibri" panose="020F0502020204030204" pitchFamily="34" charset="0"/>
              <a:hlinkClick r:id="rId4"/>
            </a:endParaRPr>
          </a:p>
          <a:p>
            <a:pPr marL="0" indent="0">
              <a:buNone/>
            </a:pPr>
            <a:r>
              <a:rPr lang="en-GB" sz="2200" dirty="0">
                <a:latin typeface="Calibri" panose="020F0502020204030204" pitchFamily="34" charset="0"/>
                <a:cs typeface="Calibri" panose="020F0502020204030204" pitchFamily="34" charset="0"/>
                <a:hlinkClick r:id="rId4"/>
              </a:rPr>
              <a:t>https://marymered.wordpress.com/</a:t>
            </a:r>
            <a:endParaRPr lang="en-GB" sz="2200" dirty="0">
              <a:latin typeface="Calibri" panose="020F0502020204030204" pitchFamily="34" charset="0"/>
              <a:cs typeface="Calibri" panose="020F0502020204030204" pitchFamily="34" charset="0"/>
            </a:endParaRPr>
          </a:p>
          <a:p>
            <a:pPr marL="0" indent="0">
              <a:buNone/>
            </a:pPr>
            <a:endParaRPr lang="en-GB" dirty="0"/>
          </a:p>
          <a:p>
            <a:pPr marL="0" indent="0">
              <a:buNone/>
            </a:pPr>
            <a:endParaRPr lang="en-GB" dirty="0">
              <a:latin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cs typeface="Calibri" panose="020F0502020204030204" pitchFamily="34" charset="0"/>
            </a:endParaRPr>
          </a:p>
          <a:p>
            <a:pPr marL="0" indent="0">
              <a:buNone/>
            </a:pPr>
            <a:endParaRPr lang="en-GB" dirty="0"/>
          </a:p>
        </p:txBody>
      </p:sp>
      <p:sp>
        <p:nvSpPr>
          <p:cNvPr id="5" name="Rectangle 4">
            <a:extLst>
              <a:ext uri="{FF2B5EF4-FFF2-40B4-BE49-F238E27FC236}">
                <a16:creationId xmlns:a16="http://schemas.microsoft.com/office/drawing/2014/main" id="{78460B82-2099-47C3-BAFE-8718ACB16486}"/>
              </a:ext>
            </a:extLst>
          </p:cNvPr>
          <p:cNvSpPr/>
          <p:nvPr/>
        </p:nvSpPr>
        <p:spPr>
          <a:xfrm>
            <a:off x="6372616" y="1171843"/>
            <a:ext cx="5411714" cy="6494085"/>
          </a:xfrm>
          <a:prstGeom prst="rect">
            <a:avLst/>
          </a:prstGeom>
        </p:spPr>
        <p:txBody>
          <a:bodyPr wrap="square">
            <a:spAutoFit/>
          </a:bodyPr>
          <a:lstStyle/>
          <a:p>
            <a:r>
              <a:rPr lang="en-GB" sz="2400" b="1" u="sng" dirty="0">
                <a:latin typeface="Calibri" panose="020F0502020204030204" pitchFamily="34" charset="0"/>
                <a:cs typeface="Calibri" panose="020F0502020204030204" pitchFamily="34" charset="0"/>
              </a:rPr>
              <a:t>Resources:</a:t>
            </a:r>
          </a:p>
          <a:p>
            <a:endParaRPr lang="en-GB" sz="2000" b="1" u="sng"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latin typeface="Calibri" panose="020F0502020204030204" pitchFamily="34" charset="0"/>
                <a:cs typeface="Calibri" panose="020F0502020204030204" pitchFamily="34" charset="0"/>
                <a:hlinkClick r:id="rId5"/>
              </a:rPr>
              <a:t>Barry Carpenter’s Recovery Curriculum</a:t>
            </a:r>
            <a:endParaRPr lang="en-GB"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latin typeface="Calibri" panose="020F0502020204030204" pitchFamily="34" charset="0"/>
                <a:cs typeface="Calibri" panose="020F0502020204030204" pitchFamily="34" charset="0"/>
              </a:rPr>
              <a:t>Free mindfulness app and resources – for adults or young people: </a:t>
            </a:r>
            <a:r>
              <a:rPr lang="en-GB" sz="2000" dirty="0">
                <a:latin typeface="Calibri" panose="020F0502020204030204" pitchFamily="34" charset="0"/>
                <a:cs typeface="Calibri" panose="020F0502020204030204" pitchFamily="34" charset="0"/>
                <a:hlinkClick r:id="rId6"/>
              </a:rPr>
              <a:t>https://www.smilingmind.com.au/</a:t>
            </a:r>
            <a:endParaRPr lang="en-GB"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latin typeface="Calibri" panose="020F0502020204030204" pitchFamily="34" charset="0"/>
                <a:cs typeface="Calibri" panose="020F0502020204030204" pitchFamily="34" charset="0"/>
                <a:hlinkClick r:id="rId7"/>
              </a:rPr>
              <a:t>Calming breathing and stretching exercises for children based on yoga</a:t>
            </a:r>
            <a:endParaRPr lang="en-GB" sz="2000" dirty="0">
              <a:latin typeface="Calibri" panose="020F0502020204030204" pitchFamily="34" charset="0"/>
              <a:cs typeface="Calibri" panose="020F0502020204030204" pitchFamily="34" charset="0"/>
            </a:endParaRPr>
          </a:p>
          <a:p>
            <a:endParaRPr lang="en-GB"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latin typeface="Calibri" panose="020F0502020204030204" pitchFamily="34" charset="0"/>
                <a:cs typeface="Calibri" panose="020F0502020204030204" pitchFamily="34" charset="0"/>
                <a:hlinkClick r:id="rId8"/>
              </a:rPr>
              <a:t>Social Stories</a:t>
            </a:r>
            <a:endParaRPr lang="en-GB"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latin typeface="Calibri" panose="020F0502020204030204" pitchFamily="34" charset="0"/>
                <a:cs typeface="Calibri" panose="020F0502020204030204" pitchFamily="34" charset="0"/>
                <a:hlinkClick r:id="rId9"/>
              </a:rPr>
              <a:t>The Three Rs Reaching the Learning Brain</a:t>
            </a:r>
            <a:endParaRPr lang="en-GB" sz="2000" dirty="0">
              <a:latin typeface="Calibri" panose="020F0502020204030204" pitchFamily="34" charset="0"/>
              <a:cs typeface="Calibri" panose="020F0502020204030204" pitchFamily="34" charset="0"/>
            </a:endParaRPr>
          </a:p>
          <a:p>
            <a:endParaRPr lang="en-GB"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latin typeface="Calibri" panose="020F0502020204030204" pitchFamily="34" charset="0"/>
                <a:cs typeface="Calibri" panose="020F0502020204030204" pitchFamily="34" charset="0"/>
                <a:hlinkClick r:id="rId10"/>
              </a:rPr>
              <a:t>Young Minds Hope Clouds Activity</a:t>
            </a:r>
            <a:endParaRPr lang="en-GB"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latin typeface="Calibri" panose="020F0502020204030204" pitchFamily="34" charset="0"/>
                <a:cs typeface="Calibri" panose="020F0502020204030204" pitchFamily="34" charset="0"/>
                <a:hlinkClick r:id="rId11"/>
              </a:rPr>
              <a:t>PACE poster</a:t>
            </a:r>
            <a:endParaRPr lang="en-GB" sz="2000"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 </a:t>
            </a:r>
          </a:p>
          <a:p>
            <a:endParaRPr lang="en-GB" dirty="0">
              <a:latin typeface="Calibri" panose="020F0502020204030204" pitchFamily="34" charset="0"/>
              <a:cs typeface="Calibri" panose="020F0502020204030204" pitchFamily="34" charset="0"/>
            </a:endParaRPr>
          </a:p>
          <a:p>
            <a:endParaRPr lang="en-GB" dirty="0"/>
          </a:p>
        </p:txBody>
      </p:sp>
    </p:spTree>
    <p:extLst>
      <p:ext uri="{BB962C8B-B14F-4D97-AF65-F5344CB8AC3E}">
        <p14:creationId xmlns:p14="http://schemas.microsoft.com/office/powerpoint/2010/main" val="3339199242"/>
      </p:ext>
    </p:extLst>
  </p:cSld>
  <p:clrMapOvr>
    <a:masterClrMapping/>
  </p:clrMapOvr>
  <p:transition spd="slow" advTm="14242">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78A2B01-8104-4E10-B44D-476BA1281908}"/>
              </a:ext>
            </a:extLst>
          </p:cNvPr>
          <p:cNvSpPr>
            <a:spLocks noGrp="1"/>
          </p:cNvSpPr>
          <p:nvPr>
            <p:ph type="title"/>
          </p:nvPr>
        </p:nvSpPr>
        <p:spPr>
          <a:xfrm>
            <a:off x="640081" y="791570"/>
            <a:ext cx="4018839" cy="5262390"/>
          </a:xfrm>
        </p:spPr>
        <p:txBody>
          <a:bodyPr anchor="ctr">
            <a:normAutofit/>
          </a:bodyPr>
          <a:lstStyle/>
          <a:p>
            <a:pPr algn="ctr"/>
            <a:r>
              <a:rPr lang="en-GB" sz="5400" b="1" dirty="0">
                <a:solidFill>
                  <a:schemeClr val="bg2"/>
                </a:solidFill>
                <a:latin typeface="Calibri" panose="020F0502020204030204" pitchFamily="34" charset="0"/>
                <a:cs typeface="Calibri" panose="020F0502020204030204" pitchFamily="34" charset="0"/>
              </a:rPr>
              <a:t>Feedback</a:t>
            </a:r>
          </a:p>
        </p:txBody>
      </p:sp>
      <p:sp>
        <p:nvSpPr>
          <p:cNvPr id="10" name="Rectangle 9">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27BF1CA2-6BC9-4F7E-9916-4DB1595E50E2}"/>
              </a:ext>
            </a:extLst>
          </p:cNvPr>
          <p:cNvSpPr>
            <a:spLocks noGrp="1"/>
          </p:cNvSpPr>
          <p:nvPr>
            <p:ph idx="1"/>
          </p:nvPr>
        </p:nvSpPr>
        <p:spPr>
          <a:xfrm>
            <a:off x="6176720" y="297180"/>
            <a:ext cx="5287570" cy="6344920"/>
          </a:xfrm>
        </p:spPr>
        <p:txBody>
          <a:bodyPr anchor="ctr">
            <a:noAutofit/>
          </a:bodyPr>
          <a:lstStyle/>
          <a:p>
            <a:pPr marL="0" indent="0">
              <a:buNone/>
            </a:pPr>
            <a:r>
              <a:rPr lang="en-GB" sz="2200" dirty="0">
                <a:latin typeface="Calibri" panose="020F0502020204030204" pitchFamily="34" charset="0"/>
                <a:cs typeface="Calibri" panose="020F0502020204030204" pitchFamily="34" charset="0"/>
              </a:rPr>
              <a:t>This is the first time we have delivered training in this way. It has been a learning curve for all of us! It would be really helpful to know what you think. If, upon completion of the course, you would be good enough to share your views with us, we would be extremely grateful. This will not only help us improve training of this nature but also assist us in planning future online training as we all try to adapt to the ‘new normal’. </a:t>
            </a:r>
          </a:p>
          <a:p>
            <a:pPr marL="0" indent="0">
              <a:buNone/>
            </a:pPr>
            <a:endParaRPr lang="en-GB" sz="2200" dirty="0">
              <a:latin typeface="Calibri" panose="020F0502020204030204" pitchFamily="34" charset="0"/>
              <a:cs typeface="Calibri" panose="020F0502020204030204" pitchFamily="34" charset="0"/>
            </a:endParaRPr>
          </a:p>
          <a:p>
            <a:pPr marL="0" indent="0">
              <a:buNone/>
            </a:pPr>
            <a:r>
              <a:rPr lang="en-GB" sz="2200" dirty="0">
                <a:latin typeface="Calibri" panose="020F0502020204030204" pitchFamily="34" charset="0"/>
                <a:cs typeface="Calibri" panose="020F0502020204030204" pitchFamily="34" charset="0"/>
              </a:rPr>
              <a:t>If you would like further information about the content of any of the modules, or you have views about the course modules and design, please e-mail </a:t>
            </a:r>
            <a:r>
              <a:rPr lang="en-GB" sz="2200" dirty="0">
                <a:latin typeface="Calibri" panose="020F0502020204030204" pitchFamily="34" charset="0"/>
                <a:cs typeface="Calibri" panose="020F0502020204030204" pitchFamily="34" charset="0"/>
                <a:hlinkClick r:id="rId5"/>
              </a:rPr>
              <a:t>EPS@rotherham.gov.uk</a:t>
            </a:r>
            <a:endParaRPr lang="en-GB" sz="2200" dirty="0">
              <a:latin typeface="Calibri" panose="020F0502020204030204" pitchFamily="34" charset="0"/>
              <a:cs typeface="Calibri" panose="020F0502020204030204" pitchFamily="34" charset="0"/>
            </a:endParaRPr>
          </a:p>
          <a:p>
            <a:pPr marL="0" indent="0">
              <a:buNone/>
            </a:pPr>
            <a:endParaRPr lang="en-GB" sz="2200" dirty="0">
              <a:latin typeface="Calibri" panose="020F0502020204030204" pitchFamily="34" charset="0"/>
              <a:cs typeface="Calibri" panose="020F0502020204030204" pitchFamily="34" charset="0"/>
            </a:endParaRPr>
          </a:p>
          <a:p>
            <a:pPr marL="0" indent="0" algn="ctr">
              <a:buNone/>
            </a:pPr>
            <a:r>
              <a:rPr lang="en-GB" sz="2200" b="1" dirty="0">
                <a:latin typeface="Calibri" panose="020F0502020204030204" pitchFamily="34" charset="0"/>
                <a:cs typeface="Calibri" panose="020F0502020204030204" pitchFamily="34" charset="0"/>
              </a:rPr>
              <a:t>We hope you enjoyed the course! </a:t>
            </a:r>
          </a:p>
        </p:txBody>
      </p:sp>
      <p:pic>
        <p:nvPicPr>
          <p:cNvPr id="5" name="Audio 4">
            <a:hlinkClick r:id="" action="ppaction://media"/>
            <a:extLst>
              <a:ext uri="{FF2B5EF4-FFF2-40B4-BE49-F238E27FC236}">
                <a16:creationId xmlns:a16="http://schemas.microsoft.com/office/drawing/2014/main" id="{5F92290E-2F6D-40E2-B811-AE04798B41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18935231"/>
      </p:ext>
    </p:extLst>
  </p:cSld>
  <p:clrMapOvr>
    <a:masterClrMapping/>
  </p:clrMapOvr>
  <p:transition spd="slow" advTm="1424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CC0C52-5C1F-4FC5-BA8E-18E7000C9489}"/>
              </a:ext>
            </a:extLst>
          </p:cNvPr>
          <p:cNvSpPr>
            <a:spLocks noGrp="1"/>
          </p:cNvSpPr>
          <p:nvPr>
            <p:ph type="title"/>
          </p:nvPr>
        </p:nvSpPr>
        <p:spPr>
          <a:xfrm>
            <a:off x="3363864" y="685800"/>
            <a:ext cx="7705164" cy="1485900"/>
          </a:xfrm>
        </p:spPr>
        <p:txBody>
          <a:bodyPr>
            <a:normAutofit/>
          </a:bodyPr>
          <a:lstStyle/>
          <a:p>
            <a:r>
              <a:rPr lang="en-GB" b="1" dirty="0">
                <a:latin typeface="Calibri" panose="020F0502020204030204" pitchFamily="34" charset="0"/>
                <a:cs typeface="Calibri" panose="020F0502020204030204" pitchFamily="34" charset="0"/>
              </a:rPr>
              <a:t>Aims</a:t>
            </a:r>
          </a:p>
        </p:txBody>
      </p:sp>
      <p:sp>
        <p:nvSpPr>
          <p:cNvPr id="10" name="Rectangle 9">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0DCB354-163B-4BBF-B71C-36A4DCC0D988}"/>
              </a:ext>
            </a:extLst>
          </p:cNvPr>
          <p:cNvSpPr>
            <a:spLocks noGrp="1"/>
          </p:cNvSpPr>
          <p:nvPr>
            <p:ph idx="1"/>
          </p:nvPr>
        </p:nvSpPr>
        <p:spPr>
          <a:xfrm>
            <a:off x="3363864" y="2263140"/>
            <a:ext cx="8205836" cy="4378960"/>
          </a:xfrm>
        </p:spPr>
        <p:txBody>
          <a:bodyPr>
            <a:normAutofit/>
          </a:bodyPr>
          <a:lstStyle/>
          <a:p>
            <a:r>
              <a:rPr lang="en-GB" sz="2800" dirty="0">
                <a:latin typeface="Calibri" panose="020F0502020204030204" pitchFamily="34" charset="0"/>
                <a:cs typeface="Calibri" panose="020F0502020204030204" pitchFamily="34" charset="0"/>
              </a:rPr>
              <a:t>To consider the issues that might impact on young people and staff as they return to school</a:t>
            </a:r>
          </a:p>
          <a:p>
            <a:r>
              <a:rPr lang="en-GB" sz="2800" dirty="0">
                <a:latin typeface="Calibri" panose="020F0502020204030204" pitchFamily="34" charset="0"/>
                <a:cs typeface="Calibri" panose="020F0502020204030204" pitchFamily="34" charset="0"/>
              </a:rPr>
              <a:t>To hear the voice of young people</a:t>
            </a:r>
          </a:p>
          <a:p>
            <a:r>
              <a:rPr lang="en-GB" sz="2800" dirty="0">
                <a:latin typeface="Calibri" panose="020F0502020204030204" pitchFamily="34" charset="0"/>
                <a:cs typeface="Calibri" panose="020F0502020204030204" pitchFamily="34" charset="0"/>
              </a:rPr>
              <a:t>To explore how we can promote positive transitions for staff, young people and parents</a:t>
            </a:r>
          </a:p>
          <a:p>
            <a:endParaRPr lang="en-GB" sz="1800" dirty="0">
              <a:latin typeface="Calibri" panose="020F0502020204030204" pitchFamily="34" charset="0"/>
              <a:cs typeface="Calibri" panose="020F0502020204030204" pitchFamily="34" charset="0"/>
            </a:endParaRPr>
          </a:p>
        </p:txBody>
      </p:sp>
      <p:pic>
        <p:nvPicPr>
          <p:cNvPr id="9" name="Audio 8">
            <a:hlinkClick r:id="" action="ppaction://media"/>
            <a:extLst>
              <a:ext uri="{FF2B5EF4-FFF2-40B4-BE49-F238E27FC236}">
                <a16:creationId xmlns:a16="http://schemas.microsoft.com/office/drawing/2014/main" id="{CCA724CD-E3FB-4B1C-9719-B6604C4ECC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92382686"/>
      </p:ext>
    </p:extLst>
  </p:cSld>
  <p:clrMapOvr>
    <a:masterClrMapping/>
  </p:clrMapOvr>
  <p:transition spd="slow" advTm="1424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137A68B-1C01-4B21-8F62-9F127D170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AC72159-02FA-4FD1-8485-149969C92746}"/>
              </a:ext>
            </a:extLst>
          </p:cNvPr>
          <p:cNvSpPr>
            <a:spLocks noGrp="1"/>
          </p:cNvSpPr>
          <p:nvPr>
            <p:ph type="title"/>
          </p:nvPr>
        </p:nvSpPr>
        <p:spPr>
          <a:xfrm>
            <a:off x="640081" y="631373"/>
            <a:ext cx="4124596" cy="2035628"/>
          </a:xfrm>
        </p:spPr>
        <p:txBody>
          <a:bodyPr>
            <a:normAutofit/>
          </a:bodyPr>
          <a:lstStyle/>
          <a:p>
            <a:pPr algn="ctr"/>
            <a:r>
              <a:rPr lang="en-GB" sz="6000" dirty="0">
                <a:latin typeface="Calibri" panose="020F0502020204030204" pitchFamily="34" charset="0"/>
                <a:cs typeface="Calibri" panose="020F0502020204030204" pitchFamily="34" charset="0"/>
              </a:rPr>
              <a:t>Introduction</a:t>
            </a:r>
          </a:p>
        </p:txBody>
      </p:sp>
      <p:sp>
        <p:nvSpPr>
          <p:cNvPr id="3" name="Content Placeholder 2">
            <a:extLst>
              <a:ext uri="{FF2B5EF4-FFF2-40B4-BE49-F238E27FC236}">
                <a16:creationId xmlns:a16="http://schemas.microsoft.com/office/drawing/2014/main" id="{7742D2E5-E19C-41D0-831B-42B6F886F673}"/>
              </a:ext>
            </a:extLst>
          </p:cNvPr>
          <p:cNvSpPr>
            <a:spLocks noGrp="1"/>
          </p:cNvSpPr>
          <p:nvPr>
            <p:ph idx="1"/>
          </p:nvPr>
        </p:nvSpPr>
        <p:spPr>
          <a:xfrm>
            <a:off x="640081" y="1843643"/>
            <a:ext cx="4406052" cy="4176702"/>
          </a:xfrm>
        </p:spPr>
        <p:txBody>
          <a:bodyPr>
            <a:normAutofit/>
          </a:bodyPr>
          <a:lstStyle/>
          <a:p>
            <a:pPr marL="0" indent="0">
              <a:buNone/>
            </a:pPr>
            <a:r>
              <a:rPr lang="en-GB" sz="2800" dirty="0">
                <a:latin typeface="Calibri" panose="020F0502020204030204" pitchFamily="34" charset="0"/>
                <a:cs typeface="Calibri" panose="020F0502020204030204" pitchFamily="34" charset="0"/>
              </a:rPr>
              <a:t>Rotherham Educational Psychology Service </a:t>
            </a:r>
          </a:p>
          <a:p>
            <a:pPr marL="0" indent="0">
              <a:buNone/>
            </a:pPr>
            <a:endParaRPr lang="en-GB" sz="2800" dirty="0">
              <a:latin typeface="Calibri" panose="020F0502020204030204" pitchFamily="34" charset="0"/>
              <a:cs typeface="Calibri" panose="020F0502020204030204" pitchFamily="34" charset="0"/>
            </a:endParaRPr>
          </a:p>
          <a:p>
            <a:pPr marL="0" indent="0">
              <a:buNone/>
            </a:pPr>
            <a:r>
              <a:rPr lang="en-GB" sz="2800" dirty="0">
                <a:latin typeface="Calibri" panose="020F0502020204030204" pitchFamily="34" charset="0"/>
                <a:cs typeface="Calibri" panose="020F0502020204030204" pitchFamily="34" charset="0"/>
              </a:rPr>
              <a:t>Rotherham Virtual School</a:t>
            </a:r>
          </a:p>
        </p:txBody>
      </p:sp>
      <p:sp>
        <p:nvSpPr>
          <p:cNvPr id="19" name="Rectangle 18">
            <a:extLst>
              <a:ext uri="{FF2B5EF4-FFF2-40B4-BE49-F238E27FC236}">
                <a16:creationId xmlns:a16="http://schemas.microsoft.com/office/drawing/2014/main" id="{87BCBE98-69EA-40E7-B937-FCA553A58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Audio 12">
            <a:hlinkClick r:id="" action="ppaction://media"/>
            <a:extLst>
              <a:ext uri="{FF2B5EF4-FFF2-40B4-BE49-F238E27FC236}">
                <a16:creationId xmlns:a16="http://schemas.microsoft.com/office/drawing/2014/main" id="{9BEE3AC6-F677-442F-B723-89D8939E88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8" name="Picture 7" descr="A person smiling for the camera&#10;&#10;Description automatically generated">
            <a:extLst>
              <a:ext uri="{FF2B5EF4-FFF2-40B4-BE49-F238E27FC236}">
                <a16:creationId xmlns:a16="http://schemas.microsoft.com/office/drawing/2014/main" id="{91F632BD-65AF-49B2-99F7-0D31765E49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8075" y="1410966"/>
            <a:ext cx="5381625" cy="4048125"/>
          </a:xfrm>
          <a:prstGeom prst="rect">
            <a:avLst/>
          </a:prstGeom>
        </p:spPr>
      </p:pic>
      <p:pic>
        <p:nvPicPr>
          <p:cNvPr id="10" name="Picture 9" descr="A picture containing table&#10;&#10;Description automatically generated">
            <a:extLst>
              <a:ext uri="{FF2B5EF4-FFF2-40B4-BE49-F238E27FC236}">
                <a16:creationId xmlns:a16="http://schemas.microsoft.com/office/drawing/2014/main" id="{6F385A2E-0FA1-4BA9-8E7C-62E460079D5D}"/>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277486" y="4124711"/>
            <a:ext cx="1597219" cy="1497330"/>
          </a:xfrm>
          <a:prstGeom prst="rect">
            <a:avLst/>
          </a:prstGeom>
        </p:spPr>
      </p:pic>
      <p:pic>
        <p:nvPicPr>
          <p:cNvPr id="5" name="Picture 4" descr="A close up of a piece of paper&#10;&#10;Description automatically generated">
            <a:extLst>
              <a:ext uri="{FF2B5EF4-FFF2-40B4-BE49-F238E27FC236}">
                <a16:creationId xmlns:a16="http://schemas.microsoft.com/office/drawing/2014/main" id="{416C931D-E9C8-4CAC-A1CE-E50FC3B6AB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081" y="4450466"/>
            <a:ext cx="2124075" cy="1171575"/>
          </a:xfrm>
          <a:prstGeom prst="rect">
            <a:avLst/>
          </a:prstGeom>
        </p:spPr>
      </p:pic>
    </p:spTree>
    <p:extLst>
      <p:ext uri="{BB962C8B-B14F-4D97-AF65-F5344CB8AC3E}">
        <p14:creationId xmlns:p14="http://schemas.microsoft.com/office/powerpoint/2010/main" val="3425849588"/>
      </p:ext>
    </p:extLst>
  </p:cSld>
  <p:clrMapOvr>
    <a:masterClrMapping/>
  </p:clrMapOvr>
  <p:transition spd="slow" advTm="1424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0245FC1-669A-4558-8341-5A7148C77A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1" name="Freeform 6">
              <a:extLst>
                <a:ext uri="{FF2B5EF4-FFF2-40B4-BE49-F238E27FC236}">
                  <a16:creationId xmlns:a16="http://schemas.microsoft.com/office/drawing/2014/main" id="{F2D3FC59-9FB9-48FC-8D66-9ACDB840E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2" name="Freeform 6">
              <a:extLst>
                <a:ext uri="{FF2B5EF4-FFF2-40B4-BE49-F238E27FC236}">
                  <a16:creationId xmlns:a16="http://schemas.microsoft.com/office/drawing/2014/main" id="{27D0D12F-DDEA-45FE-91AE-E35A03B651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4" name="Rectangle 13">
            <a:extLst>
              <a:ext uri="{FF2B5EF4-FFF2-40B4-BE49-F238E27FC236}">
                <a16:creationId xmlns:a16="http://schemas.microsoft.com/office/drawing/2014/main" id="{485326CE-E8C0-4DD9-B97D-BFB0DFF3FC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236"/>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F7EF5F-AA3D-4AB8-A88A-9F11FB91970B}"/>
              </a:ext>
            </a:extLst>
          </p:cNvPr>
          <p:cNvSpPr>
            <a:spLocks noGrp="1"/>
          </p:cNvSpPr>
          <p:nvPr>
            <p:ph type="title"/>
          </p:nvPr>
        </p:nvSpPr>
        <p:spPr>
          <a:xfrm>
            <a:off x="8151962" y="1189612"/>
            <a:ext cx="3355942" cy="3732835"/>
          </a:xfrm>
        </p:spPr>
        <p:txBody>
          <a:bodyPr vert="horz" lIns="91440" tIns="45720" rIns="91440" bIns="45720" rtlCol="0" anchor="b">
            <a:normAutofit/>
          </a:bodyPr>
          <a:lstStyle/>
          <a:p>
            <a:pPr algn="ctr"/>
            <a:r>
              <a:rPr lang="en-US" b="1" cap="all" dirty="0">
                <a:latin typeface="Calibri" panose="020F0502020204030204" pitchFamily="34" charset="0"/>
                <a:cs typeface="Calibri" panose="020F0502020204030204" pitchFamily="34" charset="0"/>
              </a:rPr>
              <a:t>Same Storm; Different Boats</a:t>
            </a:r>
          </a:p>
        </p:txBody>
      </p:sp>
      <p:sp>
        <p:nvSpPr>
          <p:cNvPr id="16" name="Freeform 6">
            <a:extLst>
              <a:ext uri="{FF2B5EF4-FFF2-40B4-BE49-F238E27FC236}">
                <a16:creationId xmlns:a16="http://schemas.microsoft.com/office/drawing/2014/main" id="{5ECBBE91-3592-462A-8700-B36554E6AA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18" name="Freeform 6">
            <a:extLst>
              <a:ext uri="{FF2B5EF4-FFF2-40B4-BE49-F238E27FC236}">
                <a16:creationId xmlns:a16="http://schemas.microsoft.com/office/drawing/2014/main" id="{646AE209-CD2C-4804-A22E-978C386140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5" name="Content Placeholder 4" descr="A picture containing outdoor, water, snow, man&#10;&#10;Description automatically generated">
            <a:extLst>
              <a:ext uri="{FF2B5EF4-FFF2-40B4-BE49-F238E27FC236}">
                <a16:creationId xmlns:a16="http://schemas.microsoft.com/office/drawing/2014/main" id="{5B5C4A57-550B-42FC-96DE-37CFAE77992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390055" y="1424736"/>
            <a:ext cx="5659222" cy="3617780"/>
          </a:xfrm>
          <a:prstGeom prst="rect">
            <a:avLst/>
          </a:prstGeom>
        </p:spPr>
      </p:pic>
      <p:pic>
        <p:nvPicPr>
          <p:cNvPr id="13" name="Audio 12">
            <a:hlinkClick r:id="" action="ppaction://media"/>
            <a:extLst>
              <a:ext uri="{FF2B5EF4-FFF2-40B4-BE49-F238E27FC236}">
                <a16:creationId xmlns:a16="http://schemas.microsoft.com/office/drawing/2014/main" id="{788109C9-0FEE-4005-A4B4-D6C0E95966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8188079"/>
      </p:ext>
    </p:extLst>
  </p:cSld>
  <p:clrMapOvr>
    <a:masterClrMapping/>
  </p:clrMapOvr>
  <p:transition spd="slow" advTm="1424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7A68B-1C01-4B21-8F62-9F127D170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2E325CB-C817-488B-9A5E-9156BE8F516C}"/>
              </a:ext>
            </a:extLst>
          </p:cNvPr>
          <p:cNvSpPr>
            <a:spLocks noGrp="1"/>
          </p:cNvSpPr>
          <p:nvPr>
            <p:ph type="title"/>
          </p:nvPr>
        </p:nvSpPr>
        <p:spPr>
          <a:xfrm>
            <a:off x="646612" y="290380"/>
            <a:ext cx="4366634" cy="2035628"/>
          </a:xfrm>
        </p:spPr>
        <p:txBody>
          <a:bodyPr>
            <a:normAutofit/>
          </a:bodyPr>
          <a:lstStyle/>
          <a:p>
            <a:r>
              <a:rPr lang="en-GB" sz="4000" b="1" dirty="0">
                <a:latin typeface="Calibri" panose="020F0502020204030204" pitchFamily="34" charset="0"/>
                <a:cs typeface="Calibri" panose="020F0502020204030204" pitchFamily="34" charset="0"/>
              </a:rPr>
              <a:t>Why is transition</a:t>
            </a:r>
            <a:br>
              <a:rPr lang="en-GB" sz="4000" b="1" dirty="0">
                <a:latin typeface="Calibri" panose="020F0502020204030204" pitchFamily="34" charset="0"/>
                <a:cs typeface="Calibri" panose="020F0502020204030204" pitchFamily="34" charset="0"/>
              </a:rPr>
            </a:br>
            <a:r>
              <a:rPr lang="en-GB" sz="4000" b="1" dirty="0">
                <a:latin typeface="Calibri" panose="020F0502020204030204" pitchFamily="34" charset="0"/>
                <a:cs typeface="Calibri" panose="020F0502020204030204" pitchFamily="34" charset="0"/>
              </a:rPr>
              <a:t>important?</a:t>
            </a:r>
          </a:p>
        </p:txBody>
      </p:sp>
      <p:sp>
        <p:nvSpPr>
          <p:cNvPr id="3" name="Content Placeholder 2">
            <a:extLst>
              <a:ext uri="{FF2B5EF4-FFF2-40B4-BE49-F238E27FC236}">
                <a16:creationId xmlns:a16="http://schemas.microsoft.com/office/drawing/2014/main" id="{874E70AE-EA71-4B14-9041-895AFAE58A62}"/>
              </a:ext>
            </a:extLst>
          </p:cNvPr>
          <p:cNvSpPr>
            <a:spLocks noGrp="1"/>
          </p:cNvSpPr>
          <p:nvPr>
            <p:ph idx="1"/>
          </p:nvPr>
        </p:nvSpPr>
        <p:spPr>
          <a:xfrm>
            <a:off x="646612" y="1667965"/>
            <a:ext cx="4238896" cy="5080188"/>
          </a:xfrm>
        </p:spPr>
        <p:txBody>
          <a:bodyPr>
            <a:normAutofit fontScale="70000" lnSpcReduction="20000"/>
          </a:bodyPr>
          <a:lstStyle/>
          <a:p>
            <a:r>
              <a:rPr lang="en-GB" sz="2900" dirty="0">
                <a:latin typeface="Calibri" panose="020F0502020204030204" pitchFamily="34" charset="0"/>
                <a:cs typeface="Calibri" panose="020F0502020204030204" pitchFamily="34" charset="0"/>
              </a:rPr>
              <a:t>Change is a normal part of life</a:t>
            </a:r>
          </a:p>
          <a:p>
            <a:r>
              <a:rPr lang="en-GB" sz="2900" dirty="0">
                <a:latin typeface="Calibri" panose="020F0502020204030204" pitchFamily="34" charset="0"/>
                <a:cs typeface="Calibri" panose="020F0502020204030204" pitchFamily="34" charset="0"/>
              </a:rPr>
              <a:t>Transition is a process not an event</a:t>
            </a:r>
          </a:p>
          <a:p>
            <a:r>
              <a:rPr lang="en-GB" sz="2900" dirty="0">
                <a:latin typeface="Calibri" panose="020F0502020204030204" pitchFamily="34" charset="0"/>
                <a:cs typeface="Calibri" panose="020F0502020204030204" pitchFamily="34" charset="0"/>
              </a:rPr>
              <a:t>Experiences of transition have powerful and long-lasting effects on academic outcomes, self-esteem and emotional wellbeing</a:t>
            </a:r>
          </a:p>
          <a:p>
            <a:r>
              <a:rPr lang="en-GB" sz="2900" dirty="0">
                <a:latin typeface="Calibri" panose="020F0502020204030204" pitchFamily="34" charset="0"/>
                <a:cs typeface="Calibri" panose="020F0502020204030204" pitchFamily="34" charset="0"/>
              </a:rPr>
              <a:t>Transition can be exciting</a:t>
            </a:r>
          </a:p>
          <a:p>
            <a:r>
              <a:rPr lang="en-GB" sz="2900" dirty="0">
                <a:latin typeface="Calibri" panose="020F0502020204030204" pitchFamily="34" charset="0"/>
                <a:cs typeface="Calibri" panose="020F0502020204030204" pitchFamily="34" charset="0"/>
              </a:rPr>
              <a:t>It can also be accompanied by experiences of loss and worries</a:t>
            </a:r>
          </a:p>
          <a:p>
            <a:pPr lvl="1"/>
            <a:r>
              <a:rPr lang="en-GB" sz="2900" dirty="0">
                <a:latin typeface="Calibri" panose="020F0502020204030204" pitchFamily="34" charset="0"/>
                <a:cs typeface="Calibri" panose="020F0502020204030204" pitchFamily="34" charset="0"/>
              </a:rPr>
              <a:t>Loss of attachment to familiar people and environments</a:t>
            </a:r>
          </a:p>
          <a:p>
            <a:pPr lvl="1"/>
            <a:r>
              <a:rPr lang="en-GB" sz="2900" dirty="0">
                <a:latin typeface="Calibri" panose="020F0502020204030204" pitchFamily="34" charset="0"/>
                <a:cs typeface="Calibri" panose="020F0502020204030204" pitchFamily="34" charset="0"/>
              </a:rPr>
              <a:t>Role and identity uncertainty</a:t>
            </a:r>
          </a:p>
          <a:p>
            <a:pPr lvl="1"/>
            <a:r>
              <a:rPr lang="en-GB" sz="2900" dirty="0">
                <a:latin typeface="Calibri" panose="020F0502020204030204" pitchFamily="34" charset="0"/>
                <a:cs typeface="Calibri" panose="020F0502020204030204" pitchFamily="34" charset="0"/>
              </a:rPr>
              <a:t>Entry into a less predictable environment</a:t>
            </a:r>
          </a:p>
          <a:p>
            <a:pPr lvl="1"/>
            <a:r>
              <a:rPr lang="en-GB" sz="2900" dirty="0">
                <a:latin typeface="Calibri" panose="020F0502020204030204" pitchFamily="34" charset="0"/>
                <a:cs typeface="Calibri" panose="020F0502020204030204" pitchFamily="34" charset="0"/>
              </a:rPr>
              <a:t>Perceived loss of control</a:t>
            </a:r>
          </a:p>
          <a:p>
            <a:pPr lvl="1"/>
            <a:r>
              <a:rPr lang="en-GB" sz="2900" dirty="0">
                <a:latin typeface="Calibri" panose="020F0502020204030204" pitchFamily="34" charset="0"/>
                <a:cs typeface="Calibri" panose="020F0502020204030204" pitchFamily="34" charset="0"/>
              </a:rPr>
              <a:t>A feeling of being de-skilled and less valued</a:t>
            </a:r>
          </a:p>
          <a:p>
            <a:pPr lvl="1"/>
            <a:endParaRPr lang="en-GB"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sz="1500" dirty="0"/>
          </a:p>
        </p:txBody>
      </p:sp>
      <p:sp>
        <p:nvSpPr>
          <p:cNvPr id="12" name="Rectangle 11">
            <a:extLst>
              <a:ext uri="{FF2B5EF4-FFF2-40B4-BE49-F238E27FC236}">
                <a16:creationId xmlns:a16="http://schemas.microsoft.com/office/drawing/2014/main" id="{87BCBE98-69EA-40E7-B937-FCA553A58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text, blackboard, sitting, book&#10;&#10;Description automatically generated">
            <a:extLst>
              <a:ext uri="{FF2B5EF4-FFF2-40B4-BE49-F238E27FC236}">
                <a16:creationId xmlns:a16="http://schemas.microsoft.com/office/drawing/2014/main" id="{682FDF72-F003-49D2-8E15-C03E409F7B8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950132" y="1667965"/>
            <a:ext cx="5822768" cy="3275306"/>
          </a:xfrm>
          <a:prstGeom prst="rect">
            <a:avLst/>
          </a:prstGeom>
        </p:spPr>
      </p:pic>
      <p:pic>
        <p:nvPicPr>
          <p:cNvPr id="4" name="Audio 3">
            <a:hlinkClick r:id="" action="ppaction://media"/>
            <a:extLst>
              <a:ext uri="{FF2B5EF4-FFF2-40B4-BE49-F238E27FC236}">
                <a16:creationId xmlns:a16="http://schemas.microsoft.com/office/drawing/2014/main" id="{AF996C04-2C8E-479B-9ECB-CBBB9F63BC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75050084"/>
      </p:ext>
    </p:extLst>
  </p:cSld>
  <p:clrMapOvr>
    <a:masterClrMapping/>
  </p:clrMapOvr>
  <p:transition spd="slow" advTm="1424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7103F4-AFE6-4DC5-8934-DA3F40003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1137A68B-1C01-4B21-8F62-9F127D170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15298D8-3E67-4523-BBA8-9D409038F55C}"/>
              </a:ext>
            </a:extLst>
          </p:cNvPr>
          <p:cNvSpPr>
            <a:spLocks noGrp="1"/>
          </p:cNvSpPr>
          <p:nvPr>
            <p:ph type="title"/>
          </p:nvPr>
        </p:nvSpPr>
        <p:spPr>
          <a:xfrm>
            <a:off x="478095" y="422172"/>
            <a:ext cx="4631115" cy="2035628"/>
          </a:xfrm>
        </p:spPr>
        <p:txBody>
          <a:bodyPr vert="horz" lIns="91440" tIns="45720" rIns="91440" bIns="45720" rtlCol="0" anchor="t">
            <a:noAutofit/>
          </a:bodyPr>
          <a:lstStyle/>
          <a:p>
            <a:r>
              <a:rPr lang="en-US" sz="4000" b="1" dirty="0" err="1">
                <a:latin typeface="Calibri" panose="020F0502020204030204" pitchFamily="34" charset="0"/>
                <a:cs typeface="Calibri" panose="020F0502020204030204" pitchFamily="34" charset="0"/>
              </a:rPr>
              <a:t>Prioritise</a:t>
            </a:r>
            <a:r>
              <a:rPr lang="en-US" sz="4000" b="1" dirty="0">
                <a:latin typeface="Calibri" panose="020F0502020204030204" pitchFamily="34" charset="0"/>
                <a:cs typeface="Calibri" panose="020F0502020204030204" pitchFamily="34" charset="0"/>
              </a:rPr>
              <a:t> emotional wellbeing and mental health </a:t>
            </a:r>
          </a:p>
        </p:txBody>
      </p:sp>
      <p:sp>
        <p:nvSpPr>
          <p:cNvPr id="3" name="Content Placeholder 2">
            <a:extLst>
              <a:ext uri="{FF2B5EF4-FFF2-40B4-BE49-F238E27FC236}">
                <a16:creationId xmlns:a16="http://schemas.microsoft.com/office/drawing/2014/main" id="{0824DF42-0D64-4BFA-91A1-FB1E97DC83AE}"/>
              </a:ext>
            </a:extLst>
          </p:cNvPr>
          <p:cNvSpPr>
            <a:spLocks noGrp="1"/>
          </p:cNvSpPr>
          <p:nvPr>
            <p:ph sz="half" idx="1"/>
          </p:nvPr>
        </p:nvSpPr>
        <p:spPr>
          <a:xfrm>
            <a:off x="640080" y="2297430"/>
            <a:ext cx="4263389" cy="4344670"/>
          </a:xfrm>
        </p:spPr>
        <p:txBody>
          <a:bodyPr vert="horz" lIns="91440" tIns="45720" rIns="91440" bIns="45720" rtlCol="0">
            <a:normAutofit fontScale="62500" lnSpcReduction="20000"/>
          </a:bodyPr>
          <a:lstStyle/>
          <a:p>
            <a:pPr marL="0" indent="0">
              <a:buNone/>
            </a:pPr>
            <a:r>
              <a:rPr lang="en-US" sz="2900" dirty="0">
                <a:latin typeface="Calibri" panose="020F0502020204030204" pitchFamily="34" charset="0"/>
                <a:cs typeface="Calibri" panose="020F0502020204030204" pitchFamily="34" charset="0"/>
              </a:rPr>
              <a:t>Rapid Systematic Review: The impact of social isolation and loneliness on the mental health of children and adolescents in the context of COVID-19</a:t>
            </a:r>
          </a:p>
          <a:p>
            <a:pPr algn="r">
              <a:buFont typeface="Franklin Gothic Book" panose="020B0503020102020204" pitchFamily="34" charset="0"/>
              <a:buNone/>
            </a:pPr>
            <a:r>
              <a:rPr lang="en-US" sz="2900" dirty="0">
                <a:latin typeface="Calibri" panose="020F0502020204030204" pitchFamily="34" charset="0"/>
                <a:cs typeface="Calibri" panose="020F0502020204030204" pitchFamily="34" charset="0"/>
              </a:rPr>
              <a:t>(Loades et al., 2020)</a:t>
            </a:r>
          </a:p>
          <a:p>
            <a:pPr>
              <a:buFont typeface="Franklin Gothic Book" panose="020B0503020102020204" pitchFamily="34" charset="0"/>
              <a:buNone/>
            </a:pPr>
            <a:r>
              <a:rPr lang="en-US" sz="2900" b="1" dirty="0">
                <a:latin typeface="Calibri" panose="020F0502020204030204" pitchFamily="34" charset="0"/>
                <a:cs typeface="Calibri" panose="020F0502020204030204" pitchFamily="34" charset="0"/>
              </a:rPr>
              <a:t>Key findings:</a:t>
            </a:r>
          </a:p>
          <a:p>
            <a:r>
              <a:rPr lang="en-GB" sz="2900" dirty="0">
                <a:latin typeface="Calibri" panose="020F0502020204030204" pitchFamily="34" charset="0"/>
                <a:cs typeface="Calibri" panose="020F0502020204030204" pitchFamily="34" charset="0"/>
              </a:rPr>
              <a:t>a clear association between loneliness and mental health problems in children and young people</a:t>
            </a:r>
          </a:p>
          <a:p>
            <a:r>
              <a:rPr lang="en-GB" sz="2900" dirty="0">
                <a:latin typeface="Calibri" panose="020F0502020204030204" pitchFamily="34" charset="0"/>
                <a:cs typeface="Calibri" panose="020F0502020204030204" pitchFamily="34" charset="0"/>
              </a:rPr>
              <a:t>loneliness predicted mental health problems up to nine years later</a:t>
            </a:r>
          </a:p>
          <a:p>
            <a:r>
              <a:rPr lang="en-GB" sz="2900" dirty="0">
                <a:latin typeface="Calibri" panose="020F0502020204030204" pitchFamily="34" charset="0"/>
                <a:cs typeface="Calibri" panose="020F0502020204030204" pitchFamily="34" charset="0"/>
              </a:rPr>
              <a:t>that children and young people in enforced isolation or quarantine were five times more likely to require mental health service input after previous pandemics</a:t>
            </a:r>
          </a:p>
          <a:p>
            <a:pPr>
              <a:buNone/>
            </a:pPr>
            <a:endParaRPr lang="en-US" sz="1500" dirty="0">
              <a:latin typeface="Calibri" panose="020F0502020204030204" pitchFamily="34" charset="0"/>
              <a:cs typeface="Calibri" panose="020F0502020204030204" pitchFamily="34" charset="0"/>
            </a:endParaRPr>
          </a:p>
          <a:p>
            <a:pPr>
              <a:buFont typeface="Franklin Gothic Book" panose="020B0503020102020204" pitchFamily="34" charset="0"/>
              <a:buNone/>
            </a:pPr>
            <a:endParaRPr lang="en-US" sz="1500" dirty="0"/>
          </a:p>
        </p:txBody>
      </p:sp>
      <p:sp>
        <p:nvSpPr>
          <p:cNvPr id="15" name="Rectangle 14">
            <a:extLst>
              <a:ext uri="{FF2B5EF4-FFF2-40B4-BE49-F238E27FC236}">
                <a16:creationId xmlns:a16="http://schemas.microsoft.com/office/drawing/2014/main" id="{87BCBE98-69EA-40E7-B937-FCA553A58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Content Placeholder 5" descr="A picture containing toothbrush, drawing, brush&#10;&#10;Description automatically generated">
            <a:extLst>
              <a:ext uri="{FF2B5EF4-FFF2-40B4-BE49-F238E27FC236}">
                <a16:creationId xmlns:a16="http://schemas.microsoft.com/office/drawing/2014/main" id="{7A7F9EFD-351E-4F96-84F1-C72E1DDE925F}"/>
              </a:ext>
            </a:extLst>
          </p:cNvPr>
          <p:cNvPicPr>
            <a:picLocks noGrp="1" noChangeAspect="1"/>
          </p:cNvPicPr>
          <p:nvPr>
            <p:ph sz="half" idx="2"/>
          </p:nvPr>
        </p:nvPicPr>
        <p:blipFill>
          <a:blip r:embed="rId5" cstate="screen">
            <a:extLst>
              <a:ext uri="{28A0092B-C50C-407E-A947-70E740481C1C}">
                <a14:useLocalDpi xmlns:a14="http://schemas.microsoft.com/office/drawing/2010/main" val="0"/>
              </a:ext>
            </a:extLst>
          </a:blip>
          <a:stretch>
            <a:fillRect/>
          </a:stretch>
        </p:blipFill>
        <p:spPr>
          <a:xfrm>
            <a:off x="6096000" y="2228850"/>
            <a:ext cx="5384074" cy="2692038"/>
          </a:xfrm>
          <a:prstGeom prst="rect">
            <a:avLst/>
          </a:prstGeom>
        </p:spPr>
      </p:pic>
      <p:pic>
        <p:nvPicPr>
          <p:cNvPr id="4" name="Audio 3">
            <a:hlinkClick r:id="" action="ppaction://media"/>
            <a:extLst>
              <a:ext uri="{FF2B5EF4-FFF2-40B4-BE49-F238E27FC236}">
                <a16:creationId xmlns:a16="http://schemas.microsoft.com/office/drawing/2014/main" id="{AFDFB6B7-B2C9-4B4F-89B6-18FA3054C6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78717572"/>
      </p:ext>
    </p:extLst>
  </p:cSld>
  <p:clrMapOvr>
    <a:masterClrMapping/>
  </p:clrMapOvr>
  <p:transition spd="slow" advTm="1424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2A5CB-8ECA-4F23-8F07-890AC31F4F1A}"/>
              </a:ext>
            </a:extLst>
          </p:cNvPr>
          <p:cNvSpPr>
            <a:spLocks noGrp="1"/>
          </p:cNvSpPr>
          <p:nvPr>
            <p:ph type="title"/>
          </p:nvPr>
        </p:nvSpPr>
        <p:spPr>
          <a:xfrm>
            <a:off x="757003" y="68705"/>
            <a:ext cx="9601200" cy="1485900"/>
          </a:xfrm>
        </p:spPr>
        <p:txBody>
          <a:bodyPr/>
          <a:lstStyle/>
          <a:p>
            <a:r>
              <a:rPr lang="en-GB"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Voice </a:t>
            </a:r>
            <a:r>
              <a:rPr lang="en-GB" b="1">
                <a:latin typeface="Calibri" panose="020F0502020204030204" pitchFamily="34" charset="0"/>
                <a:cs typeface="Calibri" panose="020F0502020204030204" pitchFamily="34" charset="0"/>
              </a:rPr>
              <a:t>of young </a:t>
            </a:r>
            <a:r>
              <a:rPr lang="en-GB" b="1" dirty="0">
                <a:latin typeface="Calibri" panose="020F0502020204030204" pitchFamily="34" charset="0"/>
                <a:cs typeface="Calibri" panose="020F0502020204030204" pitchFamily="34" charset="0"/>
              </a:rPr>
              <a:t>p</a:t>
            </a:r>
            <a:r>
              <a:rPr lang="en-GB" b="1">
                <a:latin typeface="Calibri" panose="020F0502020204030204" pitchFamily="34" charset="0"/>
                <a:cs typeface="Calibri" panose="020F0502020204030204" pitchFamily="34" charset="0"/>
              </a:rPr>
              <a:t>eople</a:t>
            </a:r>
            <a:endParaRPr lang="en-GB"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E782A40C-CE2E-48DD-A4AE-26789EFDB10D}"/>
              </a:ext>
            </a:extLst>
          </p:cNvPr>
          <p:cNvSpPr>
            <a:spLocks noGrp="1"/>
          </p:cNvSpPr>
          <p:nvPr>
            <p:ph idx="1"/>
          </p:nvPr>
        </p:nvSpPr>
        <p:spPr>
          <a:xfrm>
            <a:off x="781986" y="866306"/>
            <a:ext cx="9601200" cy="4203492"/>
          </a:xfrm>
        </p:spPr>
        <p:txBody>
          <a:bodyPr/>
          <a:lstStyle/>
          <a:p>
            <a:pPr marL="0" indent="0">
              <a:buNone/>
            </a:pPr>
            <a:r>
              <a:rPr lang="en-GB" sz="2400" b="1" dirty="0">
                <a:latin typeface="Calibri" panose="020F0502020204030204" pitchFamily="34" charset="0"/>
                <a:cs typeface="Calibri" panose="020F0502020204030204" pitchFamily="34" charset="0"/>
              </a:rPr>
              <a:t>What is important to you?</a:t>
            </a:r>
          </a:p>
          <a:p>
            <a:pPr marL="0" indent="0">
              <a:buNone/>
            </a:pPr>
            <a:endParaRPr lang="en-GB" dirty="0"/>
          </a:p>
        </p:txBody>
      </p:sp>
      <p:sp>
        <p:nvSpPr>
          <p:cNvPr id="8" name="Speech Bubble: Rectangle with Corners Rounded 7">
            <a:extLst>
              <a:ext uri="{FF2B5EF4-FFF2-40B4-BE49-F238E27FC236}">
                <a16:creationId xmlns:a16="http://schemas.microsoft.com/office/drawing/2014/main" id="{85CEF1EE-BDE4-4B0A-B32A-205159AD914B}"/>
              </a:ext>
            </a:extLst>
          </p:cNvPr>
          <p:cNvSpPr/>
          <p:nvPr/>
        </p:nvSpPr>
        <p:spPr>
          <a:xfrm>
            <a:off x="1035570" y="1488399"/>
            <a:ext cx="3067987" cy="2325349"/>
          </a:xfrm>
          <a:prstGeom prst="wedgeRoundRectCallout">
            <a:avLst>
              <a:gd name="adj1" fmla="val 9949"/>
              <a:gd name="adj2" fmla="val 663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libri" panose="020F0502020204030204" pitchFamily="34" charset="0"/>
              <a:cs typeface="Calibri" panose="020F0502020204030204" pitchFamily="34" charset="0"/>
            </a:endParaRPr>
          </a:p>
          <a:p>
            <a:pPr algn="ctr"/>
            <a:r>
              <a:rPr lang="en-GB" sz="2000" dirty="0">
                <a:latin typeface="Calibri" panose="020F0502020204030204" pitchFamily="34" charset="0"/>
                <a:cs typeface="Calibri" panose="020F0502020204030204" pitchFamily="34" charset="0"/>
              </a:rPr>
              <a:t>RELATIONSHIPS WITH FRIENDS AND TEACHERS</a:t>
            </a:r>
          </a:p>
          <a:p>
            <a:pPr algn="ctr"/>
            <a:endParaRPr lang="en-GB" sz="2000" dirty="0">
              <a:latin typeface="Calibri" panose="020F0502020204030204" pitchFamily="34" charset="0"/>
              <a:cs typeface="Calibri" panose="020F0502020204030204" pitchFamily="34" charset="0"/>
            </a:endParaRPr>
          </a:p>
          <a:p>
            <a:pPr algn="ctr"/>
            <a:r>
              <a:rPr lang="en-GB" sz="2000" i="1" dirty="0">
                <a:latin typeface="Calibri" panose="020F0502020204030204" pitchFamily="34" charset="0"/>
                <a:cs typeface="Calibri" panose="020F0502020204030204" pitchFamily="34" charset="0"/>
              </a:rPr>
              <a:t>“I’m excited to be going back to school”; “Seeing my mates”</a:t>
            </a:r>
          </a:p>
          <a:p>
            <a:pPr algn="ctr"/>
            <a:endParaRPr lang="en-GB" dirty="0"/>
          </a:p>
          <a:p>
            <a:pPr algn="ctr"/>
            <a:endParaRPr lang="en-GB" dirty="0"/>
          </a:p>
        </p:txBody>
      </p:sp>
      <p:sp>
        <p:nvSpPr>
          <p:cNvPr id="9" name="Speech Bubble: Rectangle 8">
            <a:extLst>
              <a:ext uri="{FF2B5EF4-FFF2-40B4-BE49-F238E27FC236}">
                <a16:creationId xmlns:a16="http://schemas.microsoft.com/office/drawing/2014/main" id="{002F85C9-3D05-49FB-BF56-649690EF0700}"/>
              </a:ext>
            </a:extLst>
          </p:cNvPr>
          <p:cNvSpPr/>
          <p:nvPr/>
        </p:nvSpPr>
        <p:spPr>
          <a:xfrm>
            <a:off x="4302177" y="895376"/>
            <a:ext cx="1933731" cy="2211985"/>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alibri" panose="020F0502020204030204" pitchFamily="34" charset="0"/>
                <a:cs typeface="Calibri" panose="020F0502020204030204" pitchFamily="34" charset="0"/>
              </a:rPr>
              <a:t>LEARNING</a:t>
            </a:r>
          </a:p>
          <a:p>
            <a:pPr algn="ctr"/>
            <a:endParaRPr lang="en-GB" sz="2000" dirty="0">
              <a:latin typeface="Calibri" panose="020F0502020204030204" pitchFamily="34" charset="0"/>
              <a:cs typeface="Calibri" panose="020F0502020204030204" pitchFamily="34" charset="0"/>
            </a:endParaRPr>
          </a:p>
          <a:p>
            <a:pPr algn="ctr"/>
            <a:r>
              <a:rPr lang="en-GB" sz="2000" i="1" dirty="0">
                <a:latin typeface="Calibri" panose="020F0502020204030204" pitchFamily="34" charset="0"/>
                <a:cs typeface="Calibri" panose="020F0502020204030204" pitchFamily="34" charset="0"/>
              </a:rPr>
              <a:t>“Can there be extra lessons to catch up on learning?”</a:t>
            </a:r>
          </a:p>
        </p:txBody>
      </p:sp>
      <p:sp>
        <p:nvSpPr>
          <p:cNvPr id="10" name="Speech Bubble: Oval 9">
            <a:extLst>
              <a:ext uri="{FF2B5EF4-FFF2-40B4-BE49-F238E27FC236}">
                <a16:creationId xmlns:a16="http://schemas.microsoft.com/office/drawing/2014/main" id="{647DE9EF-2124-4390-9974-D07BCDDB14E8}"/>
              </a:ext>
            </a:extLst>
          </p:cNvPr>
          <p:cNvSpPr/>
          <p:nvPr/>
        </p:nvSpPr>
        <p:spPr>
          <a:xfrm>
            <a:off x="6377019" y="68705"/>
            <a:ext cx="4902408" cy="291429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alibri" panose="020F0502020204030204" pitchFamily="34" charset="0"/>
                <a:cs typeface="Calibri" panose="020F0502020204030204" pitchFamily="34" charset="0"/>
              </a:rPr>
              <a:t>WORRY ABOUT OWN AND FAMILY SAFETY</a:t>
            </a:r>
          </a:p>
          <a:p>
            <a:pPr algn="ctr"/>
            <a:endParaRPr lang="en-GB" sz="2000" dirty="0">
              <a:latin typeface="Calibri" panose="020F0502020204030204" pitchFamily="34" charset="0"/>
              <a:cs typeface="Calibri" panose="020F0502020204030204" pitchFamily="34" charset="0"/>
            </a:endParaRPr>
          </a:p>
          <a:p>
            <a:pPr algn="ctr"/>
            <a:r>
              <a:rPr lang="en-GB" sz="2000" i="1" dirty="0">
                <a:latin typeface="Calibri" panose="020F0502020204030204" pitchFamily="34" charset="0"/>
                <a:cs typeface="Calibri" panose="020F0502020204030204" pitchFamily="34" charset="0"/>
              </a:rPr>
              <a:t>“Not catching the virus and having hand sanitiser and washing facilities. I worry about bringing the virus home to my mum”</a:t>
            </a:r>
          </a:p>
        </p:txBody>
      </p:sp>
      <p:sp>
        <p:nvSpPr>
          <p:cNvPr id="11" name="Speech Bubble: Oval 10">
            <a:extLst>
              <a:ext uri="{FF2B5EF4-FFF2-40B4-BE49-F238E27FC236}">
                <a16:creationId xmlns:a16="http://schemas.microsoft.com/office/drawing/2014/main" id="{CD826677-D3DB-4347-8CCF-9842044083A6}"/>
              </a:ext>
            </a:extLst>
          </p:cNvPr>
          <p:cNvSpPr/>
          <p:nvPr/>
        </p:nvSpPr>
        <p:spPr>
          <a:xfrm>
            <a:off x="781986" y="4190035"/>
            <a:ext cx="3346553" cy="2537617"/>
          </a:xfrm>
          <a:prstGeom prst="wedgeEllipseCallout">
            <a:avLst>
              <a:gd name="adj1" fmla="val 61215"/>
              <a:gd name="adj2" fmla="val -359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EMOTIONAL NEEDS</a:t>
            </a:r>
          </a:p>
          <a:p>
            <a:pPr algn="ctr"/>
            <a:endParaRPr lang="en-GB" dirty="0">
              <a:latin typeface="Calibri" panose="020F0502020204030204" pitchFamily="34" charset="0"/>
              <a:cs typeface="Calibri" panose="020F0502020204030204" pitchFamily="34" charset="0"/>
            </a:endParaRPr>
          </a:p>
          <a:p>
            <a:pPr algn="ctr"/>
            <a:r>
              <a:rPr lang="en-GB" sz="2000" i="1" dirty="0">
                <a:latin typeface="Calibri" panose="020F0502020204030204" pitchFamily="34" charset="0"/>
                <a:cs typeface="Calibri" panose="020F0502020204030204" pitchFamily="34" charset="0"/>
              </a:rPr>
              <a:t>“When I go back I will be agitated and I will need some extra support, I am quite emotional”</a:t>
            </a:r>
          </a:p>
        </p:txBody>
      </p:sp>
      <p:sp>
        <p:nvSpPr>
          <p:cNvPr id="12" name="Speech Bubble: Rectangle with Corners Rounded 11">
            <a:extLst>
              <a:ext uri="{FF2B5EF4-FFF2-40B4-BE49-F238E27FC236}">
                <a16:creationId xmlns:a16="http://schemas.microsoft.com/office/drawing/2014/main" id="{0E66F3AE-3C1C-4E4E-BE31-58EF8620C7A6}"/>
              </a:ext>
            </a:extLst>
          </p:cNvPr>
          <p:cNvSpPr/>
          <p:nvPr/>
        </p:nvSpPr>
        <p:spPr>
          <a:xfrm>
            <a:off x="4537548" y="3637643"/>
            <a:ext cx="3251619" cy="277414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alibri" panose="020F0502020204030204" pitchFamily="34" charset="0"/>
                <a:cs typeface="Calibri" panose="020F0502020204030204" pitchFamily="34" charset="0"/>
              </a:rPr>
              <a:t>TIME TO LEARN ABOUT AND PREPARE FOR ROUTINES</a:t>
            </a:r>
          </a:p>
          <a:p>
            <a:pPr algn="ctr"/>
            <a:endParaRPr lang="en-GB" sz="2000" dirty="0">
              <a:latin typeface="Calibri" panose="020F0502020204030204" pitchFamily="34" charset="0"/>
              <a:cs typeface="Calibri" panose="020F0502020204030204" pitchFamily="34" charset="0"/>
            </a:endParaRPr>
          </a:p>
          <a:p>
            <a:pPr algn="ctr"/>
            <a:r>
              <a:rPr lang="en-GB" sz="2000" i="1" dirty="0">
                <a:latin typeface="Calibri" panose="020F0502020204030204" pitchFamily="34" charset="0"/>
                <a:cs typeface="Calibri" panose="020F0502020204030204" pitchFamily="34" charset="0"/>
              </a:rPr>
              <a:t>“I am not sure if I need the 2 metre gap or not to stay safe in my classroom”</a:t>
            </a:r>
          </a:p>
        </p:txBody>
      </p:sp>
      <p:sp>
        <p:nvSpPr>
          <p:cNvPr id="13" name="Speech Bubble: Rectangle 12">
            <a:extLst>
              <a:ext uri="{FF2B5EF4-FFF2-40B4-BE49-F238E27FC236}">
                <a16:creationId xmlns:a16="http://schemas.microsoft.com/office/drawing/2014/main" id="{9141880A-EE9B-4F84-BA3A-EA5B4FB8725D}"/>
              </a:ext>
            </a:extLst>
          </p:cNvPr>
          <p:cNvSpPr/>
          <p:nvPr/>
        </p:nvSpPr>
        <p:spPr>
          <a:xfrm>
            <a:off x="9427468" y="2974255"/>
            <a:ext cx="2748200" cy="1564557"/>
          </a:xfrm>
          <a:prstGeom prst="wedgeRectCallout">
            <a:avLst>
              <a:gd name="adj1" fmla="val -70048"/>
              <a:gd name="adj2" fmla="val 95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alibri" panose="020F0502020204030204" pitchFamily="34" charset="0"/>
                <a:cs typeface="Calibri" panose="020F0502020204030204" pitchFamily="34" charset="0"/>
              </a:rPr>
              <a:t>NEW YEAR GROUPS AND MAJOR TRANSITIONS</a:t>
            </a:r>
          </a:p>
          <a:p>
            <a:pPr algn="ctr"/>
            <a:endParaRPr lang="en-GB" sz="2000" i="1" dirty="0">
              <a:latin typeface="Calibri" panose="020F0502020204030204" pitchFamily="34" charset="0"/>
              <a:cs typeface="Calibri" panose="020F0502020204030204" pitchFamily="34" charset="0"/>
            </a:endParaRPr>
          </a:p>
          <a:p>
            <a:pPr algn="ctr"/>
            <a:r>
              <a:rPr lang="en-GB" sz="2000" i="1" dirty="0">
                <a:latin typeface="Calibri" panose="020F0502020204030204" pitchFamily="34" charset="0"/>
                <a:cs typeface="Calibri" panose="020F0502020204030204" pitchFamily="34" charset="0"/>
              </a:rPr>
              <a:t>“Tour of college before</a:t>
            </a:r>
          </a:p>
          <a:p>
            <a:pPr algn="ctr"/>
            <a:r>
              <a:rPr lang="en-GB" sz="2000" i="1" dirty="0">
                <a:latin typeface="Calibri" panose="020F0502020204030204" pitchFamily="34" charset="0"/>
                <a:cs typeface="Calibri" panose="020F0502020204030204" pitchFamily="34" charset="0"/>
              </a:rPr>
              <a:t> I go”</a:t>
            </a:r>
          </a:p>
        </p:txBody>
      </p:sp>
      <p:sp>
        <p:nvSpPr>
          <p:cNvPr id="14" name="Speech Bubble: Oval 13">
            <a:extLst>
              <a:ext uri="{FF2B5EF4-FFF2-40B4-BE49-F238E27FC236}">
                <a16:creationId xmlns:a16="http://schemas.microsoft.com/office/drawing/2014/main" id="{F375A4A3-12AE-4E57-ADC8-5D357659E67B}"/>
              </a:ext>
            </a:extLst>
          </p:cNvPr>
          <p:cNvSpPr/>
          <p:nvPr/>
        </p:nvSpPr>
        <p:spPr>
          <a:xfrm>
            <a:off x="8082502" y="4606672"/>
            <a:ext cx="3893598" cy="2268241"/>
          </a:xfrm>
          <a:prstGeom prst="wedgeEllipseCallout">
            <a:avLst>
              <a:gd name="adj1" fmla="val -57065"/>
              <a:gd name="adj2" fmla="val -553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BASIC NEEDS BEING MET</a:t>
            </a:r>
          </a:p>
          <a:p>
            <a:pPr algn="ctr"/>
            <a:endParaRPr lang="en-GB" sz="2000" i="1" dirty="0">
              <a:latin typeface="Calibri" panose="020F0502020204030204" pitchFamily="34" charset="0"/>
              <a:cs typeface="Calibri" panose="020F0502020204030204" pitchFamily="34" charset="0"/>
            </a:endParaRPr>
          </a:p>
          <a:p>
            <a:pPr algn="ctr"/>
            <a:r>
              <a:rPr lang="en-GB" sz="2000" i="1" dirty="0">
                <a:latin typeface="Calibri" panose="020F0502020204030204" pitchFamily="34" charset="0"/>
                <a:cs typeface="Calibri" panose="020F0502020204030204" pitchFamily="34" charset="0"/>
              </a:rPr>
              <a:t> “The canteen and refreshments bars at college need to be open for students”</a:t>
            </a:r>
          </a:p>
        </p:txBody>
      </p:sp>
      <p:pic>
        <p:nvPicPr>
          <p:cNvPr id="7" name="Audio 6">
            <a:hlinkClick r:id="" action="ppaction://media"/>
            <a:extLst>
              <a:ext uri="{FF2B5EF4-FFF2-40B4-BE49-F238E27FC236}">
                <a16:creationId xmlns:a16="http://schemas.microsoft.com/office/drawing/2014/main" id="{BE1F60C7-AC23-4536-B6AB-E6783F988A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15" name="Graphic 14" descr="Thought bubble">
            <a:extLst>
              <a:ext uri="{FF2B5EF4-FFF2-40B4-BE49-F238E27FC236}">
                <a16:creationId xmlns:a16="http://schemas.microsoft.com/office/drawing/2014/main" id="{A5554041-DFEC-4BF9-BCAD-D42F51D251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1437" y="130348"/>
            <a:ext cx="583861" cy="583861"/>
          </a:xfrm>
          <a:prstGeom prst="rect">
            <a:avLst/>
          </a:prstGeom>
        </p:spPr>
      </p:pic>
    </p:spTree>
    <p:extLst>
      <p:ext uri="{BB962C8B-B14F-4D97-AF65-F5344CB8AC3E}">
        <p14:creationId xmlns:p14="http://schemas.microsoft.com/office/powerpoint/2010/main" val="1152360024"/>
      </p:ext>
    </p:extLst>
  </p:cSld>
  <p:clrMapOvr>
    <a:masterClrMapping/>
  </p:clrMapOvr>
  <p:transition spd="slow" advTm="1424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791C22-498A-4334-8DDA-A78F445DE6DE}"/>
              </a:ext>
            </a:extLst>
          </p:cNvPr>
          <p:cNvSpPr>
            <a:spLocks noGrp="1"/>
          </p:cNvSpPr>
          <p:nvPr>
            <p:ph idx="1"/>
          </p:nvPr>
        </p:nvSpPr>
        <p:spPr>
          <a:xfrm>
            <a:off x="966865" y="742950"/>
            <a:ext cx="9601200" cy="3581400"/>
          </a:xfrm>
        </p:spPr>
        <p:txBody>
          <a:bodyPr/>
          <a:lstStyle/>
          <a:p>
            <a:pPr marL="0" indent="0">
              <a:buNone/>
            </a:pPr>
            <a:r>
              <a:rPr lang="en-GB" dirty="0"/>
              <a:t> </a:t>
            </a:r>
          </a:p>
        </p:txBody>
      </p:sp>
      <p:graphicFrame>
        <p:nvGraphicFramePr>
          <p:cNvPr id="4" name="Table 4">
            <a:extLst>
              <a:ext uri="{FF2B5EF4-FFF2-40B4-BE49-F238E27FC236}">
                <a16:creationId xmlns:a16="http://schemas.microsoft.com/office/drawing/2014/main" id="{F036A7BD-C074-4E93-B272-8390A7CC4385}"/>
              </a:ext>
            </a:extLst>
          </p:cNvPr>
          <p:cNvGraphicFramePr>
            <a:graphicFrameLocks noGrp="1"/>
          </p:cNvGraphicFramePr>
          <p:nvPr>
            <p:extLst>
              <p:ext uri="{D42A27DB-BD31-4B8C-83A1-F6EECF244321}">
                <p14:modId xmlns:p14="http://schemas.microsoft.com/office/powerpoint/2010/main" val="1923117787"/>
              </p:ext>
            </p:extLst>
          </p:nvPr>
        </p:nvGraphicFramePr>
        <p:xfrm>
          <a:off x="861934" y="119922"/>
          <a:ext cx="10920336" cy="6554250"/>
        </p:xfrm>
        <a:graphic>
          <a:graphicData uri="http://schemas.openxmlformats.org/drawingml/2006/table">
            <a:tbl>
              <a:tblPr firstRow="1" bandRow="1">
                <a:tableStyleId>{5C22544A-7EE6-4342-B048-85BDC9FD1C3A}</a:tableStyleId>
              </a:tblPr>
              <a:tblGrid>
                <a:gridCol w="1820056">
                  <a:extLst>
                    <a:ext uri="{9D8B030D-6E8A-4147-A177-3AD203B41FA5}">
                      <a16:colId xmlns:a16="http://schemas.microsoft.com/office/drawing/2014/main" val="2030705001"/>
                    </a:ext>
                  </a:extLst>
                </a:gridCol>
                <a:gridCol w="1820056">
                  <a:extLst>
                    <a:ext uri="{9D8B030D-6E8A-4147-A177-3AD203B41FA5}">
                      <a16:colId xmlns:a16="http://schemas.microsoft.com/office/drawing/2014/main" val="1889015278"/>
                    </a:ext>
                  </a:extLst>
                </a:gridCol>
                <a:gridCol w="1820056">
                  <a:extLst>
                    <a:ext uri="{9D8B030D-6E8A-4147-A177-3AD203B41FA5}">
                      <a16:colId xmlns:a16="http://schemas.microsoft.com/office/drawing/2014/main" val="631346336"/>
                    </a:ext>
                  </a:extLst>
                </a:gridCol>
                <a:gridCol w="1820056">
                  <a:extLst>
                    <a:ext uri="{9D8B030D-6E8A-4147-A177-3AD203B41FA5}">
                      <a16:colId xmlns:a16="http://schemas.microsoft.com/office/drawing/2014/main" val="1459462508"/>
                    </a:ext>
                  </a:extLst>
                </a:gridCol>
                <a:gridCol w="1820056">
                  <a:extLst>
                    <a:ext uri="{9D8B030D-6E8A-4147-A177-3AD203B41FA5}">
                      <a16:colId xmlns:a16="http://schemas.microsoft.com/office/drawing/2014/main" val="1292392845"/>
                    </a:ext>
                  </a:extLst>
                </a:gridCol>
                <a:gridCol w="1820056">
                  <a:extLst>
                    <a:ext uri="{9D8B030D-6E8A-4147-A177-3AD203B41FA5}">
                      <a16:colId xmlns:a16="http://schemas.microsoft.com/office/drawing/2014/main" val="4215428803"/>
                    </a:ext>
                  </a:extLst>
                </a:gridCol>
              </a:tblGrid>
              <a:tr h="1852509">
                <a:tc>
                  <a:txBody>
                    <a:bodyPr/>
                    <a:lstStyle/>
                    <a:p>
                      <a:r>
                        <a:rPr lang="en-GB" dirty="0">
                          <a:latin typeface="Calibri" panose="020F0502020204030204" pitchFamily="34" charset="0"/>
                          <a:cs typeface="Calibri" panose="020F0502020204030204" pitchFamily="34" charset="0"/>
                        </a:rPr>
                        <a:t>STARTING BACK: Will everyone start back?</a:t>
                      </a:r>
                    </a:p>
                  </a:txBody>
                  <a:tcPr/>
                </a:tc>
                <a:tc>
                  <a:txBody>
                    <a:bodyPr/>
                    <a:lstStyle/>
                    <a:p>
                      <a:r>
                        <a:rPr lang="en-GB" dirty="0">
                          <a:latin typeface="Calibri" panose="020F0502020204030204" pitchFamily="34" charset="0"/>
                          <a:cs typeface="Calibri" panose="020F0502020204030204" pitchFamily="34" charset="0"/>
                        </a:rPr>
                        <a:t>SUPPORT: Who will support me? (particularly around managing difficult emotions</a:t>
                      </a:r>
                    </a:p>
                  </a:txBody>
                  <a:tcPr/>
                </a:tc>
                <a:tc>
                  <a:txBody>
                    <a:bodyPr/>
                    <a:lstStyle/>
                    <a:p>
                      <a:r>
                        <a:rPr lang="en-GB" dirty="0">
                          <a:latin typeface="Calibri" panose="020F0502020204030204" pitchFamily="34" charset="0"/>
                          <a:cs typeface="Calibri" panose="020F0502020204030204" pitchFamily="34" charset="0"/>
                        </a:rPr>
                        <a:t>KEEPING SAFE:</a:t>
                      </a:r>
                    </a:p>
                    <a:p>
                      <a:r>
                        <a:rPr lang="en-GB" dirty="0">
                          <a:latin typeface="Calibri" panose="020F0502020204030204" pitchFamily="34" charset="0"/>
                          <a:cs typeface="Calibri" panose="020F0502020204030204" pitchFamily="34" charset="0"/>
                        </a:rPr>
                        <a:t>How will I be protected?</a:t>
                      </a:r>
                    </a:p>
                  </a:txBody>
                  <a:tcPr/>
                </a:tc>
                <a:tc>
                  <a:txBody>
                    <a:bodyPr/>
                    <a:lstStyle/>
                    <a:p>
                      <a:r>
                        <a:rPr lang="en-GB" dirty="0">
                          <a:latin typeface="Calibri" panose="020F0502020204030204" pitchFamily="34" charset="0"/>
                          <a:cs typeface="Calibri" panose="020F0502020204030204" pitchFamily="34" charset="0"/>
                        </a:rPr>
                        <a:t>WHEN &amp; HOW:</a:t>
                      </a:r>
                    </a:p>
                    <a:p>
                      <a:r>
                        <a:rPr lang="en-GB" dirty="0">
                          <a:latin typeface="Calibri" panose="020F0502020204030204" pitchFamily="34" charset="0"/>
                          <a:cs typeface="Calibri" panose="020F0502020204030204" pitchFamily="34" charset="0"/>
                        </a:rPr>
                        <a:t>When will things change and how?</a:t>
                      </a:r>
                    </a:p>
                  </a:txBody>
                  <a:tcPr/>
                </a:tc>
                <a:tc>
                  <a:txBody>
                    <a:bodyPr/>
                    <a:lstStyle/>
                    <a:p>
                      <a:r>
                        <a:rPr lang="en-GB" dirty="0">
                          <a:latin typeface="Calibri" panose="020F0502020204030204" pitchFamily="34" charset="0"/>
                          <a:cs typeface="Calibri" panose="020F0502020204030204" pitchFamily="34" charset="0"/>
                        </a:rPr>
                        <a:t>CATCHING UP WITH WORK: Will I have work to catch up on?</a:t>
                      </a:r>
                    </a:p>
                  </a:txBody>
                  <a:tcPr/>
                </a:tc>
                <a:tc>
                  <a:txBody>
                    <a:bodyPr/>
                    <a:lstStyle/>
                    <a:p>
                      <a:r>
                        <a:rPr lang="en-GB" dirty="0">
                          <a:latin typeface="Calibri" panose="020F0502020204030204" pitchFamily="34" charset="0"/>
                          <a:cs typeface="Calibri" panose="020F0502020204030204" pitchFamily="34" charset="0"/>
                        </a:rPr>
                        <a:t>SEEING FRIENDS: Are we going to be able to see our friends?</a:t>
                      </a:r>
                    </a:p>
                  </a:txBody>
                  <a:tcPr/>
                </a:tc>
                <a:extLst>
                  <a:ext uri="{0D108BD9-81ED-4DB2-BD59-A6C34878D82A}">
                    <a16:rowId xmlns:a16="http://schemas.microsoft.com/office/drawing/2014/main" val="1054294603"/>
                  </a:ext>
                </a:extLst>
              </a:tr>
              <a:tr h="2105123">
                <a:tc>
                  <a:txBody>
                    <a:bodyPr/>
                    <a:lstStyle/>
                    <a:p>
                      <a:pPr lvl="0"/>
                      <a:r>
                        <a:rPr lang="en-GB" sz="1800" kern="1200" dirty="0">
                          <a:solidFill>
                            <a:schemeClr val="dk1"/>
                          </a:solidFill>
                          <a:effectLst/>
                          <a:latin typeface="Calibri" panose="020F0502020204030204" pitchFamily="34" charset="0"/>
                          <a:ea typeface="+mn-ea"/>
                          <a:cs typeface="Calibri" panose="020F0502020204030204" pitchFamily="34" charset="0"/>
                        </a:rPr>
                        <a:t>Could the school timetable be staggered so that we are not all in the corridors at the same time?</a:t>
                      </a:r>
                    </a:p>
                    <a:p>
                      <a:endParaRPr lang="en-GB" dirty="0">
                        <a:latin typeface="Calibri" panose="020F0502020204030204" pitchFamily="34" charset="0"/>
                        <a:cs typeface="Calibri" panose="020F0502020204030204" pitchFamily="34" charset="0"/>
                      </a:endParaRPr>
                    </a:p>
                  </a:txBody>
                  <a:tcPr/>
                </a:tc>
                <a:tc>
                  <a:txBody>
                    <a:bodyPr/>
                    <a:lstStyle/>
                    <a:p>
                      <a:pPr lvl="0"/>
                      <a:r>
                        <a:rPr lang="en-GB" sz="1800" kern="1200" dirty="0">
                          <a:solidFill>
                            <a:schemeClr val="dk1"/>
                          </a:solidFill>
                          <a:effectLst/>
                          <a:latin typeface="Calibri" panose="020F0502020204030204" pitchFamily="34" charset="0"/>
                          <a:ea typeface="+mn-ea"/>
                          <a:cs typeface="Calibri" panose="020F0502020204030204" pitchFamily="34" charset="0"/>
                        </a:rPr>
                        <a:t>How people have been feeling in the lockdown and who can help them if they are feeling sad </a:t>
                      </a:r>
                    </a:p>
                    <a:p>
                      <a:endParaRPr lang="en-GB" dirty="0">
                        <a:latin typeface="Calibri" panose="020F0502020204030204" pitchFamily="34" charset="0"/>
                        <a:cs typeface="Calibri" panose="020F0502020204030204" pitchFamily="34" charset="0"/>
                      </a:endParaRPr>
                    </a:p>
                  </a:txBody>
                  <a:tcPr/>
                </a:tc>
                <a:tc>
                  <a:txBody>
                    <a:bodyPr/>
                    <a:lstStyle/>
                    <a:p>
                      <a:pPr lvl="0"/>
                      <a:r>
                        <a:rPr lang="en-GB" sz="1800" kern="1200" dirty="0">
                          <a:solidFill>
                            <a:schemeClr val="dk1"/>
                          </a:solidFill>
                          <a:effectLst/>
                          <a:latin typeface="Calibri" panose="020F0502020204030204" pitchFamily="34" charset="0"/>
                          <a:ea typeface="+mn-ea"/>
                          <a:cs typeface="Calibri" panose="020F0502020204030204" pitchFamily="34" charset="0"/>
                        </a:rPr>
                        <a:t>How can I keep safe at school when I go back to school?</a:t>
                      </a:r>
                    </a:p>
                    <a:p>
                      <a:endParaRPr lang="en-GB"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effectLst/>
                          <a:latin typeface="Calibri" panose="020F0502020204030204" pitchFamily="34" charset="0"/>
                          <a:ea typeface="+mn-ea"/>
                          <a:cs typeface="Calibri" panose="020F0502020204030204" pitchFamily="34" charset="0"/>
                        </a:rPr>
                        <a:t>When will this be happening? When will I be going back?</a:t>
                      </a:r>
                    </a:p>
                    <a:p>
                      <a:endParaRPr lang="en-GB" dirty="0">
                        <a:latin typeface="Calibri" panose="020F0502020204030204" pitchFamily="34" charset="0"/>
                        <a:cs typeface="Calibri" panose="020F0502020204030204" pitchFamily="34" charset="0"/>
                      </a:endParaRPr>
                    </a:p>
                  </a:txBody>
                  <a:tcPr/>
                </a:tc>
                <a:tc>
                  <a:txBody>
                    <a:bodyPr/>
                    <a:lstStyle/>
                    <a:p>
                      <a:r>
                        <a:rPr lang="en-GB" dirty="0">
                          <a:latin typeface="Calibri" panose="020F0502020204030204" pitchFamily="34" charset="0"/>
                          <a:cs typeface="Calibri" panose="020F0502020204030204" pitchFamily="34" charset="0"/>
                        </a:rPr>
                        <a:t>How will we catch up with work?</a:t>
                      </a:r>
                    </a:p>
                    <a:p>
                      <a:endParaRPr lang="en-GB" dirty="0">
                        <a:latin typeface="Calibri" panose="020F0502020204030204" pitchFamily="34" charset="0"/>
                        <a:cs typeface="Calibri" panose="020F0502020204030204" pitchFamily="34" charset="0"/>
                      </a:endParaRPr>
                    </a:p>
                  </a:txBody>
                  <a:tcPr/>
                </a:tc>
                <a:tc>
                  <a:txBody>
                    <a:bodyPr/>
                    <a:lstStyle/>
                    <a:p>
                      <a:pPr lvl="0"/>
                      <a:r>
                        <a:rPr lang="en-GB" sz="1800" kern="1200" dirty="0">
                          <a:solidFill>
                            <a:schemeClr val="dk1"/>
                          </a:solidFill>
                          <a:effectLst/>
                          <a:latin typeface="Calibri" panose="020F0502020204030204" pitchFamily="34" charset="0"/>
                          <a:ea typeface="+mn-ea"/>
                          <a:cs typeface="Calibri" panose="020F0502020204030204" pitchFamily="34" charset="0"/>
                        </a:rPr>
                        <a:t>Are we going to be able to sit next to each other?</a:t>
                      </a:r>
                    </a:p>
                    <a:p>
                      <a:endParaRPr lang="en-GB"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01695898"/>
                  </a:ext>
                </a:extLst>
              </a:tr>
              <a:tr h="1852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effectLst/>
                          <a:latin typeface="Calibri" panose="020F0502020204030204" pitchFamily="34" charset="0"/>
                          <a:ea typeface="+mn-ea"/>
                          <a:cs typeface="Calibri" panose="020F0502020204030204" pitchFamily="34" charset="0"/>
                        </a:rPr>
                        <a:t>Will we go back full time?</a:t>
                      </a:r>
                    </a:p>
                    <a:p>
                      <a:endParaRPr lang="en-GB"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effectLst/>
                          <a:latin typeface="Calibri" panose="020F0502020204030204" pitchFamily="34" charset="0"/>
                          <a:ea typeface="+mn-ea"/>
                          <a:cs typeface="Calibri" panose="020F0502020204030204" pitchFamily="34" charset="0"/>
                        </a:rPr>
                        <a:t>Will the teachers talk to us about the virus if we feel sad or upset?</a:t>
                      </a:r>
                    </a:p>
                    <a:p>
                      <a:endParaRPr lang="en-GB"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effectLst/>
                          <a:latin typeface="Calibri" panose="020F0502020204030204" pitchFamily="34" charset="0"/>
                          <a:ea typeface="+mn-ea"/>
                          <a:cs typeface="Calibri" panose="020F0502020204030204" pitchFamily="34" charset="0"/>
                        </a:rPr>
                        <a:t>Are we going to have to wear masks or carry hand sanitiser?</a:t>
                      </a:r>
                    </a:p>
                    <a:p>
                      <a:endParaRPr lang="en-GB"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effectLst/>
                          <a:latin typeface="Calibri" panose="020F0502020204030204" pitchFamily="34" charset="0"/>
                          <a:ea typeface="+mn-ea"/>
                          <a:cs typeface="Calibri" panose="020F0502020204030204" pitchFamily="34" charset="0"/>
                        </a:rPr>
                        <a:t>Will I be going back before I leave, and if so when?</a:t>
                      </a:r>
                    </a:p>
                    <a:p>
                      <a:endParaRPr lang="en-GB"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Are we going to restart our topics again or can we just carry on from where we were?</a:t>
                      </a:r>
                    </a:p>
                    <a:p>
                      <a:endParaRPr lang="en-GB" dirty="0">
                        <a:latin typeface="Calibri" panose="020F0502020204030204" pitchFamily="34" charset="0"/>
                        <a:cs typeface="Calibri" panose="020F0502020204030204" pitchFamily="34" charset="0"/>
                      </a:endParaRPr>
                    </a:p>
                  </a:txBody>
                  <a:tcPr/>
                </a:tc>
                <a:tc>
                  <a:txBody>
                    <a:bodyPr/>
                    <a:lstStyle/>
                    <a:p>
                      <a:r>
                        <a:rPr lang="en-GB" dirty="0">
                          <a:latin typeface="Calibri" panose="020F0502020204030204" pitchFamily="34" charset="0"/>
                          <a:cs typeface="Calibri" panose="020F0502020204030204" pitchFamily="34" charset="0"/>
                        </a:rPr>
                        <a:t>Are we going to be able to see our friends?</a:t>
                      </a:r>
                    </a:p>
                    <a:p>
                      <a:endParaRPr lang="en-GB"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21515744"/>
                  </a:ext>
                </a:extLst>
              </a:tr>
              <a:tr h="425767">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198748490"/>
                  </a:ext>
                </a:extLst>
              </a:tr>
            </a:tbl>
          </a:graphicData>
        </a:graphic>
      </p:graphicFrame>
      <p:pic>
        <p:nvPicPr>
          <p:cNvPr id="5" name="Audio 4">
            <a:hlinkClick r:id="" action="ppaction://media"/>
            <a:extLst>
              <a:ext uri="{FF2B5EF4-FFF2-40B4-BE49-F238E27FC236}">
                <a16:creationId xmlns:a16="http://schemas.microsoft.com/office/drawing/2014/main" id="{631DA38F-AA50-4BB0-9036-0D9A57060D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80936600"/>
      </p:ext>
    </p:extLst>
  </p:cSld>
  <p:clrMapOvr>
    <a:masterClrMapping/>
  </p:clrMapOvr>
  <p:transition spd="slow" advTm="1424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108FA73-1892-4E4D-A6DF-B15E1B16CC51}"/>
              </a:ext>
            </a:extLst>
          </p:cNvPr>
          <p:cNvSpPr>
            <a:spLocks noGrp="1"/>
          </p:cNvSpPr>
          <p:nvPr>
            <p:ph type="title"/>
          </p:nvPr>
        </p:nvSpPr>
        <p:spPr>
          <a:xfrm>
            <a:off x="640081" y="791570"/>
            <a:ext cx="4018839" cy="5262390"/>
          </a:xfrm>
        </p:spPr>
        <p:txBody>
          <a:bodyPr anchor="ctr">
            <a:normAutofit/>
          </a:bodyPr>
          <a:lstStyle/>
          <a:p>
            <a:pPr algn="ctr"/>
            <a:r>
              <a:rPr lang="en-GB" dirty="0">
                <a:solidFill>
                  <a:schemeClr val="bg2"/>
                </a:solidFill>
                <a:latin typeface="Calibri" panose="020F0502020204030204" pitchFamily="34" charset="0"/>
                <a:cs typeface="Calibri" panose="020F0502020204030204" pitchFamily="34" charset="0"/>
              </a:rPr>
              <a:t>So what should we do?</a:t>
            </a:r>
          </a:p>
        </p:txBody>
      </p:sp>
      <p:sp>
        <p:nvSpPr>
          <p:cNvPr id="10" name="Rectangle 9">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0C26E9CE-3D2B-4A48-B0B4-B52CA9EE01DC}"/>
              </a:ext>
            </a:extLst>
          </p:cNvPr>
          <p:cNvSpPr>
            <a:spLocks noGrp="1"/>
          </p:cNvSpPr>
          <p:nvPr>
            <p:ph idx="1"/>
          </p:nvPr>
        </p:nvSpPr>
        <p:spPr>
          <a:xfrm>
            <a:off x="6313880" y="791570"/>
            <a:ext cx="5503872" cy="5262390"/>
          </a:xfrm>
        </p:spPr>
        <p:txBody>
          <a:bodyPr anchor="ctr">
            <a:normAutofit/>
          </a:bodyPr>
          <a:lstStyle/>
          <a:p>
            <a:pPr marL="0" indent="0">
              <a:buNone/>
            </a:pPr>
            <a:r>
              <a:rPr lang="en-GB" sz="3200" b="1" dirty="0">
                <a:latin typeface="Calibri" panose="020F0502020204030204" pitchFamily="34" charset="0"/>
                <a:cs typeface="Calibri" panose="020F0502020204030204" pitchFamily="34" charset="0"/>
              </a:rPr>
              <a:t>               </a:t>
            </a:r>
            <a:r>
              <a:rPr lang="en-GB" sz="4400" b="1" dirty="0">
                <a:latin typeface="Calibri" panose="020F0502020204030204" pitchFamily="34" charset="0"/>
                <a:cs typeface="Calibri" panose="020F0502020204030204" pitchFamily="34" charset="0"/>
              </a:rPr>
              <a:t>Reflection</a:t>
            </a:r>
          </a:p>
          <a:p>
            <a:pPr marL="0" indent="0">
              <a:buNone/>
            </a:pPr>
            <a:endParaRPr lang="en-GB" sz="3200" b="1" dirty="0">
              <a:latin typeface="Calibri" panose="020F0502020204030204" pitchFamily="34" charset="0"/>
              <a:cs typeface="Calibri" panose="020F0502020204030204" pitchFamily="34" charset="0"/>
            </a:endParaRPr>
          </a:p>
          <a:p>
            <a:pPr marL="0" indent="0">
              <a:buNone/>
            </a:pPr>
            <a:r>
              <a:rPr lang="en-GB" sz="3200" dirty="0">
                <a:latin typeface="Calibri" panose="020F0502020204030204" pitchFamily="34" charset="0"/>
                <a:cs typeface="Calibri" panose="020F0502020204030204" pitchFamily="34" charset="0"/>
              </a:rPr>
              <a:t>Take a moment to consider…</a:t>
            </a:r>
          </a:p>
          <a:p>
            <a:pPr marL="0" indent="0">
              <a:buNone/>
            </a:pPr>
            <a:r>
              <a:rPr lang="en-GB" sz="3200" dirty="0">
                <a:latin typeface="Calibri" panose="020F0502020204030204" pitchFamily="34" charset="0"/>
                <a:cs typeface="Calibri" panose="020F0502020204030204" pitchFamily="34" charset="0"/>
              </a:rPr>
              <a:t>What would help you settle back to work?</a:t>
            </a:r>
          </a:p>
          <a:p>
            <a:endParaRPr lang="en-GB" sz="1800" dirty="0"/>
          </a:p>
        </p:txBody>
      </p:sp>
      <p:pic>
        <p:nvPicPr>
          <p:cNvPr id="5" name="Audio 4">
            <a:hlinkClick r:id="" action="ppaction://media"/>
            <a:extLst>
              <a:ext uri="{FF2B5EF4-FFF2-40B4-BE49-F238E27FC236}">
                <a16:creationId xmlns:a16="http://schemas.microsoft.com/office/drawing/2014/main" id="{86A717E3-4C18-4FA8-8B8C-A92195BDE9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4" name="Picture 3">
            <a:extLst>
              <a:ext uri="{FF2B5EF4-FFF2-40B4-BE49-F238E27FC236}">
                <a16:creationId xmlns:a16="http://schemas.microsoft.com/office/drawing/2014/main" id="{2EF283A2-1FBB-49AC-94AD-68B8C85C90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3880" y="1495644"/>
            <a:ext cx="1173505" cy="1185859"/>
          </a:xfrm>
          <a:prstGeom prst="rect">
            <a:avLst/>
          </a:prstGeom>
        </p:spPr>
      </p:pic>
    </p:spTree>
    <p:extLst>
      <p:ext uri="{BB962C8B-B14F-4D97-AF65-F5344CB8AC3E}">
        <p14:creationId xmlns:p14="http://schemas.microsoft.com/office/powerpoint/2010/main" val="3705758933"/>
      </p:ext>
    </p:extLst>
  </p:cSld>
  <p:clrMapOvr>
    <a:masterClrMapping/>
  </p:clrMapOvr>
  <p:transition spd="slow" advTm="1424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745</TotalTime>
  <Words>1369</Words>
  <Application>Microsoft Office PowerPoint</Application>
  <PresentationFormat>Widescreen</PresentationFormat>
  <Paragraphs>190</Paragraphs>
  <Slides>19</Slides>
  <Notes>19</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Franklin Gothic Book</vt:lpstr>
      <vt:lpstr>Crop</vt:lpstr>
      <vt:lpstr>Promoting positive transitions to school</vt:lpstr>
      <vt:lpstr>Aims</vt:lpstr>
      <vt:lpstr>Introduction</vt:lpstr>
      <vt:lpstr>Same Storm; Different Boats</vt:lpstr>
      <vt:lpstr>Why is transition important?</vt:lpstr>
      <vt:lpstr>Prioritise emotional wellbeing and mental health </vt:lpstr>
      <vt:lpstr>     Voice of young people</vt:lpstr>
      <vt:lpstr>PowerPoint Presentation</vt:lpstr>
      <vt:lpstr>So what should we do?</vt:lpstr>
      <vt:lpstr>So what should we do?</vt:lpstr>
      <vt:lpstr>1. A Sense of Safety</vt:lpstr>
      <vt:lpstr>2. A Sense of Calm</vt:lpstr>
      <vt:lpstr>3. A Sense of Self and Collective Efficacy </vt:lpstr>
      <vt:lpstr>4. Social Connectedness</vt:lpstr>
      <vt:lpstr>5. Promoting Hope</vt:lpstr>
      <vt:lpstr>Play</vt:lpstr>
      <vt:lpstr>Learning</vt:lpstr>
      <vt:lpstr>Further Reading and Resources</vt:lpstr>
      <vt:lpstr>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positive transitions to school</dc:title>
  <dc:creator>Thorn, Kathryn</dc:creator>
  <cp:lastModifiedBy>Morris, Lisa</cp:lastModifiedBy>
  <cp:revision>44</cp:revision>
  <dcterms:created xsi:type="dcterms:W3CDTF">2020-05-13T19:23:46Z</dcterms:created>
  <dcterms:modified xsi:type="dcterms:W3CDTF">2020-05-20T15:55:57Z</dcterms:modified>
</cp:coreProperties>
</file>