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749" r:id="rId6"/>
    <p:sldId id="751" r:id="rId7"/>
    <p:sldId id="758" r:id="rId8"/>
    <p:sldId id="757" r:id="rId9"/>
    <p:sldId id="762" r:id="rId10"/>
    <p:sldId id="760" r:id="rId11"/>
    <p:sldId id="759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tton, Lesley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65704" autoAdjust="0"/>
  </p:normalViewPr>
  <p:slideViewPr>
    <p:cSldViewPr>
      <p:cViewPr varScale="1">
        <p:scale>
          <a:sx n="66" d="100"/>
          <a:sy n="66" d="100"/>
        </p:scale>
        <p:origin x="5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D10FF-6740-4D12-A66D-93F91ADF868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32294-9A89-429B-91A3-90234F60D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1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B3DB7-2355-473E-A75B-FCA511CB476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C592-0E31-4B3D-9D62-62437DE6A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3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6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0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8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6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The Energy Efficiency (Private Rented Property) (England and Wales) Regulations 2015 introduced a minimum energy efficiency standard of EPC E for the private rented sector (PRS). From 1 April 2018, private rented properties in scope of the Minimum Energy Efficiency Standards (MEES) Regulations had to meet the minimum energy efficiency standard (EPC E rating) before they can be let on a new tenancy, unless a valid exemption has been registered. The MEES Regulations applied to all domestic properties in scope from 1st April 2020 and will apply to all non-domestic properties in scope from 1st April 2023.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9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5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E7762-A52D-4C9F-B1E6-9886370877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130429"/>
            <a:ext cx="8062664" cy="147002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0648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15F7426-122F-4895-88F3-0040A22E477A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23EA-73EA-4FCF-8FE0-FAB16F22D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089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621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30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2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401"/>
            <a:ext cx="4038600" cy="4258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401"/>
            <a:ext cx="4038600" cy="4258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08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913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8895"/>
            <a:ext cx="4040188" cy="3657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82913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68895"/>
            <a:ext cx="4041775" cy="3657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868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033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170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664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8609" y="6520260"/>
            <a:ext cx="4551784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3" y="6520260"/>
            <a:ext cx="586408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A023EA-73EA-4FCF-8FE0-FAB16F22D2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4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txStyles>
    <p:titleStyle>
      <a:lvl1pPr algn="l" defTabSz="914355" rtl="0" eaLnBrk="1" latinLnBrk="0" hangingPunct="1">
        <a:spcBef>
          <a:spcPct val="0"/>
        </a:spcBef>
        <a:buNone/>
        <a:defRPr sz="4000" b="1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herham.gov.uk/private-hous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herham.gov.uk/landlord-licens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solutionsteam@rotherham.gov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herham.gov.uk/private-hous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ivatesectorhousing@rotherham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99034"/>
            <a:ext cx="8363272" cy="856800"/>
          </a:xfrm>
        </p:spPr>
        <p:txBody>
          <a:bodyPr anchor="ctr">
            <a:normAutofit fontScale="90000"/>
          </a:bodyPr>
          <a:lstStyle/>
          <a:p>
            <a:r>
              <a:rPr lang="en-GB" sz="4800" dirty="0"/>
              <a:t>NRLA Rotherham landlord meeting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3212976"/>
            <a:ext cx="8820472" cy="343384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/>
              <a:t>Rotherham Metropolitan Borough Council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b="1" dirty="0"/>
              <a:t>Update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8</a:t>
            </a:r>
            <a:r>
              <a:rPr lang="en-GB" sz="2400" baseline="30000" dirty="0"/>
              <a:t>th</a:t>
            </a:r>
            <a:r>
              <a:rPr lang="en-GB" sz="2400" dirty="0"/>
              <a:t> November 2021</a:t>
            </a:r>
          </a:p>
          <a:p>
            <a:pPr marL="0" indent="0">
              <a:lnSpc>
                <a:spcPct val="90000"/>
              </a:lnSpc>
              <a:buNone/>
            </a:pPr>
            <a:endParaRPr lang="en-GB" sz="33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81369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8"/>
            <a:ext cx="8229600" cy="486966"/>
          </a:xfrm>
        </p:spPr>
        <p:txBody>
          <a:bodyPr anchor="ctr">
            <a:noAutofit/>
          </a:bodyPr>
          <a:lstStyle/>
          <a:p>
            <a:r>
              <a:rPr lang="en-GB" sz="3600" dirty="0"/>
              <a:t>What are we going to cover?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46" y="2132856"/>
            <a:ext cx="8087309" cy="346784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What has happened over the last 18 months?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Selective Licensing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Minimum Energy Efficiency Standard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impact of the Eviction Ban 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Next steps</a:t>
            </a:r>
          </a:p>
          <a:p>
            <a:pPr marL="0" indent="0">
              <a:buNone/>
            </a:pPr>
            <a:endParaRPr lang="en-GB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36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9213"/>
            <a:ext cx="8229600" cy="486966"/>
          </a:xfrm>
        </p:spPr>
        <p:txBody>
          <a:bodyPr anchor="ctr">
            <a:noAutofit/>
          </a:bodyPr>
          <a:lstStyle/>
          <a:p>
            <a:r>
              <a:rPr lang="en-GB" sz="3600" dirty="0"/>
              <a:t>What has happened over the last 18 months?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45" y="1340768"/>
            <a:ext cx="8087309" cy="48965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Covid-19 pandemic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Restrictions/actions impacting the sector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National lockdown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Furlough scheme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Increase in Housing Benefit and Universal Credit for claimants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Evictions Ban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Housing market reopened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Re-introduction of a national lockdown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Electrical Safety Inspections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Dedicated private rented sector housing webpages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Targeted support for landlords/tenants facing eviction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Introduced an additional selective licensing scheme</a:t>
            </a: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929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86966"/>
          </a:xfrm>
        </p:spPr>
        <p:txBody>
          <a:bodyPr anchor="ctr">
            <a:noAutofit/>
          </a:bodyPr>
          <a:lstStyle/>
          <a:p>
            <a:r>
              <a:rPr lang="en-GB" sz="3600" dirty="0"/>
              <a:t>Selective Licensing – May 2020/25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45" y="1124744"/>
            <a:ext cx="8087309" cy="511256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of the current 6 areas have been declared on the grounds of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’high levels of deprivation’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Parkgate, Thurcroft,  parts of Maltby, Dinnington, Rotherham West (Eastwood/Town centre) and Masbrough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has three distinct phases: </a:t>
            </a:r>
          </a:p>
          <a:p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 Act 2020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Covid-19 restrictions, 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Proactive v Reactive inspections  </a:t>
            </a:r>
          </a:p>
          <a:p>
            <a:pPr marL="0" indent="0"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we now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government changed its advice in October 2021 </a:t>
            </a:r>
          </a:p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and licensing</a:t>
            </a:r>
          </a:p>
          <a:p>
            <a:pPr lvl="1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 (including the rebate)  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Mandatory HMO Licensing and Selective Licensing – Rotherham Metropolitan Borough Council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814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86966"/>
          </a:xfrm>
        </p:spPr>
        <p:txBody>
          <a:bodyPr anchor="ctr">
            <a:noAutofit/>
          </a:bodyPr>
          <a:lstStyle/>
          <a:p>
            <a:r>
              <a:rPr lang="en-GB" sz="3600" dirty="0"/>
              <a:t>The Minimum Energy Efficiency Standard (MEES)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45" y="1700808"/>
            <a:ext cx="8087309" cy="453650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Minimum energy efficiency standard of EPC E for PRS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Effective compliance and enforcement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Successful funding bid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Desktop approach to identifying PRS properties not meeting the minimum standard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Process of engagement with landlords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Offer of advice and support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Formal notice, where appropriate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Benefits to compliant landlords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170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86966"/>
          </a:xfrm>
        </p:spPr>
        <p:txBody>
          <a:bodyPr anchor="ctr">
            <a:noAutofit/>
          </a:bodyPr>
          <a:lstStyle/>
          <a:p>
            <a:r>
              <a:rPr lang="en-GB" sz="3600" dirty="0"/>
              <a:t>The impact of the Eviction Ban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45" y="1268760"/>
            <a:ext cx="8087309" cy="496855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Timeline: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Suspension of all ongoing housing possession action in England and Wales from 27 March 2020 initially for a period of 90 days.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Repossession actions in the courts recommenced from 21 September 2020. 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From 1 October 2021, in England, notice periods will revert to their pre-pandemic levels.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New requirements are in force until 30 November 2021.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What should you do if you have served notice or intend to serve notice on your tenant?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How can the Council support you as a landlord?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Myth busting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housingsolutionsteam@rotherham.gov.uk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996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77E5-A424-4952-BACA-38B5D076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86966"/>
          </a:xfrm>
        </p:spPr>
        <p:txBody>
          <a:bodyPr anchor="ctr">
            <a:noAutofit/>
          </a:bodyPr>
          <a:lstStyle/>
          <a:p>
            <a:r>
              <a:rPr lang="en-GB" sz="3600" dirty="0"/>
              <a:t>What next?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433EBF-F6D1-4A4F-B5CD-25F9E04FF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45" y="1484783"/>
            <a:ext cx="8087309" cy="475484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Monitor situation regarding Covid-19 pandemic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Progress with MEES enforcement project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Respond to lifting of Eviction Ban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Deliver selective licensing scheme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Support Syrian and Afghan Resettlement Programmes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Consult on the revision of;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Housing Strategy 2022/25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Organise future landlord meetings and update dedicated landlord/tenant web pages/email address</a:t>
            </a:r>
          </a:p>
          <a:p>
            <a:pPr lvl="1"/>
            <a:r>
              <a:rPr lang="en-GB" sz="2000" dirty="0">
                <a:hlinkClick r:id="rId3"/>
              </a:rPr>
              <a:t>Private housing – Rotherham Metropolitan Borough Council</a:t>
            </a:r>
            <a:endParaRPr lang="en-GB" sz="2000" dirty="0"/>
          </a:p>
          <a:p>
            <a:pPr lvl="1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privatesectorhousing@rotherham.gov.uk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68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.  Rotherham MBC Standard Powerpoint">
  <a:themeElements>
    <a:clrScheme name="Rotherham MBC">
      <a:dk1>
        <a:srgbClr val="0C0C0C"/>
      </a:dk1>
      <a:lt1>
        <a:sysClr val="window" lastClr="FFFFFF"/>
      </a:lt1>
      <a:dk2>
        <a:srgbClr val="4F758B"/>
      </a:dk2>
      <a:lt2>
        <a:srgbClr val="FFFFFF"/>
      </a:lt2>
      <a:accent1>
        <a:srgbClr val="002554"/>
      </a:accent1>
      <a:accent2>
        <a:srgbClr val="87189D"/>
      </a:accent2>
      <a:accent3>
        <a:srgbClr val="ED8B00"/>
      </a:accent3>
      <a:accent4>
        <a:srgbClr val="78BE20"/>
      </a:accent4>
      <a:accent5>
        <a:srgbClr val="EF3340"/>
      </a:accent5>
      <a:accent6>
        <a:srgbClr val="89532F"/>
      </a:accent6>
      <a:hlink>
        <a:srgbClr val="0000FF"/>
      </a:hlink>
      <a:folHlink>
        <a:srgbClr val="800080"/>
      </a:folHlink>
    </a:clrScheme>
    <a:fontScheme name="Rotherham MBC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14CE7F220B24AAF094EACE55447E8" ma:contentTypeVersion="0" ma:contentTypeDescription="Create a new document." ma:contentTypeScope="" ma:versionID="a7346014506e97f7de4d7d762fee1c3e">
  <xsd:schema xmlns:xsd="http://www.w3.org/2001/XMLSchema" xmlns:xs="http://www.w3.org/2001/XMLSchema" xmlns:p="http://schemas.microsoft.com/office/2006/metadata/properties" xmlns:ns2="a10b7552-4923-4637-91d0-056b9e4528f4" targetNamespace="http://schemas.microsoft.com/office/2006/metadata/properties" ma:root="true" ma:fieldsID="8d7cf969a43b43b698850c48694e0822" ns2:_="">
    <xsd:import namespace="a10b7552-4923-4637-91d0-056b9e4528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b7552-4923-4637-91d0-056b9e4528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0b7552-4923-4637-91d0-056b9e4528f4">6DSR3CVAPUYW-141353110-1</_dlc_DocId>
    <_dlc_DocIdUrl xmlns="a10b7552-4923-4637-91d0-056b9e4528f4">
      <Url>http://rmbcintranet/Directorates/ACE/LD/MD/_layouts/15/DocIdRedir.aspx?ID=6DSR3CVAPUYW-141353110-1</Url>
      <Description>6DSR3CVAPUYW-141353110-1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378E44-6057-4BBA-8A53-A2A8D9935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b7552-4923-4637-91d0-056b9e452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C20F13-48A9-4E7C-BB47-78E61A59C65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10b7552-4923-4637-91d0-056b9e4528f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97061B-053C-4CFA-A630-C507EFB695D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78AC8C-D23E-4851-98E1-95EB89A6F05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6297</TotalTime>
  <Words>547</Words>
  <Application>Microsoft Office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11.  Rotherham MBC Standard Powerpoint</vt:lpstr>
      <vt:lpstr>NRLA Rotherham landlord meeting </vt:lpstr>
      <vt:lpstr>What are we going to cover?</vt:lpstr>
      <vt:lpstr>What has happened over the last 18 months?</vt:lpstr>
      <vt:lpstr>Selective Licensing – May 2020/25</vt:lpstr>
      <vt:lpstr>The Minimum Energy Efficiency Standard (MEES)</vt:lpstr>
      <vt:lpstr>The impact of the Eviction Ban</vt:lpstr>
      <vt:lpstr>What next?</vt:lpstr>
    </vt:vector>
  </TitlesOfParts>
  <Company>Rotherham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Sobieraj, Rosie</dc:creator>
  <cp:lastModifiedBy>Paul Benson</cp:lastModifiedBy>
  <cp:revision>200</cp:revision>
  <cp:lastPrinted>2017-03-23T13:43:43Z</cp:lastPrinted>
  <dcterms:created xsi:type="dcterms:W3CDTF">2016-07-12T15:33:26Z</dcterms:created>
  <dcterms:modified xsi:type="dcterms:W3CDTF">2021-11-08T20:10:52Z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930c7d1c-64d0-4054-a18e-2545955aad1d</vt:lpwstr>
  </property>
  <property fmtid="{D5CDD505-2E9C-101B-9397-08002B2CF9AE}" pid="3" name="ContentTypeId">
    <vt:lpwstr>0x0101008EF14CE7F220B24AAF094EACE55447E8</vt:lpwstr>
  </property>
</Properties>
</file>